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8" r:id="rId1"/>
  </p:sldMasterIdLst>
  <p:notesMasterIdLst>
    <p:notesMasterId r:id="rId16"/>
  </p:notesMasterIdLst>
  <p:sldIdLst>
    <p:sldId id="256" r:id="rId2"/>
    <p:sldId id="264" r:id="rId3"/>
    <p:sldId id="280" r:id="rId4"/>
    <p:sldId id="272" r:id="rId5"/>
    <p:sldId id="281" r:id="rId6"/>
    <p:sldId id="284" r:id="rId7"/>
    <p:sldId id="285" r:id="rId8"/>
    <p:sldId id="290" r:id="rId9"/>
    <p:sldId id="291" r:id="rId10"/>
    <p:sldId id="268" r:id="rId11"/>
    <p:sldId id="267" r:id="rId12"/>
    <p:sldId id="288" r:id="rId13"/>
    <p:sldId id="289" r:id="rId14"/>
    <p:sldId id="287" r:id="rId15"/>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35" autoAdjust="0"/>
  </p:normalViewPr>
  <p:slideViewPr>
    <p:cSldViewPr>
      <p:cViewPr varScale="1">
        <p:scale>
          <a:sx n="100" d="100"/>
          <a:sy n="100" d="100"/>
        </p:scale>
        <p:origin x="191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pPr>
              <a:defRPr/>
            </a:pPr>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pPr>
              <a:defRPr/>
            </a:pPr>
            <a:fld id="{0479414D-F124-4D96-BEC3-0FE41CB775C1}" type="datetimeFigureOut">
              <a:rPr lang="en-US"/>
              <a:pPr>
                <a:defRPr/>
              </a:pPr>
              <a:t>5/8/2019</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pPr>
              <a:defRPr/>
            </a:pPr>
            <a:fld id="{8A008FCC-76A9-4B8C-886A-2B65749C4D12}" type="slidenum">
              <a:rPr lang="en-US"/>
              <a:pPr>
                <a:defRPr/>
              </a:pPr>
              <a:t>‹#›</a:t>
            </a:fld>
            <a:endParaRPr lang="en-US"/>
          </a:p>
        </p:txBody>
      </p:sp>
    </p:spTree>
    <p:extLst>
      <p:ext uri="{BB962C8B-B14F-4D97-AF65-F5344CB8AC3E}">
        <p14:creationId xmlns:p14="http://schemas.microsoft.com/office/powerpoint/2010/main" val="6826406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OELA organizes this meeting “periodically” to facilitate the exchange of information with ORELAP and TNI.  Again</a:t>
            </a:r>
            <a:r>
              <a:rPr lang="en-US" baseline="0" dirty="0"/>
              <a:t> t</a:t>
            </a:r>
            <a:r>
              <a:rPr lang="en-US" dirty="0"/>
              <a:t>his year we have Jerry</a:t>
            </a:r>
            <a:r>
              <a:rPr lang="en-US" baseline="0" dirty="0"/>
              <a:t> Parr, the Executive Director of The NELAC Institute.</a:t>
            </a:r>
            <a:endParaRPr lang="en-US" dirty="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0CD3E60-B4DE-4435-8B9B-D43CDA8615BC}" type="slidenum">
              <a:rPr lang="en-US" smtClean="0"/>
              <a:pPr/>
              <a:t>2</a:t>
            </a:fld>
            <a:endParaRPr lang="en-US"/>
          </a:p>
        </p:txBody>
      </p:sp>
    </p:spTree>
    <p:extLst>
      <p:ext uri="{BB962C8B-B14F-4D97-AF65-F5344CB8AC3E}">
        <p14:creationId xmlns:p14="http://schemas.microsoft.com/office/powerpoint/2010/main" val="3184900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will be a sign up list for these certificates of attendance.</a:t>
            </a:r>
          </a:p>
        </p:txBody>
      </p:sp>
      <p:sp>
        <p:nvSpPr>
          <p:cNvPr id="4" name="Slide Number Placeholder 3"/>
          <p:cNvSpPr>
            <a:spLocks noGrp="1"/>
          </p:cNvSpPr>
          <p:nvPr>
            <p:ph type="sldNum" sz="quarter" idx="10"/>
          </p:nvPr>
        </p:nvSpPr>
        <p:spPr/>
        <p:txBody>
          <a:bodyPr/>
          <a:lstStyle/>
          <a:p>
            <a:pPr>
              <a:defRPr/>
            </a:pPr>
            <a:fld id="{8A008FCC-76A9-4B8C-886A-2B65749C4D12}" type="slidenum">
              <a:rPr lang="en-US" smtClean="0"/>
              <a:pPr>
                <a:defRPr/>
              </a:pPr>
              <a:t>11</a:t>
            </a:fld>
            <a:endParaRPr lang="en-US"/>
          </a:p>
        </p:txBody>
      </p:sp>
    </p:spTree>
    <p:extLst>
      <p:ext uri="{BB962C8B-B14F-4D97-AF65-F5344CB8AC3E}">
        <p14:creationId xmlns:p14="http://schemas.microsoft.com/office/powerpoint/2010/main" val="2468928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Persons residing or employed in the State of Oregon who are engaged in the operation of or who are employees of an environmental laboratory, or who are engaged in providing support, supplies or services to environmental Labs.</a:t>
            </a:r>
          </a:p>
          <a:p>
            <a:endParaRPr lang="en-US" dirty="0"/>
          </a:p>
        </p:txBody>
      </p:sp>
      <p:sp>
        <p:nvSpPr>
          <p:cNvPr id="4" name="Slide Number Placeholder 3"/>
          <p:cNvSpPr>
            <a:spLocks noGrp="1"/>
          </p:cNvSpPr>
          <p:nvPr>
            <p:ph type="sldNum" sz="quarter" idx="10"/>
          </p:nvPr>
        </p:nvSpPr>
        <p:spPr/>
        <p:txBody>
          <a:bodyPr/>
          <a:lstStyle/>
          <a:p>
            <a:pPr>
              <a:defRPr/>
            </a:pPr>
            <a:fld id="{8A008FCC-76A9-4B8C-886A-2B65749C4D12}" type="slidenum">
              <a:rPr lang="en-US" smtClean="0"/>
              <a:pPr>
                <a:defRPr/>
              </a:pPr>
              <a:t>14</a:t>
            </a:fld>
            <a:endParaRPr lang="en-US"/>
          </a:p>
        </p:txBody>
      </p:sp>
    </p:spTree>
    <p:extLst>
      <p:ext uri="{BB962C8B-B14F-4D97-AF65-F5344CB8AC3E}">
        <p14:creationId xmlns:p14="http://schemas.microsoft.com/office/powerpoint/2010/main" val="1013541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oelaonline.com</a:t>
            </a:r>
          </a:p>
          <a:p>
            <a:r>
              <a:rPr lang="en-US" sz="1200" kern="1200" dirty="0">
                <a:solidFill>
                  <a:schemeClr val="tx1"/>
                </a:solidFill>
                <a:effectLst/>
                <a:latin typeface="+mn-lt"/>
                <a:ea typeface="+mn-ea"/>
                <a:cs typeface="+mn-cs"/>
              </a:rPr>
              <a:t>Persons residing or employed in the State of Oregon who are engaged in the operation of or who are employees of an environmental laboratory, or who are engaged in providing support or services to environmental</a:t>
            </a:r>
            <a:r>
              <a:rPr lang="en-US" sz="1200" kern="1200" baseline="0" dirty="0">
                <a:solidFill>
                  <a:schemeClr val="tx1"/>
                </a:solidFill>
                <a:effectLst/>
                <a:latin typeface="+mn-lt"/>
                <a:ea typeface="+mn-ea"/>
                <a:cs typeface="+mn-cs"/>
              </a:rPr>
              <a:t> Labs</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8A008FCC-76A9-4B8C-886A-2B65749C4D12}" type="slidenum">
              <a:rPr lang="en-US" smtClean="0"/>
              <a:pPr>
                <a:defRPr/>
              </a:pPr>
              <a:t>3</a:t>
            </a:fld>
            <a:endParaRPr lang="en-US"/>
          </a:p>
        </p:txBody>
      </p:sp>
    </p:spTree>
    <p:extLst>
      <p:ext uri="{BB962C8B-B14F-4D97-AF65-F5344CB8AC3E}">
        <p14:creationId xmlns:p14="http://schemas.microsoft.com/office/powerpoint/2010/main" val="2060703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A008FCC-76A9-4B8C-886A-2B65749C4D12}" type="slidenum">
              <a:rPr lang="en-US" smtClean="0"/>
              <a:pPr>
                <a:defRPr/>
              </a:pPr>
              <a:t>4</a:t>
            </a:fld>
            <a:endParaRPr lang="en-US"/>
          </a:p>
        </p:txBody>
      </p:sp>
    </p:spTree>
    <p:extLst>
      <p:ext uri="{BB962C8B-B14F-4D97-AF65-F5344CB8AC3E}">
        <p14:creationId xmlns:p14="http://schemas.microsoft.com/office/powerpoint/2010/main" val="901299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A008FCC-76A9-4B8C-886A-2B65749C4D12}" type="slidenum">
              <a:rPr lang="en-US" smtClean="0"/>
              <a:pPr>
                <a:defRPr/>
              </a:pPr>
              <a:t>5</a:t>
            </a:fld>
            <a:endParaRPr lang="en-US"/>
          </a:p>
        </p:txBody>
      </p:sp>
    </p:spTree>
    <p:extLst>
      <p:ext uri="{BB962C8B-B14F-4D97-AF65-F5344CB8AC3E}">
        <p14:creationId xmlns:p14="http://schemas.microsoft.com/office/powerpoint/2010/main" val="370075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 Q&amp;A PANEL QUESTION FORMS     KYLE GROGAN</a:t>
            </a:r>
          </a:p>
        </p:txBody>
      </p:sp>
      <p:sp>
        <p:nvSpPr>
          <p:cNvPr id="4" name="Slide Number Placeholder 3"/>
          <p:cNvSpPr>
            <a:spLocks noGrp="1"/>
          </p:cNvSpPr>
          <p:nvPr>
            <p:ph type="sldNum" sz="quarter" idx="10"/>
          </p:nvPr>
        </p:nvSpPr>
        <p:spPr/>
        <p:txBody>
          <a:bodyPr/>
          <a:lstStyle/>
          <a:p>
            <a:pPr>
              <a:defRPr/>
            </a:pPr>
            <a:fld id="{8A008FCC-76A9-4B8C-886A-2B65749C4D12}" type="slidenum">
              <a:rPr lang="en-US" smtClean="0"/>
              <a:pPr>
                <a:defRPr/>
              </a:pPr>
              <a:t>6</a:t>
            </a:fld>
            <a:endParaRPr lang="en-US"/>
          </a:p>
        </p:txBody>
      </p:sp>
    </p:spTree>
    <p:extLst>
      <p:ext uri="{BB962C8B-B14F-4D97-AF65-F5344CB8AC3E}">
        <p14:creationId xmlns:p14="http://schemas.microsoft.com/office/powerpoint/2010/main" val="3209351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A008FCC-76A9-4B8C-886A-2B65749C4D12}" type="slidenum">
              <a:rPr lang="en-US" smtClean="0"/>
              <a:pPr>
                <a:defRPr/>
              </a:pPr>
              <a:t>7</a:t>
            </a:fld>
            <a:endParaRPr lang="en-US"/>
          </a:p>
        </p:txBody>
      </p:sp>
    </p:spTree>
    <p:extLst>
      <p:ext uri="{BB962C8B-B14F-4D97-AF65-F5344CB8AC3E}">
        <p14:creationId xmlns:p14="http://schemas.microsoft.com/office/powerpoint/2010/main" val="1565064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A008FCC-76A9-4B8C-886A-2B65749C4D12}" type="slidenum">
              <a:rPr lang="en-US" smtClean="0"/>
              <a:pPr>
                <a:defRPr/>
              </a:pPr>
              <a:t>8</a:t>
            </a:fld>
            <a:endParaRPr lang="en-US"/>
          </a:p>
        </p:txBody>
      </p:sp>
    </p:spTree>
    <p:extLst>
      <p:ext uri="{BB962C8B-B14F-4D97-AF65-F5344CB8AC3E}">
        <p14:creationId xmlns:p14="http://schemas.microsoft.com/office/powerpoint/2010/main" val="2378461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Morning Program</a:t>
            </a:r>
          </a:p>
        </p:txBody>
      </p:sp>
      <p:sp>
        <p:nvSpPr>
          <p:cNvPr id="4" name="Slide Number Placeholder 3"/>
          <p:cNvSpPr>
            <a:spLocks noGrp="1"/>
          </p:cNvSpPr>
          <p:nvPr>
            <p:ph type="sldNum" sz="quarter" idx="10"/>
          </p:nvPr>
        </p:nvSpPr>
        <p:spPr/>
        <p:txBody>
          <a:bodyPr/>
          <a:lstStyle/>
          <a:p>
            <a:pPr>
              <a:defRPr/>
            </a:pPr>
            <a:fld id="{8A008FCC-76A9-4B8C-886A-2B65749C4D12}" type="slidenum">
              <a:rPr lang="en-US" smtClean="0"/>
              <a:pPr>
                <a:defRPr/>
              </a:pPr>
              <a:t>9</a:t>
            </a:fld>
            <a:endParaRPr lang="en-US"/>
          </a:p>
        </p:txBody>
      </p:sp>
    </p:spTree>
    <p:extLst>
      <p:ext uri="{BB962C8B-B14F-4D97-AF65-F5344CB8AC3E}">
        <p14:creationId xmlns:p14="http://schemas.microsoft.com/office/powerpoint/2010/main" val="1091867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Morning Program</a:t>
            </a:r>
          </a:p>
        </p:txBody>
      </p:sp>
      <p:sp>
        <p:nvSpPr>
          <p:cNvPr id="4" name="Slide Number Placeholder 3"/>
          <p:cNvSpPr>
            <a:spLocks noGrp="1"/>
          </p:cNvSpPr>
          <p:nvPr>
            <p:ph type="sldNum" sz="quarter" idx="10"/>
          </p:nvPr>
        </p:nvSpPr>
        <p:spPr/>
        <p:txBody>
          <a:bodyPr/>
          <a:lstStyle/>
          <a:p>
            <a:pPr>
              <a:defRPr/>
            </a:pPr>
            <a:fld id="{8A008FCC-76A9-4B8C-886A-2B65749C4D12}" type="slidenum">
              <a:rPr lang="en-US" smtClean="0"/>
              <a:pPr>
                <a:defRPr/>
              </a:pPr>
              <a:t>10</a:t>
            </a:fld>
            <a:endParaRPr lang="en-US"/>
          </a:p>
        </p:txBody>
      </p:sp>
    </p:spTree>
    <p:extLst>
      <p:ext uri="{BB962C8B-B14F-4D97-AF65-F5344CB8AC3E}">
        <p14:creationId xmlns:p14="http://schemas.microsoft.com/office/powerpoint/2010/main" val="669915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fld id="{64B58AF2-E7D2-4B7D-A7D7-A4CA699304DA}" type="datetimeFigureOut">
              <a:rPr lang="en-US" smtClean="0"/>
              <a:pPr>
                <a:defRPr/>
              </a:pPr>
              <a:t>5/8/2019</a:t>
            </a:fld>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9DD3788A-0C17-46C9-AEF0-A961F3757D45}"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6FAFC5B1-2FF1-4DAD-8D46-8BB72B6616FF}" type="datetimeFigureOut">
              <a:rPr lang="en-US" smtClean="0"/>
              <a:pPr>
                <a:defRPr/>
              </a:pPr>
              <a:t>5/8/2019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8269A7F-A6F6-4F1E-A1A0-7A18E205F1B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B99F33CA-4193-4B1F-B4AA-372E0932CE52}" type="datetimeFigureOut">
              <a:rPr lang="en-US" smtClean="0"/>
              <a:pPr>
                <a:defRPr/>
              </a:pPr>
              <a:t>5/8/2019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F9B5866-32C0-4B61-B7EF-461E4EE0D34F}"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54F2255B-FA7D-45AF-AA0E-F3A4A490BDD1}" type="datetimeFigureOut">
              <a:rPr lang="en-US" smtClean="0"/>
              <a:pPr>
                <a:defRPr/>
              </a:pPr>
              <a:t>5/8/2019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5EA58F5-4FD0-4B26-B3E9-8E99E429FB9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0A6A58D7-166A-431E-8FCC-3DB2FA880BD6}" type="datetimeFigureOut">
              <a:rPr lang="en-US" smtClean="0"/>
              <a:pPr>
                <a:defRPr/>
              </a:pPr>
              <a:t>5/8/2019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B52E55B-A7AE-4A5C-AC4B-3A868830D16F}"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6E08B256-76A8-4B70-A174-A93812AC3D88}" type="datetimeFigureOut">
              <a:rPr lang="en-US" smtClean="0"/>
              <a:pPr>
                <a:defRPr/>
              </a:pPr>
              <a:t>5/8/2019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E6D6B12-87FB-424D-84D7-128948AB5689}"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AC610211-4A4D-485E-8DD3-0AF8BA150C2A}" type="datetimeFigureOut">
              <a:rPr lang="en-US" smtClean="0"/>
              <a:pPr>
                <a:defRPr/>
              </a:pPr>
              <a:t>5/8/2019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29913FD-2924-4254-9219-0D857A8020C0}"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pPr>
              <a:defRPr/>
            </a:pPr>
            <a:fld id="{C9DEA325-240D-4381-8633-CEECFA0F6ED3}" type="datetimeFigureOut">
              <a:rPr lang="en-US" smtClean="0"/>
              <a:pPr>
                <a:defRPr/>
              </a:pPr>
              <a:t>5/8/2019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92D42A7-D1CF-4A61-BA64-6C13894F2588}"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45EBE71-7DAB-46BF-AF77-DB79F8DA7A4F}" type="datetimeFigureOut">
              <a:rPr lang="en-US" smtClean="0"/>
              <a:pPr>
                <a:defRPr/>
              </a:pPr>
              <a:t>5/8/2019</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C3C7916-B187-4099-A024-EED00115E872}"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DABC076B-FF5A-44CC-9353-6D83AB6F5028}" type="datetimeFigureOut">
              <a:rPr lang="en-US" smtClean="0"/>
              <a:pPr>
                <a:defRPr/>
              </a:pPr>
              <a:t>5/8/2019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5503EAB-E337-4193-9DE5-A25DBE5484ED}"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fld id="{2E19AC89-ED96-4200-94FA-EF181F27854F}" type="datetimeFigureOut">
              <a:rPr lang="en-US" smtClean="0"/>
              <a:pPr>
                <a:defRPr/>
              </a:pPr>
              <a:t>5/8/2019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5F850F8D-CA26-4EFE-B962-C68F332613EE}"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E289BA8C-253F-4CEE-83AE-963C716C37C0}" type="datetimeFigureOut">
              <a:rPr lang="en-US" smtClean="0"/>
              <a:pPr>
                <a:defRPr/>
              </a:pPr>
              <a:t>5/8/2019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1A97042B-0A6E-4567-A13C-EF3B46B0E8BB}"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400000"/>
              </a:schemeClr>
            </a:gs>
            <a:gs pos="25000">
              <a:schemeClr val="bg2">
                <a:tint val="83000"/>
                <a:satMod val="320000"/>
              </a:schemeClr>
            </a:gs>
            <a:gs pos="100000">
              <a:schemeClr val="bg2">
                <a:shade val="15000"/>
                <a:satMod val="32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1295400" y="3048000"/>
            <a:ext cx="6324600" cy="2819400"/>
          </a:xfrm>
          <a:noFill/>
          <a:ln>
            <a:noFill/>
          </a:ln>
        </p:spPr>
        <p:txBody>
          <a:bodyPr>
            <a:normAutofit fontScale="90000"/>
          </a:bodyPr>
          <a:lstStyle/>
          <a:p>
            <a:pPr algn="ctr">
              <a:defRPr/>
            </a:pPr>
            <a:r>
              <a:rPr lang="en-US" dirty="0">
                <a:solidFill>
                  <a:schemeClr val="tx1"/>
                </a:solidFill>
              </a:rPr>
              <a:t>OELA/ORELAP </a:t>
            </a:r>
            <a:br>
              <a:rPr lang="en-US" dirty="0">
                <a:solidFill>
                  <a:schemeClr val="tx1"/>
                </a:solidFill>
              </a:rPr>
            </a:br>
            <a:r>
              <a:rPr lang="en-US" dirty="0">
                <a:solidFill>
                  <a:schemeClr val="tx1"/>
                </a:solidFill>
              </a:rPr>
              <a:t>Environmental Laboratory Conference</a:t>
            </a:r>
            <a:br>
              <a:rPr lang="en-US" dirty="0">
                <a:solidFill>
                  <a:schemeClr val="tx1"/>
                </a:solidFill>
              </a:rPr>
            </a:br>
            <a:r>
              <a:rPr lang="en-US" dirty="0">
                <a:solidFill>
                  <a:schemeClr val="tx1"/>
                </a:solidFill>
              </a:rPr>
              <a:t>May 9th, 2019</a:t>
            </a:r>
          </a:p>
        </p:txBody>
      </p:sp>
      <p:pic>
        <p:nvPicPr>
          <p:cNvPr id="9221" name="Picture 5" descr="OELA - Oregon Environmental Laboratory Association"/>
          <p:cNvPicPr>
            <a:picLocks noChangeAspect="1" noChangeArrowheads="1"/>
          </p:cNvPicPr>
          <p:nvPr/>
        </p:nvPicPr>
        <p:blipFill>
          <a:blip r:embed="rId2" cstate="print"/>
          <a:srcRect/>
          <a:stretch>
            <a:fillRect/>
          </a:stretch>
        </p:blipFill>
        <p:spPr bwMode="auto">
          <a:xfrm>
            <a:off x="3095625" y="685800"/>
            <a:ext cx="2724150" cy="201930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162048" y="691129"/>
            <a:ext cx="7620000" cy="457200"/>
          </a:xfrm>
        </p:spPr>
        <p:txBody>
          <a:bodyPr>
            <a:noAutofit/>
          </a:bodyPr>
          <a:lstStyle/>
          <a:p>
            <a:pPr eaLnBrk="1" fontAlgn="auto" hangingPunct="1">
              <a:spcAft>
                <a:spcPts val="0"/>
              </a:spcAft>
              <a:defRPr/>
            </a:pPr>
            <a:r>
              <a:rPr lang="en-US" sz="3600" dirty="0"/>
              <a:t>Overview: Afternoon</a:t>
            </a:r>
          </a:p>
        </p:txBody>
      </p:sp>
      <p:sp>
        <p:nvSpPr>
          <p:cNvPr id="5" name="Rectangle 2"/>
          <p:cNvSpPr>
            <a:spLocks noChangeArrowheads="1"/>
          </p:cNvSpPr>
          <p:nvPr/>
        </p:nvSpPr>
        <p:spPr bwMode="auto">
          <a:xfrm>
            <a:off x="2119313" y="1635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Table 1">
            <a:extLst>
              <a:ext uri="{FF2B5EF4-FFF2-40B4-BE49-F238E27FC236}">
                <a16:creationId xmlns:a16="http://schemas.microsoft.com/office/drawing/2014/main" id="{71723E32-636F-402F-B480-2178F183E1D2}"/>
              </a:ext>
            </a:extLst>
          </p:cNvPr>
          <p:cNvGraphicFramePr>
            <a:graphicFrameLocks noGrp="1"/>
          </p:cNvGraphicFramePr>
          <p:nvPr>
            <p:extLst>
              <p:ext uri="{D42A27DB-BD31-4B8C-83A1-F6EECF244321}">
                <p14:modId xmlns:p14="http://schemas.microsoft.com/office/powerpoint/2010/main" val="4218302869"/>
              </p:ext>
            </p:extLst>
          </p:nvPr>
        </p:nvGraphicFramePr>
        <p:xfrm>
          <a:off x="1200148" y="1371600"/>
          <a:ext cx="6781801" cy="5246867"/>
        </p:xfrm>
        <a:graphic>
          <a:graphicData uri="http://schemas.openxmlformats.org/drawingml/2006/table">
            <a:tbl>
              <a:tblPr firstRow="1" firstCol="1" bandRow="1">
                <a:tableStyleId>{5C22544A-7EE6-4342-B048-85BDC9FD1C3A}</a:tableStyleId>
              </a:tblPr>
              <a:tblGrid>
                <a:gridCol w="947691">
                  <a:extLst>
                    <a:ext uri="{9D8B030D-6E8A-4147-A177-3AD203B41FA5}">
                      <a16:colId xmlns:a16="http://schemas.microsoft.com/office/drawing/2014/main" val="2526947772"/>
                    </a:ext>
                  </a:extLst>
                </a:gridCol>
                <a:gridCol w="3444097">
                  <a:extLst>
                    <a:ext uri="{9D8B030D-6E8A-4147-A177-3AD203B41FA5}">
                      <a16:colId xmlns:a16="http://schemas.microsoft.com/office/drawing/2014/main" val="2116000870"/>
                    </a:ext>
                  </a:extLst>
                </a:gridCol>
                <a:gridCol w="2390013">
                  <a:extLst>
                    <a:ext uri="{9D8B030D-6E8A-4147-A177-3AD203B41FA5}">
                      <a16:colId xmlns:a16="http://schemas.microsoft.com/office/drawing/2014/main" val="439219118"/>
                    </a:ext>
                  </a:extLst>
                </a:gridCol>
              </a:tblGrid>
              <a:tr h="457200">
                <a:tc>
                  <a:txBody>
                    <a:bodyPr/>
                    <a:lstStyle/>
                    <a:p>
                      <a:pPr marL="0" marR="0">
                        <a:lnSpc>
                          <a:spcPct val="107000"/>
                        </a:lnSpc>
                        <a:spcBef>
                          <a:spcPts val="0"/>
                        </a:spcBef>
                        <a:spcAft>
                          <a:spcPts val="0"/>
                        </a:spcAft>
                      </a:pPr>
                      <a:r>
                        <a:rPr lang="en-US" sz="1350" b="1" i="1">
                          <a:effectLst/>
                          <a:latin typeface="Calibri" panose="020F0502020204030204" pitchFamily="34" charset="0"/>
                          <a:ea typeface="Calibri" panose="020F0502020204030204" pitchFamily="34" charset="0"/>
                          <a:cs typeface="Times New Roman" panose="02020603050405020304" pitchFamily="18" charset="0"/>
                        </a:rPr>
                        <a:t>12:00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350" b="1" i="1" dirty="0">
                          <a:effectLst/>
                          <a:latin typeface="Calibri" panose="020F0502020204030204" pitchFamily="34" charset="0"/>
                          <a:ea typeface="Calibri" panose="020F0502020204030204" pitchFamily="34" charset="0"/>
                          <a:cs typeface="Times New Roman" panose="02020603050405020304" pitchFamily="18" charset="0"/>
                        </a:rPr>
                        <a:t>LUNCH AND EXHIBITORS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350" b="1" i="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03073945"/>
                  </a:ext>
                </a:extLst>
              </a:tr>
              <a:tr h="974469">
                <a:tc>
                  <a:txBody>
                    <a:bodyPr/>
                    <a:lstStyle/>
                    <a:p>
                      <a:pPr marL="0" marR="0">
                        <a:lnSpc>
                          <a:spcPct val="107000"/>
                        </a:lnSpc>
                        <a:spcBef>
                          <a:spcPts val="0"/>
                        </a:spcBef>
                        <a:spcAft>
                          <a:spcPts val="0"/>
                        </a:spcAft>
                      </a:pPr>
                      <a:r>
                        <a:rPr lang="en-US" sz="1350" i="1">
                          <a:effectLst/>
                          <a:latin typeface="Calibri" panose="020F0502020204030204" pitchFamily="34" charset="0"/>
                          <a:ea typeface="Calibri" panose="020F0502020204030204" pitchFamily="34" charset="0"/>
                          <a:cs typeface="Times New Roman" panose="02020603050405020304" pitchFamily="18" charset="0"/>
                        </a:rPr>
                        <a:t>1:30 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350" b="1" i="1" u="none" strike="noStrike">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2016 TNI Standard Implementation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                   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The New EPA MDL Procedure and the New LOD/LOQ TNI Requirement: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How They Work Together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i="1">
                          <a:effectLst/>
                          <a:latin typeface="Calibri" panose="020F0502020204030204" pitchFamily="34" charset="0"/>
                          <a:ea typeface="Calibri" panose="020F0502020204030204" pitchFamily="34" charset="0"/>
                          <a:cs typeface="Times New Roman" panose="02020603050405020304" pitchFamily="18" charset="0"/>
                        </a:rPr>
                        <a:t>Jerry Parr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i="1">
                          <a:effectLst/>
                          <a:latin typeface="Calibri" panose="020F0502020204030204" pitchFamily="34" charset="0"/>
                          <a:ea typeface="Calibri" panose="020F0502020204030204" pitchFamily="34" charset="0"/>
                          <a:cs typeface="Times New Roman" panose="02020603050405020304" pitchFamily="18" charset="0"/>
                        </a:rPr>
                        <a:t>Executive Director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i="1">
                          <a:effectLst/>
                          <a:latin typeface="Calibri" panose="020F0502020204030204" pitchFamily="34" charset="0"/>
                          <a:ea typeface="Calibri" panose="020F0502020204030204" pitchFamily="34" charset="0"/>
                          <a:cs typeface="Times New Roman" panose="02020603050405020304" pitchFamily="18" charset="0"/>
                        </a:rPr>
                        <a:t>The NELAC Institute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9242352"/>
                  </a:ext>
                </a:extLst>
              </a:tr>
              <a:tr h="476298">
                <a:tc>
                  <a:txBody>
                    <a:bodyPr/>
                    <a:lstStyle/>
                    <a:p>
                      <a:pPr marL="0" marR="0">
                        <a:lnSpc>
                          <a:spcPct val="107000"/>
                        </a:lnSpc>
                        <a:spcBef>
                          <a:spcPts val="0"/>
                        </a:spcBef>
                        <a:spcAft>
                          <a:spcPts val="0"/>
                        </a:spcAft>
                      </a:pPr>
                      <a:r>
                        <a:rPr lang="en-US" sz="1350" i="1">
                          <a:effectLst/>
                          <a:latin typeface="Calibri" panose="020F0502020204030204" pitchFamily="34" charset="0"/>
                          <a:ea typeface="Calibri" panose="020F0502020204030204" pitchFamily="34" charset="0"/>
                          <a:cs typeface="Times New Roman" panose="02020603050405020304" pitchFamily="18" charset="0"/>
                        </a:rPr>
                        <a:t>2:30 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350" i="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Laboratory Ethics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i="1" dirty="0">
                          <a:effectLst/>
                          <a:latin typeface="Calibri" panose="020F0502020204030204" pitchFamily="34" charset="0"/>
                          <a:ea typeface="Calibri" panose="020F0502020204030204" pitchFamily="34" charset="0"/>
                          <a:cs typeface="Times New Roman" panose="02020603050405020304" pitchFamily="18" charset="0"/>
                        </a:rPr>
                        <a:t>Gary Ward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i="1" dirty="0">
                          <a:effectLst/>
                          <a:latin typeface="Calibri" panose="020F0502020204030204" pitchFamily="34" charset="0"/>
                          <a:ea typeface="Calibri" panose="020F0502020204030204" pitchFamily="34" charset="0"/>
                          <a:cs typeface="Times New Roman" panose="02020603050405020304" pitchFamily="18" charset="0"/>
                        </a:rPr>
                        <a:t>Ward Associates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4342192"/>
                  </a:ext>
                </a:extLst>
              </a:tr>
              <a:tr h="451533">
                <a:tc>
                  <a:txBody>
                    <a:bodyPr/>
                    <a:lstStyle/>
                    <a:p>
                      <a:pPr marL="0" marR="0">
                        <a:lnSpc>
                          <a:spcPct val="107000"/>
                        </a:lnSpc>
                        <a:spcBef>
                          <a:spcPts val="0"/>
                        </a:spcBef>
                        <a:spcAft>
                          <a:spcPts val="0"/>
                        </a:spcAft>
                      </a:pPr>
                      <a:r>
                        <a:rPr lang="en-US" sz="1350" b="1" i="1">
                          <a:effectLst/>
                          <a:latin typeface="Calibri" panose="020F0502020204030204" pitchFamily="34" charset="0"/>
                          <a:ea typeface="Calibri" panose="020F0502020204030204" pitchFamily="34" charset="0"/>
                          <a:cs typeface="Times New Roman" panose="02020603050405020304" pitchFamily="18" charset="0"/>
                        </a:rPr>
                        <a:t>3:00 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b="1" i="1" dirty="0">
                          <a:effectLst/>
                          <a:latin typeface="Calibri" panose="020F0502020204030204" pitchFamily="34" charset="0"/>
                          <a:ea typeface="Calibri" panose="020F0502020204030204" pitchFamily="34" charset="0"/>
                          <a:cs typeface="Times New Roman" panose="02020603050405020304" pitchFamily="18" charset="0"/>
                        </a:rPr>
                        <a:t>BREAK AND EXHIBITORS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b="1"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58475493"/>
                  </a:ext>
                </a:extLst>
              </a:tr>
              <a:tr h="748008">
                <a:tc>
                  <a:txBody>
                    <a:bodyPr/>
                    <a:lstStyle/>
                    <a:p>
                      <a:pPr marL="0" marR="0">
                        <a:lnSpc>
                          <a:spcPct val="107000"/>
                        </a:lnSpc>
                        <a:spcBef>
                          <a:spcPts val="0"/>
                        </a:spcBef>
                        <a:spcAft>
                          <a:spcPts val="0"/>
                        </a:spcAft>
                      </a:pPr>
                      <a:r>
                        <a:rPr lang="en-US" sz="1350" i="1">
                          <a:effectLst/>
                          <a:latin typeface="Calibri" panose="020F0502020204030204" pitchFamily="34" charset="0"/>
                          <a:ea typeface="Calibri" panose="020F0502020204030204" pitchFamily="34" charset="0"/>
                          <a:cs typeface="Times New Roman" panose="02020603050405020304" pitchFamily="18" charset="0"/>
                        </a:rPr>
                        <a:t>3:30 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Q&amp;A Panel with the ORELAP Assessors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   OELA Moderator Kyle Grogan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s-ES" sz="1000" i="1" dirty="0">
                          <a:effectLst/>
                          <a:latin typeface="Calibri" panose="020F0502020204030204" pitchFamily="34" charset="0"/>
                          <a:ea typeface="Calibri" panose="020F0502020204030204" pitchFamily="34" charset="0"/>
                          <a:cs typeface="Times New Roman" panose="02020603050405020304" pitchFamily="18" charset="0"/>
                        </a:rPr>
                        <a:t>Alia Servin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000" i="1" dirty="0">
                          <a:effectLst/>
                          <a:latin typeface="Calibri" panose="020F0502020204030204" pitchFamily="34" charset="0"/>
                          <a:ea typeface="Calibri" panose="020F0502020204030204" pitchFamily="34" charset="0"/>
                          <a:cs typeface="Times New Roman" panose="02020603050405020304" pitchFamily="18" charset="0"/>
                        </a:rPr>
                        <a:t>Lizbeth Garcia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000" i="1" dirty="0">
                          <a:effectLst/>
                          <a:latin typeface="Calibri" panose="020F0502020204030204" pitchFamily="34" charset="0"/>
                          <a:ea typeface="Calibri" panose="020F0502020204030204" pitchFamily="34" charset="0"/>
                          <a:cs typeface="Times New Roman" panose="02020603050405020304" pitchFamily="18" charset="0"/>
                        </a:rPr>
                        <a:t>Ryan Pangelinan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000" i="1" dirty="0">
                          <a:effectLst/>
                          <a:latin typeface="Calibri" panose="020F0502020204030204" pitchFamily="34" charset="0"/>
                          <a:ea typeface="Calibri" panose="020F0502020204030204" pitchFamily="34" charset="0"/>
                          <a:cs typeface="Times New Roman" panose="02020603050405020304" pitchFamily="18" charset="0"/>
                        </a:rPr>
                        <a:t>Steve </a:t>
                      </a:r>
                      <a:r>
                        <a:rPr lang="es-ES" sz="1000" i="1" dirty="0" err="1">
                          <a:effectLst/>
                          <a:latin typeface="Calibri" panose="020F0502020204030204" pitchFamily="34" charset="0"/>
                          <a:ea typeface="Calibri" panose="020F0502020204030204" pitchFamily="34" charset="0"/>
                          <a:cs typeface="Times New Roman" panose="02020603050405020304" pitchFamily="18" charset="0"/>
                        </a:rPr>
                        <a:t>Jetter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000"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3393393"/>
                  </a:ext>
                </a:extLst>
              </a:tr>
              <a:tr h="502493">
                <a:tc>
                  <a:txBody>
                    <a:bodyPr/>
                    <a:lstStyle/>
                    <a:p>
                      <a:pPr marL="0" marR="0">
                        <a:lnSpc>
                          <a:spcPct val="107000"/>
                        </a:lnSpc>
                        <a:spcBef>
                          <a:spcPts val="0"/>
                        </a:spcBef>
                        <a:spcAft>
                          <a:spcPts val="0"/>
                        </a:spcAft>
                      </a:pPr>
                      <a:r>
                        <a:rPr lang="en-US" sz="1350" b="1" i="1">
                          <a:effectLst/>
                          <a:latin typeface="Calibri" panose="020F0502020204030204" pitchFamily="34" charset="0"/>
                          <a:ea typeface="Calibri" panose="020F0502020204030204" pitchFamily="34" charset="0"/>
                          <a:cs typeface="Times New Roman" panose="02020603050405020304" pitchFamily="18" charset="0"/>
                        </a:rPr>
                        <a:t>4:00 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b="1" i="1" dirty="0">
                          <a:effectLst/>
                          <a:latin typeface="Calibri" panose="020F0502020204030204" pitchFamily="34" charset="0"/>
                          <a:ea typeface="Calibri" panose="020F0502020204030204" pitchFamily="34" charset="0"/>
                          <a:cs typeface="Times New Roman" panose="02020603050405020304" pitchFamily="18" charset="0"/>
                        </a:rPr>
                        <a:t>DRAWING FOR THE EXHIBITOR BASKET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b="1"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81276920"/>
                  </a:ext>
                </a:extLst>
              </a:tr>
              <a:tr h="457200">
                <a:tc>
                  <a:txBody>
                    <a:bodyPr/>
                    <a:lstStyle/>
                    <a:p>
                      <a:pPr marL="0" marR="0">
                        <a:lnSpc>
                          <a:spcPct val="107000"/>
                        </a:lnSpc>
                        <a:spcBef>
                          <a:spcPts val="0"/>
                        </a:spcBef>
                        <a:spcAft>
                          <a:spcPts val="0"/>
                        </a:spcAft>
                      </a:pPr>
                      <a:r>
                        <a:rPr lang="en-US" sz="1350" b="1" i="1">
                          <a:effectLst/>
                          <a:latin typeface="Calibri" panose="020F0502020204030204" pitchFamily="34" charset="0"/>
                          <a:ea typeface="Calibri" panose="020F0502020204030204" pitchFamily="34" charset="0"/>
                          <a:cs typeface="Times New Roman" panose="02020603050405020304" pitchFamily="18" charset="0"/>
                        </a:rPr>
                        <a:t>4:00 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nSpc>
                          <a:spcPct val="107000"/>
                        </a:lnSpc>
                        <a:spcBef>
                          <a:spcPts val="0"/>
                        </a:spcBef>
                        <a:spcAft>
                          <a:spcPts val="0"/>
                        </a:spcAft>
                      </a:pPr>
                      <a:r>
                        <a:rPr lang="en-US" sz="1100" b="1" i="1" dirty="0">
                          <a:effectLst/>
                          <a:latin typeface="Calibri" panose="020F0502020204030204" pitchFamily="34" charset="0"/>
                          <a:ea typeface="Calibri" panose="020F0502020204030204" pitchFamily="34" charset="0"/>
                          <a:cs typeface="Times New Roman" panose="02020603050405020304" pitchFamily="18" charset="0"/>
                        </a:rPr>
                        <a:t>PICK UP CERTIFICATES from the Registration Table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3494603283"/>
                  </a:ext>
                </a:extLst>
              </a:tr>
              <a:tr h="499333">
                <a:tc>
                  <a:txBody>
                    <a:bodyPr/>
                    <a:lstStyle/>
                    <a:p>
                      <a:pPr marL="0" marR="0">
                        <a:lnSpc>
                          <a:spcPct val="107000"/>
                        </a:lnSpc>
                        <a:spcBef>
                          <a:spcPts val="0"/>
                        </a:spcBef>
                        <a:spcAft>
                          <a:spcPts val="0"/>
                        </a:spcAft>
                      </a:pPr>
                      <a:r>
                        <a:rPr lang="en-US" sz="1350" b="1" i="1">
                          <a:effectLst/>
                          <a:latin typeface="Calibri" panose="020F0502020204030204" pitchFamily="34" charset="0"/>
                          <a:ea typeface="Calibri" panose="020F0502020204030204" pitchFamily="34" charset="0"/>
                          <a:cs typeface="Times New Roman" panose="02020603050405020304" pitchFamily="18" charset="0"/>
                        </a:rPr>
                        <a:t>4:00 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b="1" i="1" dirty="0">
                          <a:effectLst/>
                          <a:latin typeface="Calibri" panose="020F0502020204030204" pitchFamily="34" charset="0"/>
                          <a:ea typeface="Calibri" panose="020F0502020204030204" pitchFamily="34" charset="0"/>
                          <a:cs typeface="Times New Roman" panose="02020603050405020304" pitchFamily="18" charset="0"/>
                        </a:rPr>
                        <a:t>VISIT WITH EXHIBITORS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b="1"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16012301"/>
                  </a:ext>
                </a:extLst>
              </a:tr>
              <a:tr h="472394">
                <a:tc>
                  <a:txBody>
                    <a:bodyPr/>
                    <a:lstStyle/>
                    <a:p>
                      <a:pPr marL="0" marR="0">
                        <a:lnSpc>
                          <a:spcPct val="107000"/>
                        </a:lnSpc>
                        <a:spcBef>
                          <a:spcPts val="0"/>
                        </a:spcBef>
                        <a:spcAft>
                          <a:spcPts val="0"/>
                        </a:spcAft>
                      </a:pPr>
                      <a:r>
                        <a:rPr lang="en-US" sz="1350" b="1" i="1">
                          <a:effectLst/>
                          <a:latin typeface="Calibri" panose="020F0502020204030204" pitchFamily="34" charset="0"/>
                          <a:ea typeface="Calibri" panose="020F0502020204030204" pitchFamily="34" charset="0"/>
                          <a:cs typeface="Times New Roman" panose="02020603050405020304" pitchFamily="18" charset="0"/>
                        </a:rPr>
                        <a:t>5:00 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b="1" i="1" dirty="0">
                          <a:effectLst/>
                          <a:latin typeface="Calibri" panose="020F0502020204030204" pitchFamily="34" charset="0"/>
                          <a:ea typeface="Calibri" panose="020F0502020204030204" pitchFamily="34" charset="0"/>
                          <a:cs typeface="Times New Roman" panose="02020603050405020304" pitchFamily="18" charset="0"/>
                        </a:rPr>
                        <a:t>CLOSE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b="1"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4505992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704088"/>
            <a:ext cx="8229600" cy="1429512"/>
          </a:xfrm>
        </p:spPr>
        <p:txBody>
          <a:bodyPr>
            <a:normAutofit fontScale="90000"/>
          </a:bodyPr>
          <a:lstStyle/>
          <a:p>
            <a:pPr algn="ctr">
              <a:defRPr/>
            </a:pPr>
            <a:r>
              <a:rPr lang="en-US" dirty="0"/>
              <a:t>Certificate of Attendance Available At Registration Table After 4:00</a:t>
            </a:r>
          </a:p>
        </p:txBody>
      </p:sp>
      <p:pic>
        <p:nvPicPr>
          <p:cNvPr id="19459" name="Picture 3"/>
          <p:cNvPicPr>
            <a:picLocks noGrp="1" noChangeAspect="1" noChangeArrowheads="1"/>
          </p:cNvPicPr>
          <p:nvPr>
            <p:ph idx="1"/>
          </p:nvPr>
        </p:nvPicPr>
        <p:blipFill>
          <a:blip r:embed="rId3" cstate="print"/>
          <a:srcRect l="21790" t="21881" r="21790" b="10416"/>
          <a:stretch>
            <a:fillRect/>
          </a:stretch>
        </p:blipFill>
        <p:spPr>
          <a:xfrm>
            <a:off x="1752600" y="2209800"/>
            <a:ext cx="5562600" cy="4171950"/>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337C61-0156-4BC2-A240-D19C40C474B4}"/>
              </a:ext>
            </a:extLst>
          </p:cNvPr>
          <p:cNvSpPr>
            <a:spLocks noGrp="1"/>
          </p:cNvSpPr>
          <p:nvPr>
            <p:ph type="title"/>
          </p:nvPr>
        </p:nvSpPr>
        <p:spPr>
          <a:xfrm>
            <a:off x="457200" y="704088"/>
            <a:ext cx="8229600" cy="1048512"/>
          </a:xfrm>
        </p:spPr>
        <p:txBody>
          <a:bodyPr/>
          <a:lstStyle/>
          <a:p>
            <a:pPr algn="ctr"/>
            <a:r>
              <a:rPr lang="en-US" dirty="0"/>
              <a:t>OELA Anti-Trust Statement</a:t>
            </a:r>
          </a:p>
        </p:txBody>
      </p:sp>
      <p:sp>
        <p:nvSpPr>
          <p:cNvPr id="7" name="Rectangle 6">
            <a:extLst>
              <a:ext uri="{FF2B5EF4-FFF2-40B4-BE49-F238E27FC236}">
                <a16:creationId xmlns:a16="http://schemas.microsoft.com/office/drawing/2014/main" id="{6923A631-2CDA-4954-A717-F4D60683E519}"/>
              </a:ext>
            </a:extLst>
          </p:cNvPr>
          <p:cNvSpPr/>
          <p:nvPr/>
        </p:nvSpPr>
        <p:spPr>
          <a:xfrm>
            <a:off x="2209800" y="1733550"/>
            <a:ext cx="4572000" cy="4939814"/>
          </a:xfrm>
          <a:prstGeom prst="rect">
            <a:avLst/>
          </a:prstGeom>
        </p:spPr>
        <p:txBody>
          <a:bodyPr wrap="square">
            <a:spAutoFit/>
          </a:bodyPr>
          <a:lstStyle/>
          <a:p>
            <a:pPr marL="0" marR="0" algn="ctr">
              <a:spcBef>
                <a:spcPts val="0"/>
              </a:spcBef>
              <a:spcAft>
                <a:spcPts val="0"/>
              </a:spcAft>
            </a:pPr>
            <a:r>
              <a:rPr lang="en-US" sz="900" cap="all" dirty="0">
                <a:latin typeface="Times New Roman" panose="02020603050405020304" pitchFamily="18" charset="0"/>
                <a:ea typeface="Times New Roman" panose="02020603050405020304" pitchFamily="18" charset="0"/>
              </a:rPr>
              <a:t>Oregon Environmental Laboratory association</a:t>
            </a:r>
            <a:r>
              <a:rPr lang="en-US" sz="900" dirty="0">
                <a:latin typeface="Times New Roman" panose="02020603050405020304" pitchFamily="18" charset="0"/>
                <a:ea typeface="Times New Roman" panose="02020603050405020304" pitchFamily="18" charset="0"/>
              </a:rPr>
              <a:t> STATEMENT ON COMPLIANCE WITH ANTI-TRUST LAWS</a:t>
            </a:r>
          </a:p>
          <a:p>
            <a:pPr marL="0" marR="0" algn="ctr">
              <a:spcBef>
                <a:spcPts val="0"/>
              </a:spcBef>
              <a:spcAft>
                <a:spcPts val="0"/>
              </a:spcAft>
            </a:pPr>
            <a:r>
              <a:rPr lang="en-US" sz="900" dirty="0">
                <a:latin typeface="Times New Roman" panose="02020603050405020304" pitchFamily="18" charset="0"/>
                <a:ea typeface="Times New Roman" panose="02020603050405020304" pitchFamily="18" charset="0"/>
              </a:rPr>
              <a:t>Legal Limitations on Discussions at OELA Meetings</a:t>
            </a:r>
          </a:p>
          <a:p>
            <a:pPr marL="0" marR="0">
              <a:spcBef>
                <a:spcPts val="0"/>
              </a:spcBef>
              <a:spcAft>
                <a:spcPts val="0"/>
              </a:spcAft>
            </a:pPr>
            <a:r>
              <a:rPr lang="en-US" sz="900" dirty="0">
                <a:latin typeface="Times New Roman" panose="02020603050405020304" pitchFamily="18" charset="0"/>
                <a:ea typeface="Times New Roman" panose="02020603050405020304" pitchFamily="18" charset="0"/>
              </a:rPr>
              <a:t> </a:t>
            </a:r>
          </a:p>
          <a:p>
            <a:pPr marL="0" marR="0">
              <a:spcBef>
                <a:spcPts val="0"/>
              </a:spcBef>
              <a:spcAft>
                <a:spcPts val="0"/>
              </a:spcAft>
            </a:pPr>
            <a:r>
              <a:rPr lang="en-US" sz="900" dirty="0">
                <a:latin typeface="Times New Roman" panose="02020603050405020304" pitchFamily="18" charset="0"/>
                <a:ea typeface="Times New Roman" panose="02020603050405020304" pitchFamily="18" charset="0"/>
              </a:rPr>
              <a:t>It is the desire of OELA as a trade association and its members to operate and conduct business meetings in a manner that reflects both the spirit and the intent of Anti-Trust laws.</a:t>
            </a:r>
          </a:p>
          <a:p>
            <a:pPr marL="0" marR="0">
              <a:spcBef>
                <a:spcPts val="0"/>
              </a:spcBef>
              <a:spcAft>
                <a:spcPts val="0"/>
              </a:spcAft>
            </a:pPr>
            <a:r>
              <a:rPr lang="en-US" sz="900" dirty="0">
                <a:latin typeface="Times New Roman" panose="02020603050405020304" pitchFamily="18" charset="0"/>
                <a:ea typeface="Times New Roman" panose="02020603050405020304" pitchFamily="18" charset="0"/>
              </a:rPr>
              <a:t> </a:t>
            </a:r>
          </a:p>
          <a:p>
            <a:pPr marL="0" marR="0">
              <a:spcBef>
                <a:spcPts val="0"/>
              </a:spcBef>
              <a:spcAft>
                <a:spcPts val="0"/>
              </a:spcAft>
            </a:pPr>
            <a:r>
              <a:rPr lang="en-US" sz="900" dirty="0">
                <a:latin typeface="Times New Roman" panose="02020603050405020304" pitchFamily="18" charset="0"/>
                <a:ea typeface="Times New Roman" panose="02020603050405020304" pitchFamily="18" charset="0"/>
              </a:rPr>
              <a:t>A free exchange of ideas and views on matters of mutual interest to representatives of the environmental laboratory industry including laboratories, regulatory authorities, laboratory clients and laboratory suppliers is essential to the successful operation of OELA.</a:t>
            </a:r>
          </a:p>
          <a:p>
            <a:pPr marL="0" marR="0">
              <a:spcBef>
                <a:spcPts val="0"/>
              </a:spcBef>
              <a:spcAft>
                <a:spcPts val="0"/>
              </a:spcAft>
            </a:pPr>
            <a:r>
              <a:rPr lang="en-US" sz="900" dirty="0">
                <a:latin typeface="Times New Roman" panose="02020603050405020304" pitchFamily="18" charset="0"/>
                <a:ea typeface="Times New Roman" panose="02020603050405020304" pitchFamily="18" charset="0"/>
              </a:rPr>
              <a:t> </a:t>
            </a:r>
          </a:p>
          <a:p>
            <a:pPr marL="0" marR="0">
              <a:spcBef>
                <a:spcPts val="0"/>
              </a:spcBef>
              <a:spcAft>
                <a:spcPts val="0"/>
              </a:spcAft>
            </a:pPr>
            <a:r>
              <a:rPr lang="en-US" sz="900" dirty="0">
                <a:latin typeface="Times New Roman" panose="02020603050405020304" pitchFamily="18" charset="0"/>
                <a:ea typeface="Times New Roman" panose="02020603050405020304" pitchFamily="18" charset="0"/>
              </a:rPr>
              <a:t>It is not the purpose of this document to discourage the exploration of any matters of legitimate concern to meeting participants. Nevertheless, ignoring Anti-Trust ground rules, either through ignorance or otherwise, may create hazards that OELA members cannot afford.</a:t>
            </a:r>
          </a:p>
          <a:p>
            <a:pPr marL="0" marR="0">
              <a:spcBef>
                <a:spcPts val="0"/>
              </a:spcBef>
              <a:spcAft>
                <a:spcPts val="0"/>
              </a:spcAft>
            </a:pPr>
            <a:r>
              <a:rPr lang="en-US" sz="900" dirty="0">
                <a:latin typeface="Times New Roman" panose="02020603050405020304" pitchFamily="18" charset="0"/>
                <a:ea typeface="Times New Roman" panose="02020603050405020304" pitchFamily="18" charset="0"/>
              </a:rPr>
              <a:t> </a:t>
            </a:r>
          </a:p>
          <a:p>
            <a:pPr marL="0" marR="0">
              <a:spcBef>
                <a:spcPts val="0"/>
              </a:spcBef>
              <a:spcAft>
                <a:spcPts val="0"/>
              </a:spcAft>
            </a:pPr>
            <a:r>
              <a:rPr lang="en-US" sz="900" i="1" dirty="0">
                <a:latin typeface="Times New Roman" panose="02020603050405020304" pitchFamily="18" charset="0"/>
                <a:ea typeface="Times New Roman" panose="02020603050405020304" pitchFamily="18" charset="0"/>
              </a:rPr>
              <a:t>The directors and members of OELA are reminded that they are required to comply with the spirit and specific requirements of the Anti-Trust laws on all activities within the scope of and related to official functions of the organization.</a:t>
            </a:r>
            <a:endParaRPr lang="en-US" sz="9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i="1" dirty="0">
                <a:latin typeface="Times New Roman" panose="02020603050405020304" pitchFamily="18" charset="0"/>
                <a:ea typeface="Times New Roman" panose="02020603050405020304" pitchFamily="18" charset="0"/>
              </a:rPr>
              <a:t>The general requirements of the Anti-Trust laws prohibit agreement to restrict trade between competitors. Among the specific prohibitions are included the following items:</a:t>
            </a:r>
            <a:endParaRPr lang="en-US" sz="9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i="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i="1" dirty="0">
                <a:latin typeface="Times New Roman" panose="02020603050405020304" pitchFamily="18" charset="0"/>
                <a:ea typeface="Times New Roman" panose="02020603050405020304" pitchFamily="18" charset="0"/>
              </a:rPr>
              <a:t>“…. discussing or agreeing to fix or regulate current or future prices of services, price lists or the conditions of terms of sale.”</a:t>
            </a:r>
            <a:endParaRPr lang="en-US" sz="9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i="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i="1" dirty="0">
                <a:latin typeface="Times New Roman" panose="02020603050405020304" pitchFamily="18" charset="0"/>
                <a:ea typeface="Times New Roman" panose="02020603050405020304" pitchFamily="18" charset="0"/>
              </a:rPr>
              <a:t>“… discussing or agreeing to any procedures or process for coordinating price changes.”</a:t>
            </a:r>
            <a:endParaRPr lang="en-US" sz="9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i="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i="1" dirty="0">
                <a:latin typeface="Times New Roman" panose="02020603050405020304" pitchFamily="18" charset="0"/>
                <a:ea typeface="Times New Roman" panose="02020603050405020304" pitchFamily="18" charset="0"/>
              </a:rPr>
              <a:t>“… discussing or agreeing to establish geographical trading areas, allocate markets or clients, or classify certain clients as being entitled to preferential treatment.”</a:t>
            </a:r>
            <a:endParaRPr lang="en-US" sz="9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i="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i="1" dirty="0">
                <a:latin typeface="Times New Roman" panose="02020603050405020304" pitchFamily="18" charset="0"/>
                <a:ea typeface="Times New Roman" panose="02020603050405020304" pitchFamily="18" charset="0"/>
              </a:rPr>
              <a:t>“… discussing or agreeing to boycott any party or deny any party access to markets, services or publicly available information.”</a:t>
            </a:r>
            <a:endParaRPr lang="en-US" sz="9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i="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i="1" dirty="0">
                <a:latin typeface="Times New Roman" panose="02020603050405020304" pitchFamily="18" charset="0"/>
                <a:ea typeface="Times New Roman" panose="02020603050405020304" pitchFamily="18" charset="0"/>
              </a:rPr>
              <a:t>“… participating in any plan designed to induce any vendor or laboratory to sell or refrain from selling or discriminate in favor or against any particular customer/client or class of customer/clients.”</a:t>
            </a:r>
            <a:endParaRPr lang="en-US" sz="9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87459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337C61-0156-4BC2-A240-D19C40C474B4}"/>
              </a:ext>
            </a:extLst>
          </p:cNvPr>
          <p:cNvSpPr>
            <a:spLocks noGrp="1"/>
          </p:cNvSpPr>
          <p:nvPr>
            <p:ph type="title"/>
          </p:nvPr>
        </p:nvSpPr>
        <p:spPr>
          <a:xfrm>
            <a:off x="457200" y="704088"/>
            <a:ext cx="8229600" cy="1048512"/>
          </a:xfrm>
        </p:spPr>
        <p:txBody>
          <a:bodyPr/>
          <a:lstStyle/>
          <a:p>
            <a:pPr algn="ctr"/>
            <a:r>
              <a:rPr lang="en-US" dirty="0"/>
              <a:t>OELA Code of Ethics</a:t>
            </a:r>
          </a:p>
        </p:txBody>
      </p:sp>
      <p:sp>
        <p:nvSpPr>
          <p:cNvPr id="7" name="Rectangle 6">
            <a:extLst>
              <a:ext uri="{FF2B5EF4-FFF2-40B4-BE49-F238E27FC236}">
                <a16:creationId xmlns:a16="http://schemas.microsoft.com/office/drawing/2014/main" id="{6923A631-2CDA-4954-A717-F4D60683E519}"/>
              </a:ext>
            </a:extLst>
          </p:cNvPr>
          <p:cNvSpPr/>
          <p:nvPr/>
        </p:nvSpPr>
        <p:spPr>
          <a:xfrm>
            <a:off x="2209800" y="1733550"/>
            <a:ext cx="4572000" cy="4975786"/>
          </a:xfrm>
          <a:prstGeom prst="rect">
            <a:avLst/>
          </a:prstGeom>
        </p:spPr>
        <p:txBody>
          <a:bodyPr wrap="square">
            <a:spAutoFit/>
          </a:bodyPr>
          <a:lstStyle/>
          <a:p>
            <a:pPr marL="0" marR="0" algn="ctr">
              <a:lnSpc>
                <a:spcPct val="107000"/>
              </a:lnSpc>
              <a:spcBef>
                <a:spcPts val="0"/>
              </a:spcBef>
              <a:spcAft>
                <a:spcPts val="0"/>
              </a:spcAft>
            </a:pPr>
            <a:r>
              <a:rPr lang="en-US" sz="900" b="1" u="sng" cap="all" dirty="0">
                <a:latin typeface="Calibri" panose="020F0502020204030204" pitchFamily="34" charset="0"/>
                <a:ea typeface="Calibri" panose="020F0502020204030204" pitchFamily="34" charset="0"/>
                <a:cs typeface="Times New Roman" panose="02020603050405020304" pitchFamily="18" charset="0"/>
              </a:rPr>
              <a:t>Oregon Environmental Laboratory Association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b="1" u="sng" cap="all" dirty="0">
                <a:latin typeface="Calibri" panose="020F0502020204030204" pitchFamily="34" charset="0"/>
                <a:ea typeface="Calibri" panose="020F0502020204030204" pitchFamily="34" charset="0"/>
                <a:cs typeface="Times New Roman" panose="02020603050405020304" pitchFamily="18" charset="0"/>
              </a:rPr>
              <a:t>Code of Ethics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b="1"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b="1" dirty="0">
                <a:latin typeface="Calibri" panose="020F0502020204030204" pitchFamily="34" charset="0"/>
                <a:ea typeface="Calibri" panose="020F0502020204030204" pitchFamily="34" charset="0"/>
                <a:cs typeface="Times New Roman" panose="02020603050405020304" pitchFamily="18" charset="0"/>
              </a:rPr>
              <a:t>All members of the Oregon Environmental Laboratory Association are committed to establishing and maintaining high standards of ethics and quality in our industry. Individual members and member laboratories demonstrate their continuing commitment to ethics and quality by agreeing to:</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b="1"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900" b="1" dirty="0">
                <a:latin typeface="Calibri" panose="020F0502020204030204" pitchFamily="34" charset="0"/>
                <a:ea typeface="Calibri" panose="020F0502020204030204" pitchFamily="34" charset="0"/>
                <a:cs typeface="Times New Roman" panose="02020603050405020304" pitchFamily="18" charset="0"/>
              </a:rPr>
              <a:t>Build on existing Association relationships with state and local agencies. Promote open and timely communication between government regulators and the regulated community.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900" b="1" dirty="0">
                <a:latin typeface="Calibri" panose="020F0502020204030204" pitchFamily="34" charset="0"/>
                <a:ea typeface="Calibri" panose="020F0502020204030204" pitchFamily="34" charset="0"/>
                <a:cs typeface="Times New Roman" panose="02020603050405020304" pitchFamily="18" charset="0"/>
              </a:rPr>
              <a:t>Increase client knowledge. Educate clients regarding technical issues as well as their legal and ethical rights and responsibilities.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900" b="1" dirty="0">
                <a:latin typeface="Calibri" panose="020F0502020204030204" pitchFamily="34" charset="0"/>
                <a:ea typeface="Calibri" panose="020F0502020204030204" pitchFamily="34" charset="0"/>
                <a:cs typeface="Times New Roman" panose="02020603050405020304" pitchFamily="18" charset="0"/>
              </a:rPr>
              <a:t>Train employees appropriately. Ensure competency before allowing employees to perform sample preparation, chemical analysis or data generation.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900" b="1" dirty="0">
                <a:latin typeface="Calibri" panose="020F0502020204030204" pitchFamily="34" charset="0"/>
                <a:ea typeface="Calibri" panose="020F0502020204030204" pitchFamily="34" charset="0"/>
                <a:cs typeface="Times New Roman" panose="02020603050405020304" pitchFamily="18" charset="0"/>
              </a:rPr>
              <a:t>Encourage all members of our industry to obey all pertinent federal, state and local laws and regulations. Lead by example.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900" b="1" dirty="0">
                <a:latin typeface="Calibri" panose="020F0502020204030204" pitchFamily="34" charset="0"/>
                <a:ea typeface="Calibri" panose="020F0502020204030204" pitchFamily="34" charset="0"/>
                <a:cs typeface="Times New Roman" panose="02020603050405020304" pitchFamily="18" charset="0"/>
              </a:rPr>
              <a:t>Maintain laboratory facilities, equipment and instrumentation adequately to ensure the accuracy and precision of measurements.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900" b="1" dirty="0">
                <a:latin typeface="Calibri" panose="020F0502020204030204" pitchFamily="34" charset="0"/>
                <a:ea typeface="Calibri" panose="020F0502020204030204" pitchFamily="34" charset="0"/>
                <a:cs typeface="Times New Roman" panose="02020603050405020304" pitchFamily="18" charset="0"/>
              </a:rPr>
              <a:t>Elevate the status of all environmental laboratories, their employees and the value of the services they perform.</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900" b="1" dirty="0">
                <a:latin typeface="Calibri" panose="020F0502020204030204" pitchFamily="34" charset="0"/>
                <a:ea typeface="Calibri" panose="020F0502020204030204" pitchFamily="34" charset="0"/>
                <a:cs typeface="Times New Roman" panose="02020603050405020304" pitchFamily="18" charset="0"/>
              </a:rPr>
              <a:t>Willingly participate in critical review through ORELAP, EPA and third party Performance Evaluation programs, agency audits and client challenges of data.</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900" b="1" dirty="0">
                <a:latin typeface="Calibri" panose="020F0502020204030204" pitchFamily="34" charset="0"/>
                <a:ea typeface="Calibri" panose="020F0502020204030204" pitchFamily="34" charset="0"/>
                <a:cs typeface="Times New Roman" panose="02020603050405020304" pitchFamily="18" charset="0"/>
              </a:rPr>
              <a:t>Accept work only when there exists a reasonable expectation that the client will gain something of value. Satisfy all commitments to quality, timeliness and other project objectives. Provide services in a confidential, honest and forthright manner.</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900" b="1" dirty="0">
                <a:latin typeface="Calibri" panose="020F0502020204030204" pitchFamily="34" charset="0"/>
                <a:ea typeface="Calibri" panose="020F0502020204030204" pitchFamily="34" charset="0"/>
                <a:cs typeface="Times New Roman" panose="02020603050405020304" pitchFamily="18" charset="0"/>
              </a:rPr>
              <a:t>To deal honestly and fairly in all business and financial matters with employees, clients and the public.</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900" b="1" dirty="0">
                <a:latin typeface="Calibri" panose="020F0502020204030204" pitchFamily="34" charset="0"/>
                <a:ea typeface="Calibri" panose="020F0502020204030204" pitchFamily="34" charset="0"/>
                <a:cs typeface="Times New Roman" panose="02020603050405020304" pitchFamily="18" charset="0"/>
              </a:rPr>
              <a:t>Legally and ethically manage laboratory waste. Make responsible decisions regarding disposal, recycling, reuse and minimization.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900" b="1" dirty="0">
                <a:latin typeface="Calibri" panose="020F0502020204030204" pitchFamily="34" charset="0"/>
                <a:ea typeface="Calibri" panose="020F0502020204030204" pitchFamily="34" charset="0"/>
                <a:cs typeface="Times New Roman" panose="02020603050405020304" pitchFamily="18" charset="0"/>
              </a:rPr>
              <a:t>Treat clients, employees and the environment with respect. Operate facilities in a manner that protects the environment and the health and safety of employees and the public.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8878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704088"/>
            <a:ext cx="7696200" cy="743712"/>
          </a:xfrm>
        </p:spPr>
        <p:txBody>
          <a:bodyPr>
            <a:normAutofit fontScale="90000"/>
          </a:bodyPr>
          <a:lstStyle/>
          <a:p>
            <a:pPr>
              <a:defRPr/>
            </a:pPr>
            <a:r>
              <a:rPr lang="en-US" dirty="0"/>
              <a:t>OELA Board Election</a:t>
            </a:r>
          </a:p>
        </p:txBody>
      </p:sp>
      <p:sp>
        <p:nvSpPr>
          <p:cNvPr id="11266" name="Content Placeholder 1"/>
          <p:cNvSpPr>
            <a:spLocks noGrp="1"/>
          </p:cNvSpPr>
          <p:nvPr>
            <p:ph idx="1"/>
          </p:nvPr>
        </p:nvSpPr>
        <p:spPr>
          <a:xfrm>
            <a:off x="457200" y="1600200"/>
            <a:ext cx="8229600" cy="4406900"/>
          </a:xfrm>
        </p:spPr>
        <p:txBody>
          <a:bodyPr>
            <a:normAutofit lnSpcReduction="10000"/>
          </a:bodyPr>
          <a:lstStyle/>
          <a:p>
            <a:r>
              <a:rPr lang="en-US" sz="3200" dirty="0"/>
              <a:t>Rory White, Consultant</a:t>
            </a:r>
          </a:p>
          <a:p>
            <a:r>
              <a:rPr lang="en-US" sz="3200" dirty="0"/>
              <a:t>Kim Ramsey, Neilson Research Corporation</a:t>
            </a:r>
          </a:p>
          <a:p>
            <a:r>
              <a:rPr lang="en-US" sz="3200" dirty="0"/>
              <a:t>Sherri Miyazaki, Box R </a:t>
            </a:r>
            <a:r>
              <a:rPr lang="en-US" sz="3200" dirty="0" err="1"/>
              <a:t>Waterlab</a:t>
            </a:r>
            <a:endParaRPr lang="en-US" sz="3200" dirty="0"/>
          </a:p>
          <a:p>
            <a:r>
              <a:rPr lang="en-US" sz="3200" dirty="0"/>
              <a:t>Jennifer Shackelford, City of Portland Water Pollution Control Laboratory</a:t>
            </a:r>
          </a:p>
          <a:p>
            <a:r>
              <a:rPr lang="en-US" sz="3200" dirty="0"/>
              <a:t>Gary Ward, Ward Consultants</a:t>
            </a:r>
          </a:p>
          <a:p>
            <a:r>
              <a:rPr lang="en-US" sz="3200" dirty="0"/>
              <a:t>Michelle Miranda, City of Eugene Public Works</a:t>
            </a:r>
          </a:p>
          <a:p>
            <a:endParaRPr lang="en-US" sz="3200" dirty="0"/>
          </a:p>
          <a:p>
            <a:endParaRPr lang="en-US" sz="3200" dirty="0"/>
          </a:p>
        </p:txBody>
      </p:sp>
    </p:spTree>
    <p:extLst>
      <p:ext uri="{BB962C8B-B14F-4D97-AF65-F5344CB8AC3E}">
        <p14:creationId xmlns:p14="http://schemas.microsoft.com/office/powerpoint/2010/main" val="93978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81000" y="838200"/>
            <a:ext cx="8458200" cy="1219200"/>
          </a:xfrm>
        </p:spPr>
        <p:txBody>
          <a:bodyPr>
            <a:normAutofit fontScale="90000"/>
          </a:bodyPr>
          <a:lstStyle/>
          <a:p>
            <a:pPr algn="ctr" eaLnBrk="1" fontAlgn="auto" hangingPunct="1">
              <a:spcAft>
                <a:spcPts val="0"/>
              </a:spcAft>
              <a:defRPr/>
            </a:pPr>
            <a:r>
              <a:rPr lang="en-US" b="1" dirty="0"/>
              <a:t>Welcome Oregon Environmental Laboratories!</a:t>
            </a:r>
          </a:p>
        </p:txBody>
      </p:sp>
      <p:pic>
        <p:nvPicPr>
          <p:cNvPr id="5" name="Picture 5"/>
          <p:cNvPicPr>
            <a:picLocks noChangeAspect="1" noChangeArrowheads="1"/>
          </p:cNvPicPr>
          <p:nvPr/>
        </p:nvPicPr>
        <p:blipFill>
          <a:blip r:embed="rId3" cstate="print"/>
          <a:srcRect l="13480" t="15710" r="68253" b="49683"/>
          <a:stretch>
            <a:fillRect/>
          </a:stretch>
        </p:blipFill>
        <p:spPr bwMode="auto">
          <a:xfrm>
            <a:off x="685800" y="1981200"/>
            <a:ext cx="2153444" cy="2475815"/>
          </a:xfrm>
          <a:prstGeom prst="rect">
            <a:avLst/>
          </a:prstGeom>
          <a:noFill/>
          <a:ln w="9525">
            <a:noFill/>
            <a:miter lim="800000"/>
            <a:headEnd/>
            <a:tailEnd/>
          </a:ln>
        </p:spPr>
      </p:pic>
      <p:pic>
        <p:nvPicPr>
          <p:cNvPr id="10247" name="Picture 7" descr="OELA - Oregon Environmental Laboratory Association"/>
          <p:cNvPicPr>
            <a:picLocks noChangeAspect="1" noChangeArrowheads="1"/>
          </p:cNvPicPr>
          <p:nvPr/>
        </p:nvPicPr>
        <p:blipFill>
          <a:blip r:embed="rId4" cstate="print"/>
          <a:srcRect/>
          <a:stretch>
            <a:fillRect/>
          </a:stretch>
        </p:blipFill>
        <p:spPr bwMode="auto">
          <a:xfrm>
            <a:off x="3276600" y="3200400"/>
            <a:ext cx="2724150" cy="2019301"/>
          </a:xfrm>
          <a:prstGeom prst="rect">
            <a:avLst/>
          </a:prstGeom>
          <a:noFill/>
        </p:spPr>
      </p:pic>
      <p:pic>
        <p:nvPicPr>
          <p:cNvPr id="10249" name="Picture 9" descr="http://www.nelac-institute.org/images/logos/nelap_lab.gif"/>
          <p:cNvPicPr>
            <a:picLocks noChangeAspect="1" noChangeArrowheads="1"/>
          </p:cNvPicPr>
          <p:nvPr/>
        </p:nvPicPr>
        <p:blipFill>
          <a:blip r:embed="rId5" cstate="print"/>
          <a:srcRect/>
          <a:stretch>
            <a:fillRect/>
          </a:stretch>
        </p:blipFill>
        <p:spPr bwMode="auto">
          <a:xfrm>
            <a:off x="6172200" y="4267200"/>
            <a:ext cx="2590800" cy="2590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l="5446" t="7469" r="6991" b="6432"/>
          <a:stretch>
            <a:fillRect/>
          </a:stretch>
        </p:blipFill>
        <p:spPr bwMode="auto">
          <a:xfrm>
            <a:off x="304800" y="1219200"/>
            <a:ext cx="8610600" cy="51054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704088"/>
            <a:ext cx="7696200" cy="743712"/>
          </a:xfrm>
        </p:spPr>
        <p:txBody>
          <a:bodyPr>
            <a:normAutofit fontScale="90000"/>
          </a:bodyPr>
          <a:lstStyle/>
          <a:p>
            <a:pPr>
              <a:defRPr/>
            </a:pPr>
            <a:r>
              <a:rPr lang="en-US" dirty="0"/>
              <a:t>OELA Board</a:t>
            </a:r>
          </a:p>
        </p:txBody>
      </p:sp>
      <p:sp>
        <p:nvSpPr>
          <p:cNvPr id="11266" name="Content Placeholder 1"/>
          <p:cNvSpPr>
            <a:spLocks noGrp="1"/>
          </p:cNvSpPr>
          <p:nvPr>
            <p:ph idx="1"/>
          </p:nvPr>
        </p:nvSpPr>
        <p:spPr>
          <a:xfrm>
            <a:off x="1447800" y="1600200"/>
            <a:ext cx="7239000" cy="4800600"/>
          </a:xfrm>
        </p:spPr>
        <p:txBody>
          <a:bodyPr>
            <a:normAutofit fontScale="77500" lnSpcReduction="20000"/>
          </a:bodyPr>
          <a:lstStyle/>
          <a:p>
            <a:r>
              <a:rPr lang="en-US" sz="3200" dirty="0"/>
              <a:t>Rory White, President</a:t>
            </a:r>
          </a:p>
          <a:p>
            <a:r>
              <a:rPr lang="en-US" sz="3200" dirty="0"/>
              <a:t>Kim Ramsey, Vice President</a:t>
            </a:r>
          </a:p>
          <a:p>
            <a:r>
              <a:rPr lang="en-US" sz="3200" dirty="0"/>
              <a:t>Beth Myers, Secretary/Treasurer</a:t>
            </a:r>
          </a:p>
          <a:p>
            <a:r>
              <a:rPr lang="en-US" sz="3200" dirty="0"/>
              <a:t>Bill </a:t>
            </a:r>
            <a:r>
              <a:rPr lang="en-US" sz="3200" dirty="0" err="1"/>
              <a:t>Michalek</a:t>
            </a:r>
            <a:r>
              <a:rPr lang="en-US" sz="3200" dirty="0"/>
              <a:t>, OTAC Representative</a:t>
            </a:r>
          </a:p>
          <a:p>
            <a:r>
              <a:rPr lang="en-US" sz="3200" dirty="0"/>
              <a:t>Dennis Morgan</a:t>
            </a:r>
          </a:p>
          <a:p>
            <a:r>
              <a:rPr lang="en-US" sz="3200" dirty="0"/>
              <a:t>Jan Wilson</a:t>
            </a:r>
          </a:p>
          <a:p>
            <a:r>
              <a:rPr lang="en-US" sz="3200" dirty="0"/>
              <a:t>Sherri Miyazaki</a:t>
            </a:r>
          </a:p>
          <a:p>
            <a:r>
              <a:rPr lang="en-US" sz="3200" dirty="0"/>
              <a:t>Jennifer Shackelford</a:t>
            </a:r>
          </a:p>
          <a:p>
            <a:r>
              <a:rPr lang="en-US" sz="3200" dirty="0"/>
              <a:t>Kyle Grogan</a:t>
            </a:r>
          </a:p>
          <a:p>
            <a:r>
              <a:rPr lang="en-US" sz="3200" dirty="0"/>
              <a:t>Marsha Farooqui</a:t>
            </a:r>
          </a:p>
          <a:p>
            <a:r>
              <a:rPr lang="en-US" sz="3200" dirty="0"/>
              <a:t>Gary Ward</a:t>
            </a:r>
          </a:p>
          <a:p>
            <a:r>
              <a:rPr lang="en-US" sz="3200" dirty="0"/>
              <a:t>Michelle Miranda</a:t>
            </a:r>
          </a:p>
          <a:p>
            <a:endParaRPr lang="en-US" sz="3200" dirty="0"/>
          </a:p>
          <a:p>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t="7054" b="7469"/>
          <a:stretch>
            <a:fillRect/>
          </a:stretch>
        </p:blipFill>
        <p:spPr bwMode="auto">
          <a:xfrm>
            <a:off x="457200" y="1143000"/>
            <a:ext cx="8305800" cy="4876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704088"/>
            <a:ext cx="7696200" cy="743712"/>
          </a:xfrm>
        </p:spPr>
        <p:txBody>
          <a:bodyPr>
            <a:normAutofit fontScale="90000"/>
          </a:bodyPr>
          <a:lstStyle/>
          <a:p>
            <a:pPr>
              <a:defRPr/>
            </a:pPr>
            <a:r>
              <a:rPr lang="en-US" dirty="0"/>
              <a:t>ORELAP</a:t>
            </a:r>
          </a:p>
        </p:txBody>
      </p:sp>
      <p:sp>
        <p:nvSpPr>
          <p:cNvPr id="11266" name="Content Placeholder 1"/>
          <p:cNvSpPr>
            <a:spLocks noGrp="1"/>
          </p:cNvSpPr>
          <p:nvPr>
            <p:ph idx="1"/>
          </p:nvPr>
        </p:nvSpPr>
        <p:spPr>
          <a:xfrm>
            <a:off x="1447800" y="1600200"/>
            <a:ext cx="7239000" cy="4406900"/>
          </a:xfrm>
        </p:spPr>
        <p:txBody>
          <a:bodyPr>
            <a:normAutofit/>
          </a:bodyPr>
          <a:lstStyle/>
          <a:p>
            <a:r>
              <a:rPr lang="en-US" sz="3200" dirty="0"/>
              <a:t>Alia Servin, Program Manager</a:t>
            </a:r>
          </a:p>
          <a:p>
            <a:r>
              <a:rPr lang="en-US" sz="3200" dirty="0"/>
              <a:t>Lizbeth Garcia, Assessor</a:t>
            </a:r>
          </a:p>
          <a:p>
            <a:r>
              <a:rPr lang="en-US" sz="3200" dirty="0"/>
              <a:t>Ryan Pangelinan, Assessor</a:t>
            </a:r>
          </a:p>
          <a:p>
            <a:r>
              <a:rPr lang="en-US" sz="3200" dirty="0"/>
              <a:t>Steve </a:t>
            </a:r>
            <a:r>
              <a:rPr lang="en-US" sz="3200" dirty="0" err="1"/>
              <a:t>Jetter</a:t>
            </a:r>
            <a:r>
              <a:rPr lang="en-US" sz="3200" dirty="0"/>
              <a:t>, Assessor</a:t>
            </a:r>
          </a:p>
          <a:p>
            <a:endParaRPr lang="en-US" sz="3200" dirty="0"/>
          </a:p>
          <a:p>
            <a:endParaRPr lang="en-US" sz="3200" dirty="0"/>
          </a:p>
        </p:txBody>
      </p:sp>
    </p:spTree>
    <p:extLst>
      <p:ext uri="{BB962C8B-B14F-4D97-AF65-F5344CB8AC3E}">
        <p14:creationId xmlns:p14="http://schemas.microsoft.com/office/powerpoint/2010/main" val="925796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704088"/>
            <a:ext cx="7696200" cy="743712"/>
          </a:xfrm>
        </p:spPr>
        <p:txBody>
          <a:bodyPr>
            <a:normAutofit fontScale="90000"/>
          </a:bodyPr>
          <a:lstStyle/>
          <a:p>
            <a:pPr>
              <a:defRPr/>
            </a:pPr>
            <a:r>
              <a:rPr lang="en-US" dirty="0"/>
              <a:t>EXHIBITORS</a:t>
            </a:r>
          </a:p>
        </p:txBody>
      </p:sp>
      <p:sp>
        <p:nvSpPr>
          <p:cNvPr id="11266" name="Content Placeholder 1"/>
          <p:cNvSpPr>
            <a:spLocks noGrp="1"/>
          </p:cNvSpPr>
          <p:nvPr>
            <p:ph idx="1"/>
          </p:nvPr>
        </p:nvSpPr>
        <p:spPr>
          <a:xfrm>
            <a:off x="1447800" y="1600200"/>
            <a:ext cx="7239000" cy="4724400"/>
          </a:xfrm>
        </p:spPr>
        <p:txBody>
          <a:bodyPr>
            <a:normAutofit fontScale="62500" lnSpcReduction="20000"/>
          </a:bodyPr>
          <a:lstStyle/>
          <a:p>
            <a:r>
              <a:rPr lang="en-US" sz="3200" dirty="0"/>
              <a:t>Agilent Technologies</a:t>
            </a:r>
          </a:p>
          <a:p>
            <a:r>
              <a:rPr lang="en-US" sz="3200" dirty="0"/>
              <a:t>Astoria-Pacific / Environmental Express</a:t>
            </a:r>
          </a:p>
          <a:p>
            <a:r>
              <a:rPr lang="en-US" sz="3200" dirty="0"/>
              <a:t>Bio-Rad Laboratories</a:t>
            </a:r>
          </a:p>
          <a:p>
            <a:r>
              <a:rPr lang="en-US" sz="3200" dirty="0"/>
              <a:t>Cole-Parmer</a:t>
            </a:r>
          </a:p>
          <a:p>
            <a:r>
              <a:rPr lang="en-US" sz="3200" dirty="0"/>
              <a:t>Environmental Sampling Supply (ESS)</a:t>
            </a:r>
          </a:p>
          <a:p>
            <a:r>
              <a:rPr lang="en-US" sz="3200" dirty="0" err="1"/>
              <a:t>FIAlab</a:t>
            </a:r>
            <a:r>
              <a:rPr lang="en-US" sz="3200" dirty="0"/>
              <a:t> Instruments</a:t>
            </a:r>
          </a:p>
          <a:p>
            <a:r>
              <a:rPr lang="en-US" sz="3200" dirty="0"/>
              <a:t>GE Healthcare</a:t>
            </a:r>
          </a:p>
          <a:p>
            <a:r>
              <a:rPr lang="en-US" sz="3200" dirty="0"/>
              <a:t>Hach Company</a:t>
            </a:r>
          </a:p>
          <a:p>
            <a:r>
              <a:rPr lang="en-US" sz="3200" dirty="0" err="1"/>
              <a:t>Idexx</a:t>
            </a:r>
            <a:r>
              <a:rPr lang="en-US" sz="3200" dirty="0"/>
              <a:t> Laboratories</a:t>
            </a:r>
          </a:p>
          <a:p>
            <a:r>
              <a:rPr lang="en-US" sz="3200" dirty="0"/>
              <a:t>Industrial Source</a:t>
            </a:r>
          </a:p>
          <a:p>
            <a:r>
              <a:rPr lang="en-US" sz="3200" dirty="0"/>
              <a:t>Nurnberg Scientific</a:t>
            </a:r>
          </a:p>
          <a:p>
            <a:r>
              <a:rPr lang="en-US" sz="3200" dirty="0"/>
              <a:t>PerkinElmer, Inc.</a:t>
            </a:r>
          </a:p>
          <a:p>
            <a:r>
              <a:rPr lang="en-US" sz="3200" dirty="0" err="1"/>
              <a:t>Sarstedt</a:t>
            </a:r>
            <a:r>
              <a:rPr lang="en-US" sz="3200" dirty="0"/>
              <a:t>, Inc.</a:t>
            </a:r>
          </a:p>
          <a:p>
            <a:r>
              <a:rPr lang="en-US" sz="3200" dirty="0"/>
              <a:t>Shimadzu Scientific Instruments</a:t>
            </a:r>
          </a:p>
          <a:p>
            <a:r>
              <a:rPr lang="en-US" sz="3200" dirty="0" err="1"/>
              <a:t>Thermo</a:t>
            </a:r>
            <a:r>
              <a:rPr lang="en-US" sz="3200" dirty="0"/>
              <a:t> Fisher Scientific</a:t>
            </a:r>
          </a:p>
          <a:p>
            <a:endParaRPr lang="en-US" sz="3200" dirty="0"/>
          </a:p>
        </p:txBody>
      </p:sp>
    </p:spTree>
    <p:extLst>
      <p:ext uri="{BB962C8B-B14F-4D97-AF65-F5344CB8AC3E}">
        <p14:creationId xmlns:p14="http://schemas.microsoft.com/office/powerpoint/2010/main" val="4099000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704088"/>
            <a:ext cx="7696200" cy="743712"/>
          </a:xfrm>
        </p:spPr>
        <p:txBody>
          <a:bodyPr>
            <a:normAutofit fontScale="90000"/>
          </a:bodyPr>
          <a:lstStyle/>
          <a:p>
            <a:pPr>
              <a:defRPr/>
            </a:pPr>
            <a:r>
              <a:rPr lang="en-US" dirty="0"/>
              <a:t>EXHIBITOR PRIZE DRAWING</a:t>
            </a:r>
          </a:p>
        </p:txBody>
      </p:sp>
      <p:sp>
        <p:nvSpPr>
          <p:cNvPr id="11266" name="Content Placeholder 1"/>
          <p:cNvSpPr>
            <a:spLocks noGrp="1"/>
          </p:cNvSpPr>
          <p:nvPr>
            <p:ph idx="1"/>
          </p:nvPr>
        </p:nvSpPr>
        <p:spPr>
          <a:xfrm>
            <a:off x="1447800" y="1600200"/>
            <a:ext cx="7239000" cy="4724400"/>
          </a:xfrm>
        </p:spPr>
        <p:txBody>
          <a:bodyPr>
            <a:normAutofit/>
          </a:bodyPr>
          <a:lstStyle/>
          <a:p>
            <a:pPr marL="0" indent="0">
              <a:buNone/>
            </a:pPr>
            <a:endParaRPr lang="en-US" sz="1800" dirty="0"/>
          </a:p>
          <a:p>
            <a:pPr marL="0" indent="0">
              <a:buNone/>
            </a:pPr>
            <a:r>
              <a:rPr lang="en-US" sz="1800" dirty="0"/>
              <a:t>Our Exhibitors have donated items to fill the prize basket on display in the gallery.</a:t>
            </a:r>
          </a:p>
          <a:p>
            <a:pPr marL="0" indent="0">
              <a:buNone/>
            </a:pPr>
            <a:endParaRPr lang="en-US" sz="1800" dirty="0"/>
          </a:p>
          <a:p>
            <a:pPr marL="0" indent="0">
              <a:buNone/>
            </a:pPr>
            <a:r>
              <a:rPr lang="en-US" sz="1800" dirty="0"/>
              <a:t>Each attendee will receive a game card with the participating sponsor logos on the game card. Attendees will need to visit ALL exhibitors listed and get their game card stamped at every booth. Once all stamps have been received (in the corresponding boxes), game cards can then be deposited into a drop-box located at the OELA registration booth. Game cards must be turned in by 3:30 pm on Thursday, May 9th in order to be eligible for the prize drawing.</a:t>
            </a:r>
          </a:p>
          <a:p>
            <a:pPr marL="0" indent="0">
              <a:buNone/>
            </a:pPr>
            <a:endParaRPr lang="en-US" sz="1800" dirty="0"/>
          </a:p>
          <a:p>
            <a:pPr marL="0" indent="0">
              <a:buNone/>
            </a:pPr>
            <a:r>
              <a:rPr lang="en-US" sz="1800" dirty="0"/>
              <a:t>The prize drawing will take place on Thursday, May 9th after the ORELAP Assessor Q&amp;A Panel concludes. Attendees must be present to win. </a:t>
            </a:r>
          </a:p>
        </p:txBody>
      </p:sp>
    </p:spTree>
    <p:extLst>
      <p:ext uri="{BB962C8B-B14F-4D97-AF65-F5344CB8AC3E}">
        <p14:creationId xmlns:p14="http://schemas.microsoft.com/office/powerpoint/2010/main" val="1198231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162048" y="691129"/>
            <a:ext cx="7620000" cy="457200"/>
          </a:xfrm>
        </p:spPr>
        <p:txBody>
          <a:bodyPr>
            <a:noAutofit/>
          </a:bodyPr>
          <a:lstStyle/>
          <a:p>
            <a:pPr eaLnBrk="1" fontAlgn="auto" hangingPunct="1">
              <a:spcAft>
                <a:spcPts val="0"/>
              </a:spcAft>
              <a:defRPr/>
            </a:pPr>
            <a:r>
              <a:rPr lang="en-US" sz="3600" dirty="0"/>
              <a:t>Overview: Morning</a:t>
            </a:r>
          </a:p>
        </p:txBody>
      </p:sp>
      <p:sp>
        <p:nvSpPr>
          <p:cNvPr id="5" name="Rectangle 2"/>
          <p:cNvSpPr>
            <a:spLocks noChangeArrowheads="1"/>
          </p:cNvSpPr>
          <p:nvPr/>
        </p:nvSpPr>
        <p:spPr bwMode="auto">
          <a:xfrm>
            <a:off x="2119313" y="1635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Table 1">
            <a:extLst>
              <a:ext uri="{FF2B5EF4-FFF2-40B4-BE49-F238E27FC236}">
                <a16:creationId xmlns:a16="http://schemas.microsoft.com/office/drawing/2014/main" id="{71723E32-636F-402F-B480-2178F183E1D2}"/>
              </a:ext>
            </a:extLst>
          </p:cNvPr>
          <p:cNvGraphicFramePr>
            <a:graphicFrameLocks noGrp="1"/>
          </p:cNvGraphicFramePr>
          <p:nvPr>
            <p:extLst>
              <p:ext uri="{D42A27DB-BD31-4B8C-83A1-F6EECF244321}">
                <p14:modId xmlns:p14="http://schemas.microsoft.com/office/powerpoint/2010/main" val="950535501"/>
              </p:ext>
            </p:extLst>
          </p:nvPr>
        </p:nvGraphicFramePr>
        <p:xfrm>
          <a:off x="1181099" y="1310594"/>
          <a:ext cx="6781801" cy="5549249"/>
        </p:xfrm>
        <a:graphic>
          <a:graphicData uri="http://schemas.openxmlformats.org/drawingml/2006/table">
            <a:tbl>
              <a:tblPr firstRow="1" firstCol="1" bandRow="1">
                <a:tableStyleId>{5C22544A-7EE6-4342-B048-85BDC9FD1C3A}</a:tableStyleId>
              </a:tblPr>
              <a:tblGrid>
                <a:gridCol w="947691">
                  <a:extLst>
                    <a:ext uri="{9D8B030D-6E8A-4147-A177-3AD203B41FA5}">
                      <a16:colId xmlns:a16="http://schemas.microsoft.com/office/drawing/2014/main" val="2526947772"/>
                    </a:ext>
                  </a:extLst>
                </a:gridCol>
                <a:gridCol w="3444097">
                  <a:extLst>
                    <a:ext uri="{9D8B030D-6E8A-4147-A177-3AD203B41FA5}">
                      <a16:colId xmlns:a16="http://schemas.microsoft.com/office/drawing/2014/main" val="2116000870"/>
                    </a:ext>
                  </a:extLst>
                </a:gridCol>
                <a:gridCol w="2390013">
                  <a:extLst>
                    <a:ext uri="{9D8B030D-6E8A-4147-A177-3AD203B41FA5}">
                      <a16:colId xmlns:a16="http://schemas.microsoft.com/office/drawing/2014/main" val="439219118"/>
                    </a:ext>
                  </a:extLst>
                </a:gridCol>
              </a:tblGrid>
              <a:tr h="187952">
                <a:tc>
                  <a:txBody>
                    <a:bodyPr/>
                    <a:lstStyle/>
                    <a:p>
                      <a:pPr marL="0" marR="0">
                        <a:lnSpc>
                          <a:spcPct val="107000"/>
                        </a:lnSpc>
                        <a:spcBef>
                          <a:spcPts val="0"/>
                        </a:spcBef>
                        <a:spcAft>
                          <a:spcPts val="0"/>
                        </a:spcAft>
                      </a:pPr>
                      <a:r>
                        <a:rPr lang="en-US" sz="1350" i="1" dirty="0">
                          <a:effectLst/>
                          <a:latin typeface="Calibri" panose="020F0502020204030204" pitchFamily="34" charset="0"/>
                          <a:ea typeface="Calibri" panose="020F0502020204030204" pitchFamily="34" charset="0"/>
                          <a:cs typeface="Times New Roman" panose="02020603050405020304" pitchFamily="18" charset="0"/>
                        </a:rPr>
                        <a:t>7:30 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50" i="1" dirty="0">
                          <a:effectLst/>
                          <a:latin typeface="Calibri" panose="020F0502020204030204" pitchFamily="34" charset="0"/>
                          <a:ea typeface="Calibri" panose="020F0502020204030204" pitchFamily="34" charset="0"/>
                          <a:cs typeface="Times New Roman" panose="02020603050405020304" pitchFamily="18" charset="0"/>
                        </a:rPr>
                        <a:t>Registration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350"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350" i="1">
                          <a:effectLst/>
                          <a:latin typeface="Calibri" panose="020F0502020204030204" pitchFamily="34" charset="0"/>
                          <a:ea typeface="Calibri" panose="020F0502020204030204" pitchFamily="34" charset="0"/>
                          <a:cs typeface="Times New Roman" panose="02020603050405020304" pitchFamily="18" charset="0"/>
                        </a:rPr>
                        <a:t>OELA BOD Members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3073945"/>
                  </a:ext>
                </a:extLst>
              </a:tr>
              <a:tr h="974469">
                <a:tc>
                  <a:txBody>
                    <a:bodyPr/>
                    <a:lstStyle/>
                    <a:p>
                      <a:pPr marL="0" marR="0">
                        <a:lnSpc>
                          <a:spcPct val="107000"/>
                        </a:lnSpc>
                        <a:spcBef>
                          <a:spcPts val="0"/>
                        </a:spcBef>
                        <a:spcAft>
                          <a:spcPts val="0"/>
                        </a:spcAft>
                      </a:pPr>
                      <a:r>
                        <a:rPr lang="en-US" sz="1350" i="1" dirty="0">
                          <a:effectLst/>
                          <a:latin typeface="Calibri" panose="020F0502020204030204" pitchFamily="34" charset="0"/>
                          <a:ea typeface="Calibri" panose="020F0502020204030204" pitchFamily="34" charset="0"/>
                          <a:cs typeface="Times New Roman" panose="02020603050405020304" pitchFamily="18" charset="0"/>
                        </a:rPr>
                        <a:t>8:00 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Welcome and Introductions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Introduction of Exhibitors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OELA Membership Yearly Meeting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   Reading of OELA Anti-Trust Statement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   Reading of OELA Code of Ethics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   Election of Board Members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John Neilson Recognition and Birthday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Rory White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OELA President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9242352"/>
                  </a:ext>
                </a:extLst>
              </a:tr>
              <a:tr h="581210">
                <a:tc>
                  <a:txBody>
                    <a:bodyPr/>
                    <a:lstStyle/>
                    <a:p>
                      <a:pPr marL="0" marR="0">
                        <a:lnSpc>
                          <a:spcPct val="107000"/>
                        </a:lnSpc>
                        <a:spcBef>
                          <a:spcPts val="0"/>
                        </a:spcBef>
                        <a:spcAft>
                          <a:spcPts val="0"/>
                        </a:spcAft>
                      </a:pPr>
                      <a:r>
                        <a:rPr lang="en-US" sz="1350" i="1">
                          <a:effectLst/>
                          <a:latin typeface="Calibri" panose="020F0502020204030204" pitchFamily="34" charset="0"/>
                          <a:ea typeface="Calibri" panose="020F0502020204030204" pitchFamily="34" charset="0"/>
                          <a:cs typeface="Times New Roman" panose="02020603050405020304" pitchFamily="18" charset="0"/>
                        </a:rPr>
                        <a:t>8:30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ORELAP TECHNICAL ADVISORY COMMITTEE (OTAC)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   OTAC Update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Marsha Farooqui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Portland Water Bureau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OTAC Chair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4342192"/>
                  </a:ext>
                </a:extLst>
              </a:tr>
              <a:tr h="581210">
                <a:tc>
                  <a:txBody>
                    <a:bodyPr/>
                    <a:lstStyle/>
                    <a:p>
                      <a:pPr marL="0" marR="0">
                        <a:lnSpc>
                          <a:spcPct val="107000"/>
                        </a:lnSpc>
                        <a:spcBef>
                          <a:spcPts val="0"/>
                        </a:spcBef>
                        <a:spcAft>
                          <a:spcPts val="0"/>
                        </a:spcAft>
                      </a:pPr>
                      <a:r>
                        <a:rPr lang="en-US" sz="1350" i="1">
                          <a:effectLst/>
                          <a:latin typeface="Calibri" panose="020F0502020204030204" pitchFamily="34" charset="0"/>
                          <a:ea typeface="Calibri" panose="020F0502020204030204" pitchFamily="34" charset="0"/>
                          <a:cs typeface="Times New Roman" panose="02020603050405020304" pitchFamily="18" charset="0"/>
                        </a:rPr>
                        <a:t>8:45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Oregon Laboratory Accreditation Program (ORELAP)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Program Update and Procedure for Method Version Updates and PTs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Alia Servin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Oregon OHA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ORELAP Program Manager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8475493"/>
                  </a:ext>
                </a:extLst>
              </a:tr>
              <a:tr h="748008">
                <a:tc>
                  <a:txBody>
                    <a:bodyPr/>
                    <a:lstStyle/>
                    <a:p>
                      <a:pPr marL="0" marR="0">
                        <a:lnSpc>
                          <a:spcPct val="107000"/>
                        </a:lnSpc>
                        <a:spcBef>
                          <a:spcPts val="0"/>
                        </a:spcBef>
                        <a:spcAft>
                          <a:spcPts val="0"/>
                        </a:spcAft>
                      </a:pPr>
                      <a:r>
                        <a:rPr lang="en-US" sz="1350" i="1">
                          <a:effectLst/>
                          <a:latin typeface="Calibri" panose="020F0502020204030204" pitchFamily="34" charset="0"/>
                          <a:ea typeface="Calibri" panose="020F0502020204030204" pitchFamily="34" charset="0"/>
                          <a:cs typeface="Times New Roman" panose="02020603050405020304" pitchFamily="18" charset="0"/>
                        </a:rPr>
                        <a:t>9:30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350" b="1" i="1" u="none" strike="noStrike">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New Regulations for Lead Testing for Schools in Oregon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Brian Hodges-French 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Michael Elliott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Oregon Department of Education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3393393"/>
                  </a:ext>
                </a:extLst>
              </a:tr>
              <a:tr h="361838">
                <a:tc>
                  <a:txBody>
                    <a:bodyPr/>
                    <a:lstStyle/>
                    <a:p>
                      <a:pPr marL="0" marR="0">
                        <a:lnSpc>
                          <a:spcPct val="107000"/>
                        </a:lnSpc>
                        <a:spcBef>
                          <a:spcPts val="0"/>
                        </a:spcBef>
                        <a:spcAft>
                          <a:spcPts val="0"/>
                        </a:spcAft>
                      </a:pPr>
                      <a:r>
                        <a:rPr lang="en-US" sz="1350" b="1" i="1">
                          <a:effectLst/>
                          <a:latin typeface="Calibri" panose="020F0502020204030204" pitchFamily="34" charset="0"/>
                          <a:ea typeface="Calibri" panose="020F0502020204030204" pitchFamily="34" charset="0"/>
                          <a:cs typeface="Times New Roman" panose="02020603050405020304" pitchFamily="18" charset="0"/>
                        </a:rPr>
                        <a:t>10:00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b="1" i="1" dirty="0">
                          <a:effectLst/>
                          <a:latin typeface="Calibri" panose="020F0502020204030204" pitchFamily="34" charset="0"/>
                          <a:ea typeface="Calibri" panose="020F0502020204030204" pitchFamily="34" charset="0"/>
                          <a:cs typeface="Times New Roman" panose="02020603050405020304" pitchFamily="18" charset="0"/>
                        </a:rPr>
                        <a:t>BREAK AND EXHIBITORS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100" b="1"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81276920"/>
                  </a:ext>
                </a:extLst>
              </a:tr>
              <a:tr h="581210">
                <a:tc>
                  <a:txBody>
                    <a:bodyPr/>
                    <a:lstStyle/>
                    <a:p>
                      <a:pPr marL="0" marR="0">
                        <a:lnSpc>
                          <a:spcPct val="107000"/>
                        </a:lnSpc>
                        <a:spcBef>
                          <a:spcPts val="0"/>
                        </a:spcBef>
                        <a:spcAft>
                          <a:spcPts val="0"/>
                        </a:spcAft>
                      </a:pPr>
                      <a:r>
                        <a:rPr lang="en-US" sz="1350" i="1">
                          <a:effectLst/>
                          <a:latin typeface="Calibri" panose="020F0502020204030204" pitchFamily="34" charset="0"/>
                          <a:ea typeface="Calibri" panose="020F0502020204030204" pitchFamily="34" charset="0"/>
                          <a:cs typeface="Times New Roman" panose="02020603050405020304" pitchFamily="18" charset="0"/>
                        </a:rPr>
                        <a:t>10:30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350" b="1" i="1" u="none" strike="noStrike">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Generations: The Speed of an Everchanging Workforce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Scott Sadler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Creative Conflict Solutions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4603283"/>
                  </a:ext>
                </a:extLst>
              </a:tr>
              <a:tr h="597378">
                <a:tc>
                  <a:txBody>
                    <a:bodyPr/>
                    <a:lstStyle/>
                    <a:p>
                      <a:pPr marL="0" marR="0">
                        <a:lnSpc>
                          <a:spcPct val="107000"/>
                        </a:lnSpc>
                        <a:spcBef>
                          <a:spcPts val="0"/>
                        </a:spcBef>
                        <a:spcAft>
                          <a:spcPts val="0"/>
                        </a:spcAft>
                      </a:pPr>
                      <a:r>
                        <a:rPr lang="en-US" sz="1350" i="1">
                          <a:effectLst/>
                          <a:latin typeface="Calibri" panose="020F0502020204030204" pitchFamily="34" charset="0"/>
                          <a:ea typeface="Calibri" panose="020F0502020204030204" pitchFamily="34" charset="0"/>
                          <a:cs typeface="Times New Roman" panose="02020603050405020304" pitchFamily="18" charset="0"/>
                        </a:rPr>
                        <a:t>11:30 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350" b="1" i="1" u="none" strike="noStrike">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BOLI Rules and Impact on Labs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Val Hoyle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Oregon Bureau of Labor 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   Industries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6012301"/>
                  </a:ext>
                </a:extLst>
              </a:tr>
            </a:tbl>
          </a:graphicData>
        </a:graphic>
      </p:graphicFrame>
    </p:spTree>
    <p:extLst>
      <p:ext uri="{BB962C8B-B14F-4D97-AF65-F5344CB8AC3E}">
        <p14:creationId xmlns:p14="http://schemas.microsoft.com/office/powerpoint/2010/main" val="10674885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799</TotalTime>
  <Words>725</Words>
  <Application>Microsoft Office PowerPoint</Application>
  <PresentationFormat>On-screen Show (4:3)</PresentationFormat>
  <Paragraphs>210</Paragraphs>
  <Slides>14</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Constantia</vt:lpstr>
      <vt:lpstr>Symbol</vt:lpstr>
      <vt:lpstr>Times New Roman</vt:lpstr>
      <vt:lpstr>Wingdings 2</vt:lpstr>
      <vt:lpstr>Flow</vt:lpstr>
      <vt:lpstr>OELA/ORELAP  Environmental Laboratory Conference May 9th, 2019</vt:lpstr>
      <vt:lpstr>Welcome Oregon Environmental Laboratories!</vt:lpstr>
      <vt:lpstr>PowerPoint Presentation</vt:lpstr>
      <vt:lpstr>OELA Board</vt:lpstr>
      <vt:lpstr>PowerPoint Presentation</vt:lpstr>
      <vt:lpstr>ORELAP</vt:lpstr>
      <vt:lpstr>EXHIBITORS</vt:lpstr>
      <vt:lpstr>EXHIBITOR PRIZE DRAWING</vt:lpstr>
      <vt:lpstr>Overview: Morning</vt:lpstr>
      <vt:lpstr>Overview: Afternoon</vt:lpstr>
      <vt:lpstr>Certificate of Attendance Available At Registration Table After 4:00</vt:lpstr>
      <vt:lpstr>OELA Anti-Trust Statement</vt:lpstr>
      <vt:lpstr>OELA Code of Ethics</vt:lpstr>
      <vt:lpstr>OELA Board Election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OELA/ORELAP Spring Workshop</dc:title>
  <dc:creator>Owner</dc:creator>
  <cp:lastModifiedBy>Rory White</cp:lastModifiedBy>
  <cp:revision>104</cp:revision>
  <cp:lastPrinted>2017-05-21T18:05:31Z</cp:lastPrinted>
  <dcterms:created xsi:type="dcterms:W3CDTF">2014-05-12T20:31:53Z</dcterms:created>
  <dcterms:modified xsi:type="dcterms:W3CDTF">2019-05-08T20:53:35Z</dcterms:modified>
</cp:coreProperties>
</file>