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2" r:id="rId5"/>
    <p:sldId id="264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F9E8D-A68A-41D9-95CC-BD101714E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15453"/>
            <a:ext cx="8689976" cy="3023936"/>
          </a:xfrm>
        </p:spPr>
        <p:txBody>
          <a:bodyPr>
            <a:normAutofit fontScale="90000"/>
          </a:bodyPr>
          <a:lstStyle/>
          <a:p>
            <a:r>
              <a:rPr lang="en-US" dirty="0"/>
              <a:t>ORELAP Technical </a:t>
            </a:r>
            <a:br>
              <a:rPr lang="en-US" dirty="0"/>
            </a:br>
            <a:r>
              <a:rPr lang="en-US" dirty="0"/>
              <a:t>Advisory Committee </a:t>
            </a:r>
            <a:br>
              <a:rPr lang="en-US" dirty="0"/>
            </a:br>
            <a:r>
              <a:rPr lang="en-US" dirty="0"/>
              <a:t>(OTAC)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284436-ADFA-468B-84EC-5C882C8F4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033" y="3894221"/>
            <a:ext cx="8689976" cy="1371599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OELA/ORELAP Environmental Laboratory Conference</a:t>
            </a:r>
          </a:p>
          <a:p>
            <a:r>
              <a:rPr lang="en-US" dirty="0"/>
              <a:t>May 09, 2019</a:t>
            </a:r>
          </a:p>
        </p:txBody>
      </p:sp>
    </p:spTree>
    <p:extLst>
      <p:ext uri="{BB962C8B-B14F-4D97-AF65-F5344CB8AC3E}">
        <p14:creationId xmlns:p14="http://schemas.microsoft.com/office/powerpoint/2010/main" val="2854570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CB365-37FA-43D1-A81B-56596B6F6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61104"/>
          </a:xfrm>
        </p:spPr>
        <p:txBody>
          <a:bodyPr/>
          <a:lstStyle/>
          <a:p>
            <a:r>
              <a:rPr lang="en-US" dirty="0"/>
              <a:t>Current Members, labs, &amp;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F0CFB-FB65-44C1-9621-13C5A7880A4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24526"/>
            <a:ext cx="10219447" cy="45149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b="1" dirty="0">
                <a:latin typeface="Garamond" panose="02020404030301010803" pitchFamily="18" charset="0"/>
              </a:rPr>
              <a:t>Marsha Farooqui,  Chair, Portland Water Bureau, oela		10/2021</a:t>
            </a:r>
            <a:endParaRPr lang="en-US" dirty="0"/>
          </a:p>
          <a:p>
            <a:pPr marL="0" indent="0">
              <a:lnSpc>
                <a:spcPct val="140000"/>
              </a:lnSpc>
              <a:buNone/>
              <a:defRPr/>
            </a:pPr>
            <a:r>
              <a:rPr lang="en-US" altLang="en-US" b="1" dirty="0">
                <a:latin typeface="Garamond" panose="02020404030301010803" pitchFamily="18" charset="0"/>
              </a:rPr>
              <a:t>Rory White,  Consultant, OELA						10/2021</a:t>
            </a:r>
          </a:p>
          <a:p>
            <a:pPr marL="0" indent="0">
              <a:lnSpc>
                <a:spcPct val="140000"/>
              </a:lnSpc>
              <a:buNone/>
              <a:defRPr/>
            </a:pPr>
            <a:r>
              <a:rPr lang="en-US" altLang="en-US" b="1" dirty="0">
                <a:latin typeface="Garamond" panose="02020404030301010803" pitchFamily="18" charset="0"/>
              </a:rPr>
              <a:t>Steve Thompson, Clean Water Services					10/2021</a:t>
            </a:r>
          </a:p>
          <a:p>
            <a:pPr marL="0" indent="0">
              <a:lnSpc>
                <a:spcPct val="140000"/>
              </a:lnSpc>
              <a:buNone/>
              <a:defRPr/>
            </a:pPr>
            <a:r>
              <a:rPr lang="en-US" altLang="en-US" b="1" dirty="0">
                <a:latin typeface="Garamond" panose="02020404030301010803" pitchFamily="18" charset="0"/>
              </a:rPr>
              <a:t>Derrick Tanner, Pixis Labs							10/2020</a:t>
            </a:r>
          </a:p>
          <a:p>
            <a:pPr marL="0" indent="0">
              <a:lnSpc>
                <a:spcPct val="140000"/>
              </a:lnSpc>
              <a:buNone/>
              <a:defRPr/>
            </a:pPr>
            <a:r>
              <a:rPr lang="en-US" altLang="en-US" b="1" dirty="0">
                <a:latin typeface="Garamond" panose="02020404030301010803" pitchFamily="18" charset="0"/>
              </a:rPr>
              <a:t>Kim Ramsey, Nielson Research corp., OELA				10/2020</a:t>
            </a:r>
          </a:p>
          <a:p>
            <a:pPr marL="0" indent="0">
              <a:lnSpc>
                <a:spcPct val="140000"/>
              </a:lnSpc>
              <a:buNone/>
              <a:defRPr/>
            </a:pPr>
            <a:r>
              <a:rPr lang="en-US" altLang="en-US" b="1" dirty="0">
                <a:latin typeface="Garamond" panose="02020404030301010803" pitchFamily="18" charset="0"/>
              </a:rPr>
              <a:t>Dennis Morgan, renewable resources group,  oela			10/2020</a:t>
            </a:r>
          </a:p>
          <a:p>
            <a:pPr marL="0" indent="0">
              <a:lnSpc>
                <a:spcPct val="140000"/>
              </a:lnSpc>
              <a:buNone/>
              <a:defRPr/>
            </a:pPr>
            <a:r>
              <a:rPr lang="en-US" altLang="en-US" b="1" dirty="0">
                <a:latin typeface="Garamond" panose="02020404030301010803" pitchFamily="18" charset="0"/>
              </a:rPr>
              <a:t>William Michalek,  Umpqua Research Co., OELA				10/2019</a:t>
            </a:r>
          </a:p>
          <a:p>
            <a:pPr marL="0" indent="0">
              <a:lnSpc>
                <a:spcPct val="140000"/>
              </a:lnSpc>
              <a:buNone/>
              <a:defRPr/>
            </a:pPr>
            <a:r>
              <a:rPr lang="en-US" altLang="en-US" b="1" dirty="0">
                <a:latin typeface="Garamond" panose="02020404030301010803" pitchFamily="18" charset="0"/>
              </a:rPr>
              <a:t>Darrell Auvil,  APEX Lab							10/2019</a:t>
            </a:r>
          </a:p>
          <a:p>
            <a:pPr marL="0" indent="0">
              <a:lnSpc>
                <a:spcPct val="140000"/>
              </a:lnSpc>
              <a:buNone/>
              <a:defRPr/>
            </a:pPr>
            <a:r>
              <a:rPr lang="en-US" altLang="en-US" b="1" dirty="0">
                <a:latin typeface="Garamond" panose="02020404030301010803" pitchFamily="18" charset="0"/>
              </a:rPr>
              <a:t>Chuck Lytle, Portland Water Pollution Control Lab		10/2019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2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CE517-C187-4313-BAB9-A2E5FF3B5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8294" y="753979"/>
            <a:ext cx="6978317" cy="104273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Mission Statement:</a:t>
            </a:r>
            <a:br>
              <a:rPr lang="en-US" dirty="0"/>
            </a:br>
            <a:r>
              <a:rPr lang="en-US" b="1" dirty="0"/>
              <a:t> 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DF956-7EB0-48CA-A9F7-036E01123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3775" y="1187116"/>
            <a:ext cx="10364452" cy="5301916"/>
          </a:xfrm>
        </p:spPr>
        <p:txBody>
          <a:bodyPr>
            <a:normAutofit/>
          </a:bodyPr>
          <a:lstStyle/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/>
              <a:t>provides a forum for open discussions between ORELAP and the environmental laboratory community</a:t>
            </a:r>
          </a:p>
          <a:p>
            <a:endParaRPr lang="en-US" sz="2400" dirty="0"/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/>
              <a:t>provides advice to ORELAP on policies, procedures, implementation and interpretation of the TNI Standards, and other technical matters pertinent to the operation of ORELAP</a:t>
            </a:r>
          </a:p>
          <a:p>
            <a:endParaRPr lang="en-US" sz="2400" dirty="0"/>
          </a:p>
          <a:p>
            <a:r>
              <a:rPr lang="en-US" sz="2400" dirty="0"/>
              <a:t>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976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674A3-1730-4F76-B3D3-862C1212C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267326"/>
            <a:ext cx="10364452" cy="14999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Why ??</a:t>
            </a:r>
            <a:br>
              <a:rPr lang="en-US" b="1" dirty="0"/>
            </a:br>
            <a:r>
              <a:rPr lang="en-US" b="1" dirty="0"/>
              <a:t>2009 – Standard</a:t>
            </a:r>
            <a:br>
              <a:rPr lang="en-US" dirty="0"/>
            </a:br>
            <a:r>
              <a:rPr lang="en-US" b="1" dirty="0"/>
              <a:t> </a:t>
            </a:r>
            <a:br>
              <a:rPr lang="en-US" dirty="0"/>
            </a:br>
            <a:r>
              <a:rPr lang="en-US" b="1" dirty="0"/>
              <a:t>V2, M1, 4.2.6:</a:t>
            </a:r>
            <a:r>
              <a:rPr lang="en-US" dirty="0"/>
              <a:t>  </a:t>
            </a:r>
            <a:r>
              <a:rPr lang="en-US" sz="2200" dirty="0"/>
              <a:t>The accreditation body shall have access to necessary expertise for advising the accreditation body on matters directly relating to accreditation.  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2D03F-90A3-4EAA-9289-1968608C9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3775" y="2975811"/>
            <a:ext cx="10364452" cy="3713747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ORELAP Program, Policy, and Procedure Manual</a:t>
            </a:r>
            <a:endParaRPr lang="en-US" sz="2800" dirty="0"/>
          </a:p>
          <a:p>
            <a:pPr algn="l"/>
            <a:r>
              <a:rPr lang="en-US" sz="2000" dirty="0"/>
              <a:t>I.3.2.ORELAP Technical Advisory Committee 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US" sz="2000" dirty="0"/>
              <a:t>An ORELAP Technical Advisory Committee (OTAC) is maintained to provide relevant competent technical support and impartiality through a balance of interests where no single interest predominates. 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US" sz="2000" dirty="0"/>
              <a:t>OTAC, at the request of a laboratory serves as an ombudsman between ORELAP and the laboratory to help resolve specific disputes or contested issues.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992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5D56B-CA86-48FE-BF6B-C7795A72D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OTAC Agenda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1BC9-8F2A-46D4-B7BD-DF605F00338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ORELAP staffing and budget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Executive Board members – adding a member from Oregon Liquor Control Commission (OLCC)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Accreditation for waste water labs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OARs changes to accommodate the new TNI 2016 standard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0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BD0B7-5630-49C3-BE4E-F3E0CF59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-304799"/>
            <a:ext cx="10364451" cy="2422357"/>
          </a:xfrm>
        </p:spPr>
        <p:txBody>
          <a:bodyPr>
            <a:normAutofit/>
          </a:bodyPr>
          <a:lstStyle/>
          <a:p>
            <a:r>
              <a:rPr lang="en-US" dirty="0"/>
              <a:t>OTAC meeting schedule – 2019</a:t>
            </a:r>
            <a:br>
              <a:rPr lang="en-US" dirty="0"/>
            </a:br>
            <a:br>
              <a:rPr lang="en-US" dirty="0"/>
            </a:br>
            <a:r>
              <a:rPr lang="en-US" sz="2000" dirty="0">
                <a:latin typeface="+mn-lt"/>
              </a:rPr>
              <a:t>Meets the second Thursday of even-numbered months, 10:00 a.m. to 12:00 noon.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A3F6E-5177-43A3-B7C5-E0F3D063C8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05263"/>
            <a:ext cx="10363826" cy="4684295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Salem meetings dates: </a:t>
            </a:r>
          </a:p>
          <a:p>
            <a:pPr marL="0" indent="0" algn="ctr">
              <a:buNone/>
            </a:pPr>
            <a:r>
              <a:rPr lang="en-US" sz="1800" dirty="0"/>
              <a:t>Willow Lake Wastewater Treatment Public Works Department </a:t>
            </a:r>
          </a:p>
          <a:p>
            <a:pPr marL="0" indent="0" algn="ctr">
              <a:buNone/>
            </a:pPr>
            <a:r>
              <a:rPr lang="en-US" sz="1800" dirty="0"/>
              <a:t>5915 Windsor Island Road N Keizer, OR 97303 </a:t>
            </a:r>
          </a:p>
          <a:p>
            <a:pPr marL="0" indent="0" algn="ctr">
              <a:buNone/>
            </a:pPr>
            <a:r>
              <a:rPr lang="en-US" b="1" dirty="0"/>
              <a:t>June 13 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OSPHL/DEQ Laboratory meetings dates: </a:t>
            </a:r>
          </a:p>
          <a:p>
            <a:pPr marL="0" indent="0" algn="ctr">
              <a:buNone/>
            </a:pPr>
            <a:r>
              <a:rPr lang="en-US" sz="1800" dirty="0"/>
              <a:t>Laboratory and Environmental Assessment Program </a:t>
            </a:r>
          </a:p>
          <a:p>
            <a:pPr marL="0" indent="0" algn="ctr">
              <a:buNone/>
            </a:pPr>
            <a:r>
              <a:rPr lang="en-US" sz="1800" dirty="0"/>
              <a:t>7202 NE Evergreen Parkway, Suite 100 Hillsboro, OR 97124 </a:t>
            </a:r>
          </a:p>
          <a:p>
            <a:pPr marL="0" indent="0" algn="ctr">
              <a:buNone/>
            </a:pPr>
            <a:r>
              <a:rPr lang="en-US" b="1" dirty="0"/>
              <a:t>April 11, Aug 22, OCT 10, Dec 12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439553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2972</TotalTime>
  <Words>244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Courier New</vt:lpstr>
      <vt:lpstr>Garamond</vt:lpstr>
      <vt:lpstr>Tw Cen MT</vt:lpstr>
      <vt:lpstr>Droplet</vt:lpstr>
      <vt:lpstr>ORELAP Technical  Advisory Committee  (OTAC)  </vt:lpstr>
      <vt:lpstr>Current Members, labs, &amp; Terms</vt:lpstr>
      <vt:lpstr>Mission Statement:     </vt:lpstr>
      <vt:lpstr>Why ?? 2009 – Standard   V2, M1, 4.2.6:  The accreditation body shall have access to necessary expertise for advising the accreditation body on matters directly relating to accreditation.     </vt:lpstr>
      <vt:lpstr>Current OTAC Agenda items</vt:lpstr>
      <vt:lpstr>OTAC meeting schedule – 2019  Meets the second Thursday of even-numbered months, 10:00 a.m. to 12:00 noon.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OTAC</dc:title>
  <dc:creator>Farooqui, Marsha</dc:creator>
  <cp:lastModifiedBy>Farooqui, Marsha</cp:lastModifiedBy>
  <cp:revision>17</cp:revision>
  <dcterms:created xsi:type="dcterms:W3CDTF">2019-03-25T15:12:26Z</dcterms:created>
  <dcterms:modified xsi:type="dcterms:W3CDTF">2019-05-06T13:44:17Z</dcterms:modified>
</cp:coreProperties>
</file>