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85" r:id="rId2"/>
    <p:sldId id="291" r:id="rId3"/>
    <p:sldId id="294" r:id="rId4"/>
    <p:sldId id="295" r:id="rId5"/>
    <p:sldId id="298" r:id="rId6"/>
    <p:sldId id="296" r:id="rId7"/>
    <p:sldId id="304" r:id="rId8"/>
    <p:sldId id="292" r:id="rId9"/>
    <p:sldId id="305" r:id="rId10"/>
    <p:sldId id="300" r:id="rId11"/>
    <p:sldId id="301" r:id="rId12"/>
    <p:sldId id="302" r:id="rId13"/>
    <p:sldId id="306" r:id="rId14"/>
    <p:sldId id="353" r:id="rId15"/>
    <p:sldId id="308" r:id="rId16"/>
    <p:sldId id="309" r:id="rId17"/>
    <p:sldId id="286" r:id="rId18"/>
    <p:sldId id="312" r:id="rId19"/>
    <p:sldId id="313" r:id="rId20"/>
    <p:sldId id="328" r:id="rId21"/>
    <p:sldId id="331" r:id="rId22"/>
    <p:sldId id="327" r:id="rId23"/>
    <p:sldId id="334" r:id="rId24"/>
    <p:sldId id="314" r:id="rId25"/>
    <p:sldId id="333" r:id="rId26"/>
    <p:sldId id="325" r:id="rId27"/>
    <p:sldId id="316" r:id="rId28"/>
    <p:sldId id="317" r:id="rId29"/>
    <p:sldId id="319" r:id="rId30"/>
    <p:sldId id="320" r:id="rId31"/>
    <p:sldId id="322" r:id="rId32"/>
    <p:sldId id="323" r:id="rId33"/>
    <p:sldId id="338" r:id="rId34"/>
    <p:sldId id="335" r:id="rId35"/>
    <p:sldId id="337" r:id="rId36"/>
    <p:sldId id="339" r:id="rId37"/>
    <p:sldId id="341" r:id="rId38"/>
    <p:sldId id="342" r:id="rId39"/>
    <p:sldId id="345" r:id="rId40"/>
    <p:sldId id="346" r:id="rId41"/>
    <p:sldId id="347" r:id="rId42"/>
    <p:sldId id="348" r:id="rId43"/>
    <p:sldId id="349" r:id="rId44"/>
    <p:sldId id="350" r:id="rId45"/>
    <p:sldId id="265" r:id="rId46"/>
    <p:sldId id="266" r:id="rId47"/>
    <p:sldId id="352" r:id="rId48"/>
    <p:sldId id="30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4" autoAdjust="0"/>
    <p:restoredTop sz="94660"/>
  </p:normalViewPr>
  <p:slideViewPr>
    <p:cSldViewPr snapToGrid="0">
      <p:cViewPr varScale="1">
        <p:scale>
          <a:sx n="114" d="100"/>
          <a:sy n="114" d="100"/>
        </p:scale>
        <p:origin x="8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2C772-4588-4351-B8BF-A0C17C922C58}" type="datetimeFigureOut">
              <a:rPr lang="en-US" smtClean="0"/>
              <a:t>5/3/2019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278E9-FEE3-4472-9273-3ECAFA23A00A}" type="slidenum">
              <a:rPr lang="en-US" smtClean="0"/>
              <a:t>‹#›</a:t>
            </a:fld>
            <a:endParaRPr lang="en-US"/>
          </a:p>
        </p:txBody>
      </p:sp>
    </p:spTree>
    <p:extLst>
      <p:ext uri="{BB962C8B-B14F-4D97-AF65-F5344CB8AC3E}">
        <p14:creationId xmlns:p14="http://schemas.microsoft.com/office/powerpoint/2010/main" val="339201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3A8F-7449-4F82-B5C2-217D3FBE96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4DFE9C-F6CD-4F40-8E4A-9AFEAF93D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0E8766-1790-438B-AF27-E1E854FC2C2F}"/>
              </a:ext>
            </a:extLst>
          </p:cNvPr>
          <p:cNvSpPr>
            <a:spLocks noGrp="1"/>
          </p:cNvSpPr>
          <p:nvPr>
            <p:ph type="dt" sz="half" idx="10"/>
          </p:nvPr>
        </p:nvSpPr>
        <p:spPr/>
        <p:txBody>
          <a:bodyPr/>
          <a:lstStyle/>
          <a:p>
            <a:fld id="{B20B8175-B1CC-4FF9-A905-CF19E7C8F778}" type="datetime1">
              <a:rPr lang="en-US" smtClean="0"/>
              <a:t>5/3/2019</a:t>
            </a:fld>
            <a:endParaRPr lang="en-US"/>
          </a:p>
        </p:txBody>
      </p:sp>
      <p:sp>
        <p:nvSpPr>
          <p:cNvPr id="5" name="Footer Placeholder 4">
            <a:extLst>
              <a:ext uri="{FF2B5EF4-FFF2-40B4-BE49-F238E27FC236}">
                <a16:creationId xmlns:a16="http://schemas.microsoft.com/office/drawing/2014/main" id="{7004F0C0-83CD-41D1-8E4E-CD2106C5BCE4}"/>
              </a:ext>
            </a:extLst>
          </p:cNvPr>
          <p:cNvSpPr>
            <a:spLocks noGrp="1"/>
          </p:cNvSpPr>
          <p:nvPr>
            <p:ph type="ftr" sz="quarter" idx="11"/>
          </p:nvPr>
        </p:nvSpPr>
        <p:spPr/>
        <p:txBody>
          <a:bodyPr/>
          <a:lstStyle/>
          <a:p>
            <a:r>
              <a:rPr lang="en-US"/>
              <a:t> OSPHL Laboratory Compliance Section  ORELAP  </a:t>
            </a:r>
          </a:p>
        </p:txBody>
      </p:sp>
      <p:sp>
        <p:nvSpPr>
          <p:cNvPr id="6" name="Slide Number Placeholder 5">
            <a:extLst>
              <a:ext uri="{FF2B5EF4-FFF2-40B4-BE49-F238E27FC236}">
                <a16:creationId xmlns:a16="http://schemas.microsoft.com/office/drawing/2014/main" id="{F23F5563-6674-4653-8A0E-8AA77C644A3E}"/>
              </a:ext>
            </a:extLst>
          </p:cNvPr>
          <p:cNvSpPr>
            <a:spLocks noGrp="1"/>
          </p:cNvSpPr>
          <p:nvPr>
            <p:ph type="sldNum" sz="quarter" idx="12"/>
          </p:nvPr>
        </p:nvSpPr>
        <p:spPr/>
        <p:txBody>
          <a:bodyPr/>
          <a:lstStyle/>
          <a:p>
            <a:fld id="{5BC52C16-B82B-4141-97E4-C2034A32A189}" type="slidenum">
              <a:rPr lang="en-US" smtClean="0"/>
              <a:t>‹#›</a:t>
            </a:fld>
            <a:endParaRPr lang="en-US"/>
          </a:p>
        </p:txBody>
      </p:sp>
    </p:spTree>
    <p:extLst>
      <p:ext uri="{BB962C8B-B14F-4D97-AF65-F5344CB8AC3E}">
        <p14:creationId xmlns:p14="http://schemas.microsoft.com/office/powerpoint/2010/main" val="43762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FEF7-B885-4BC6-A562-28FDDCCF41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06A92-6BF6-41F2-A777-E10CB4E6E5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CE165-49F9-4F7F-AF8D-A8B1F91D01F4}"/>
              </a:ext>
            </a:extLst>
          </p:cNvPr>
          <p:cNvSpPr>
            <a:spLocks noGrp="1"/>
          </p:cNvSpPr>
          <p:nvPr>
            <p:ph type="dt" sz="half" idx="10"/>
          </p:nvPr>
        </p:nvSpPr>
        <p:spPr/>
        <p:txBody>
          <a:bodyPr/>
          <a:lstStyle/>
          <a:p>
            <a:fld id="{5ED608A4-C86A-45C2-A8BB-85CD90489542}" type="datetime1">
              <a:rPr lang="en-US" smtClean="0"/>
              <a:t>5/3/2019</a:t>
            </a:fld>
            <a:endParaRPr lang="en-US"/>
          </a:p>
        </p:txBody>
      </p:sp>
      <p:sp>
        <p:nvSpPr>
          <p:cNvPr id="5" name="Footer Placeholder 4">
            <a:extLst>
              <a:ext uri="{FF2B5EF4-FFF2-40B4-BE49-F238E27FC236}">
                <a16:creationId xmlns:a16="http://schemas.microsoft.com/office/drawing/2014/main" id="{253AE56F-7120-4000-92A7-EAE94A489B4B}"/>
              </a:ext>
            </a:extLst>
          </p:cNvPr>
          <p:cNvSpPr>
            <a:spLocks noGrp="1"/>
          </p:cNvSpPr>
          <p:nvPr>
            <p:ph type="ftr" sz="quarter" idx="11"/>
          </p:nvPr>
        </p:nvSpPr>
        <p:spPr/>
        <p:txBody>
          <a:bodyPr/>
          <a:lstStyle/>
          <a:p>
            <a:r>
              <a:rPr lang="en-US"/>
              <a:t> OSPHL Laboratory Compliance Section  ORELAP  </a:t>
            </a:r>
          </a:p>
        </p:txBody>
      </p:sp>
      <p:sp>
        <p:nvSpPr>
          <p:cNvPr id="6" name="Slide Number Placeholder 5">
            <a:extLst>
              <a:ext uri="{FF2B5EF4-FFF2-40B4-BE49-F238E27FC236}">
                <a16:creationId xmlns:a16="http://schemas.microsoft.com/office/drawing/2014/main" id="{5B72E251-DF02-42E4-81B6-E0232A4BBD98}"/>
              </a:ext>
            </a:extLst>
          </p:cNvPr>
          <p:cNvSpPr>
            <a:spLocks noGrp="1"/>
          </p:cNvSpPr>
          <p:nvPr>
            <p:ph type="sldNum" sz="quarter" idx="12"/>
          </p:nvPr>
        </p:nvSpPr>
        <p:spPr/>
        <p:txBody>
          <a:bodyPr/>
          <a:lstStyle/>
          <a:p>
            <a:fld id="{5BC52C16-B82B-4141-97E4-C2034A32A189}" type="slidenum">
              <a:rPr lang="en-US" smtClean="0"/>
              <a:t>‹#›</a:t>
            </a:fld>
            <a:endParaRPr lang="en-US"/>
          </a:p>
        </p:txBody>
      </p:sp>
    </p:spTree>
    <p:extLst>
      <p:ext uri="{BB962C8B-B14F-4D97-AF65-F5344CB8AC3E}">
        <p14:creationId xmlns:p14="http://schemas.microsoft.com/office/powerpoint/2010/main" val="1255818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88C2C-A9D8-4218-AAA0-D19CDD7DB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EDB38B-99BC-4A07-813B-C36E1B6CDD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315B84-1675-43D5-A20E-71000E0EF9AC}"/>
              </a:ext>
            </a:extLst>
          </p:cNvPr>
          <p:cNvSpPr>
            <a:spLocks noGrp="1"/>
          </p:cNvSpPr>
          <p:nvPr>
            <p:ph type="dt" sz="half" idx="10"/>
          </p:nvPr>
        </p:nvSpPr>
        <p:spPr/>
        <p:txBody>
          <a:bodyPr/>
          <a:lstStyle/>
          <a:p>
            <a:fld id="{37ADD458-2AA8-4CCF-BA95-D701E3CA0E65}" type="datetime1">
              <a:rPr lang="en-US" smtClean="0"/>
              <a:t>5/3/2019</a:t>
            </a:fld>
            <a:endParaRPr lang="en-US"/>
          </a:p>
        </p:txBody>
      </p:sp>
      <p:sp>
        <p:nvSpPr>
          <p:cNvPr id="5" name="Footer Placeholder 4">
            <a:extLst>
              <a:ext uri="{FF2B5EF4-FFF2-40B4-BE49-F238E27FC236}">
                <a16:creationId xmlns:a16="http://schemas.microsoft.com/office/drawing/2014/main" id="{C53A2EC8-A445-4286-B226-137768B7F8E5}"/>
              </a:ext>
            </a:extLst>
          </p:cNvPr>
          <p:cNvSpPr>
            <a:spLocks noGrp="1"/>
          </p:cNvSpPr>
          <p:nvPr>
            <p:ph type="ftr" sz="quarter" idx="11"/>
          </p:nvPr>
        </p:nvSpPr>
        <p:spPr/>
        <p:txBody>
          <a:bodyPr/>
          <a:lstStyle/>
          <a:p>
            <a:r>
              <a:rPr lang="en-US"/>
              <a:t> OSPHL Laboratory Compliance Section  ORELAP  </a:t>
            </a:r>
          </a:p>
        </p:txBody>
      </p:sp>
      <p:sp>
        <p:nvSpPr>
          <p:cNvPr id="6" name="Slide Number Placeholder 5">
            <a:extLst>
              <a:ext uri="{FF2B5EF4-FFF2-40B4-BE49-F238E27FC236}">
                <a16:creationId xmlns:a16="http://schemas.microsoft.com/office/drawing/2014/main" id="{732265A0-B989-4644-9A2A-BE79E9BA41DB}"/>
              </a:ext>
            </a:extLst>
          </p:cNvPr>
          <p:cNvSpPr>
            <a:spLocks noGrp="1"/>
          </p:cNvSpPr>
          <p:nvPr>
            <p:ph type="sldNum" sz="quarter" idx="12"/>
          </p:nvPr>
        </p:nvSpPr>
        <p:spPr/>
        <p:txBody>
          <a:bodyPr/>
          <a:lstStyle/>
          <a:p>
            <a:fld id="{5BC52C16-B82B-4141-97E4-C2034A32A189}" type="slidenum">
              <a:rPr lang="en-US" smtClean="0"/>
              <a:t>‹#›</a:t>
            </a:fld>
            <a:endParaRPr lang="en-US"/>
          </a:p>
        </p:txBody>
      </p:sp>
    </p:spTree>
    <p:extLst>
      <p:ext uri="{BB962C8B-B14F-4D97-AF65-F5344CB8AC3E}">
        <p14:creationId xmlns:p14="http://schemas.microsoft.com/office/powerpoint/2010/main" val="110019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B666D-BD4A-4D3F-83A2-5E52CFCA40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568ADF-9048-4286-A700-49169A78AE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37704-11FB-4A9C-813E-78D81E7AF83D}"/>
              </a:ext>
            </a:extLst>
          </p:cNvPr>
          <p:cNvSpPr>
            <a:spLocks noGrp="1"/>
          </p:cNvSpPr>
          <p:nvPr>
            <p:ph type="dt" sz="half" idx="10"/>
          </p:nvPr>
        </p:nvSpPr>
        <p:spPr/>
        <p:txBody>
          <a:bodyPr/>
          <a:lstStyle/>
          <a:p>
            <a:fld id="{4BF15FB5-519B-408B-871E-93BB70DB8E77}" type="datetime1">
              <a:rPr lang="en-US" smtClean="0"/>
              <a:t>5/3/2019</a:t>
            </a:fld>
            <a:endParaRPr lang="en-US"/>
          </a:p>
        </p:txBody>
      </p:sp>
      <p:sp>
        <p:nvSpPr>
          <p:cNvPr id="5" name="Footer Placeholder 4">
            <a:extLst>
              <a:ext uri="{FF2B5EF4-FFF2-40B4-BE49-F238E27FC236}">
                <a16:creationId xmlns:a16="http://schemas.microsoft.com/office/drawing/2014/main" id="{89D096A0-1E91-4305-9552-6335DB0B450B}"/>
              </a:ext>
            </a:extLst>
          </p:cNvPr>
          <p:cNvSpPr>
            <a:spLocks noGrp="1"/>
          </p:cNvSpPr>
          <p:nvPr>
            <p:ph type="ftr" sz="quarter" idx="11"/>
          </p:nvPr>
        </p:nvSpPr>
        <p:spPr/>
        <p:txBody>
          <a:bodyPr/>
          <a:lstStyle/>
          <a:p>
            <a:r>
              <a:rPr lang="en-US"/>
              <a:t> OSPHL Laboratory Compliance Section  ORELAP  </a:t>
            </a:r>
          </a:p>
        </p:txBody>
      </p:sp>
      <p:sp>
        <p:nvSpPr>
          <p:cNvPr id="6" name="Slide Number Placeholder 5">
            <a:extLst>
              <a:ext uri="{FF2B5EF4-FFF2-40B4-BE49-F238E27FC236}">
                <a16:creationId xmlns:a16="http://schemas.microsoft.com/office/drawing/2014/main" id="{363F0C08-9521-4561-8A68-EE32437EE62E}"/>
              </a:ext>
            </a:extLst>
          </p:cNvPr>
          <p:cNvSpPr>
            <a:spLocks noGrp="1"/>
          </p:cNvSpPr>
          <p:nvPr>
            <p:ph type="sldNum" sz="quarter" idx="12"/>
          </p:nvPr>
        </p:nvSpPr>
        <p:spPr/>
        <p:txBody>
          <a:bodyPr/>
          <a:lstStyle/>
          <a:p>
            <a:fld id="{5BC52C16-B82B-4141-97E4-C2034A32A189}" type="slidenum">
              <a:rPr lang="en-US" smtClean="0"/>
              <a:t>‹#›</a:t>
            </a:fld>
            <a:endParaRPr lang="en-US"/>
          </a:p>
        </p:txBody>
      </p:sp>
    </p:spTree>
    <p:extLst>
      <p:ext uri="{BB962C8B-B14F-4D97-AF65-F5344CB8AC3E}">
        <p14:creationId xmlns:p14="http://schemas.microsoft.com/office/powerpoint/2010/main" val="3588722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3342-C714-4819-ADDA-F1F01863A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205DD0-BF99-4950-BC7E-A5C51011ED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54646D-B93B-493D-A350-9D412AD353A9}"/>
              </a:ext>
            </a:extLst>
          </p:cNvPr>
          <p:cNvSpPr>
            <a:spLocks noGrp="1"/>
          </p:cNvSpPr>
          <p:nvPr>
            <p:ph type="dt" sz="half" idx="10"/>
          </p:nvPr>
        </p:nvSpPr>
        <p:spPr/>
        <p:txBody>
          <a:bodyPr/>
          <a:lstStyle/>
          <a:p>
            <a:fld id="{B9B34ED3-BDFD-4156-9B7F-5894D7BD6E98}" type="datetime1">
              <a:rPr lang="en-US" smtClean="0"/>
              <a:t>5/3/2019</a:t>
            </a:fld>
            <a:endParaRPr lang="en-US"/>
          </a:p>
        </p:txBody>
      </p:sp>
      <p:sp>
        <p:nvSpPr>
          <p:cNvPr id="5" name="Footer Placeholder 4">
            <a:extLst>
              <a:ext uri="{FF2B5EF4-FFF2-40B4-BE49-F238E27FC236}">
                <a16:creationId xmlns:a16="http://schemas.microsoft.com/office/drawing/2014/main" id="{99B35A4C-7A31-4DAD-B026-62D90FFA61CB}"/>
              </a:ext>
            </a:extLst>
          </p:cNvPr>
          <p:cNvSpPr>
            <a:spLocks noGrp="1"/>
          </p:cNvSpPr>
          <p:nvPr>
            <p:ph type="ftr" sz="quarter" idx="11"/>
          </p:nvPr>
        </p:nvSpPr>
        <p:spPr/>
        <p:txBody>
          <a:bodyPr/>
          <a:lstStyle/>
          <a:p>
            <a:r>
              <a:rPr lang="en-US"/>
              <a:t> OSPHL Laboratory Compliance Section  ORELAP  </a:t>
            </a:r>
          </a:p>
        </p:txBody>
      </p:sp>
      <p:sp>
        <p:nvSpPr>
          <p:cNvPr id="6" name="Slide Number Placeholder 5">
            <a:extLst>
              <a:ext uri="{FF2B5EF4-FFF2-40B4-BE49-F238E27FC236}">
                <a16:creationId xmlns:a16="http://schemas.microsoft.com/office/drawing/2014/main" id="{2E9D59DB-F3F2-44D0-98B7-C3DF9A610B99}"/>
              </a:ext>
            </a:extLst>
          </p:cNvPr>
          <p:cNvSpPr>
            <a:spLocks noGrp="1"/>
          </p:cNvSpPr>
          <p:nvPr>
            <p:ph type="sldNum" sz="quarter" idx="12"/>
          </p:nvPr>
        </p:nvSpPr>
        <p:spPr/>
        <p:txBody>
          <a:bodyPr/>
          <a:lstStyle/>
          <a:p>
            <a:fld id="{5BC52C16-B82B-4141-97E4-C2034A32A189}" type="slidenum">
              <a:rPr lang="en-US" smtClean="0"/>
              <a:t>‹#›</a:t>
            </a:fld>
            <a:endParaRPr lang="en-US"/>
          </a:p>
        </p:txBody>
      </p:sp>
    </p:spTree>
    <p:extLst>
      <p:ext uri="{BB962C8B-B14F-4D97-AF65-F5344CB8AC3E}">
        <p14:creationId xmlns:p14="http://schemas.microsoft.com/office/powerpoint/2010/main" val="3330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D8A0-4455-47CC-A62D-83D81F9B43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CA9D3D-7A93-4129-A8D4-64E0719041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9EF8A7-9DA1-4B3B-A3CB-1525CA5155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F84236-95C1-4F99-8865-9E43531A52B1}"/>
              </a:ext>
            </a:extLst>
          </p:cNvPr>
          <p:cNvSpPr>
            <a:spLocks noGrp="1"/>
          </p:cNvSpPr>
          <p:nvPr>
            <p:ph type="dt" sz="half" idx="10"/>
          </p:nvPr>
        </p:nvSpPr>
        <p:spPr/>
        <p:txBody>
          <a:bodyPr/>
          <a:lstStyle/>
          <a:p>
            <a:fld id="{E0C80B89-DC60-4858-8ACA-CD024716A8A7}" type="datetime1">
              <a:rPr lang="en-US" smtClean="0"/>
              <a:t>5/3/2019</a:t>
            </a:fld>
            <a:endParaRPr lang="en-US"/>
          </a:p>
        </p:txBody>
      </p:sp>
      <p:sp>
        <p:nvSpPr>
          <p:cNvPr id="6" name="Footer Placeholder 5">
            <a:extLst>
              <a:ext uri="{FF2B5EF4-FFF2-40B4-BE49-F238E27FC236}">
                <a16:creationId xmlns:a16="http://schemas.microsoft.com/office/drawing/2014/main" id="{729BBE48-7B50-41A7-9C07-1F744A8DA5CA}"/>
              </a:ext>
            </a:extLst>
          </p:cNvPr>
          <p:cNvSpPr>
            <a:spLocks noGrp="1"/>
          </p:cNvSpPr>
          <p:nvPr>
            <p:ph type="ftr" sz="quarter" idx="11"/>
          </p:nvPr>
        </p:nvSpPr>
        <p:spPr/>
        <p:txBody>
          <a:bodyPr/>
          <a:lstStyle/>
          <a:p>
            <a:r>
              <a:rPr lang="en-US"/>
              <a:t> OSPHL Laboratory Compliance Section  ORELAP  </a:t>
            </a:r>
          </a:p>
        </p:txBody>
      </p:sp>
      <p:sp>
        <p:nvSpPr>
          <p:cNvPr id="7" name="Slide Number Placeholder 6">
            <a:extLst>
              <a:ext uri="{FF2B5EF4-FFF2-40B4-BE49-F238E27FC236}">
                <a16:creationId xmlns:a16="http://schemas.microsoft.com/office/drawing/2014/main" id="{1E0077AB-AD2B-4640-BDFA-FCDC3F97B658}"/>
              </a:ext>
            </a:extLst>
          </p:cNvPr>
          <p:cNvSpPr>
            <a:spLocks noGrp="1"/>
          </p:cNvSpPr>
          <p:nvPr>
            <p:ph type="sldNum" sz="quarter" idx="12"/>
          </p:nvPr>
        </p:nvSpPr>
        <p:spPr/>
        <p:txBody>
          <a:bodyPr/>
          <a:lstStyle/>
          <a:p>
            <a:fld id="{5BC52C16-B82B-4141-97E4-C2034A32A189}" type="slidenum">
              <a:rPr lang="en-US" smtClean="0"/>
              <a:t>‹#›</a:t>
            </a:fld>
            <a:endParaRPr lang="en-US"/>
          </a:p>
        </p:txBody>
      </p:sp>
    </p:spTree>
    <p:extLst>
      <p:ext uri="{BB962C8B-B14F-4D97-AF65-F5344CB8AC3E}">
        <p14:creationId xmlns:p14="http://schemas.microsoft.com/office/powerpoint/2010/main" val="256027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5926-D567-461F-BD05-A036AF76F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4DDBB6-E3A6-4AAE-ADE7-8A06B02BC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F273941-06B2-4B59-9A44-62C10B334C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2AAC4E-EEA3-4EE6-985A-9F8A4CC43D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D57B10-D81C-4B6D-BAF7-DEA4B25158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025710-8A38-4875-8B4D-5CE8BE777F7C}"/>
              </a:ext>
            </a:extLst>
          </p:cNvPr>
          <p:cNvSpPr>
            <a:spLocks noGrp="1"/>
          </p:cNvSpPr>
          <p:nvPr>
            <p:ph type="dt" sz="half" idx="10"/>
          </p:nvPr>
        </p:nvSpPr>
        <p:spPr/>
        <p:txBody>
          <a:bodyPr/>
          <a:lstStyle/>
          <a:p>
            <a:fld id="{10EF5086-845E-41CC-AE9A-FE4DA5EDECF2}" type="datetime1">
              <a:rPr lang="en-US" smtClean="0"/>
              <a:t>5/3/2019</a:t>
            </a:fld>
            <a:endParaRPr lang="en-US"/>
          </a:p>
        </p:txBody>
      </p:sp>
      <p:sp>
        <p:nvSpPr>
          <p:cNvPr id="8" name="Footer Placeholder 7">
            <a:extLst>
              <a:ext uri="{FF2B5EF4-FFF2-40B4-BE49-F238E27FC236}">
                <a16:creationId xmlns:a16="http://schemas.microsoft.com/office/drawing/2014/main" id="{D8E04754-F942-4E0F-A470-26F2FCCC0178}"/>
              </a:ext>
            </a:extLst>
          </p:cNvPr>
          <p:cNvSpPr>
            <a:spLocks noGrp="1"/>
          </p:cNvSpPr>
          <p:nvPr>
            <p:ph type="ftr" sz="quarter" idx="11"/>
          </p:nvPr>
        </p:nvSpPr>
        <p:spPr/>
        <p:txBody>
          <a:bodyPr/>
          <a:lstStyle/>
          <a:p>
            <a:r>
              <a:rPr lang="en-US"/>
              <a:t> OSPHL Laboratory Compliance Section  ORELAP  </a:t>
            </a:r>
          </a:p>
        </p:txBody>
      </p:sp>
      <p:sp>
        <p:nvSpPr>
          <p:cNvPr id="9" name="Slide Number Placeholder 8">
            <a:extLst>
              <a:ext uri="{FF2B5EF4-FFF2-40B4-BE49-F238E27FC236}">
                <a16:creationId xmlns:a16="http://schemas.microsoft.com/office/drawing/2014/main" id="{9B49E57F-9E59-4AB7-996D-910E39623030}"/>
              </a:ext>
            </a:extLst>
          </p:cNvPr>
          <p:cNvSpPr>
            <a:spLocks noGrp="1"/>
          </p:cNvSpPr>
          <p:nvPr>
            <p:ph type="sldNum" sz="quarter" idx="12"/>
          </p:nvPr>
        </p:nvSpPr>
        <p:spPr/>
        <p:txBody>
          <a:bodyPr/>
          <a:lstStyle/>
          <a:p>
            <a:fld id="{5BC52C16-B82B-4141-97E4-C2034A32A189}" type="slidenum">
              <a:rPr lang="en-US" smtClean="0"/>
              <a:t>‹#›</a:t>
            </a:fld>
            <a:endParaRPr lang="en-US"/>
          </a:p>
        </p:txBody>
      </p:sp>
    </p:spTree>
    <p:extLst>
      <p:ext uri="{BB962C8B-B14F-4D97-AF65-F5344CB8AC3E}">
        <p14:creationId xmlns:p14="http://schemas.microsoft.com/office/powerpoint/2010/main" val="227207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0FB7C-25BB-4A19-9167-85D5E33433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5E3DDD-AC45-4F62-BC51-E188C4C6415C}"/>
              </a:ext>
            </a:extLst>
          </p:cNvPr>
          <p:cNvSpPr>
            <a:spLocks noGrp="1"/>
          </p:cNvSpPr>
          <p:nvPr>
            <p:ph type="dt" sz="half" idx="10"/>
          </p:nvPr>
        </p:nvSpPr>
        <p:spPr/>
        <p:txBody>
          <a:bodyPr/>
          <a:lstStyle/>
          <a:p>
            <a:fld id="{E35A1108-9EC2-43E9-99FB-FF2242B6CE78}" type="datetime1">
              <a:rPr lang="en-US" smtClean="0"/>
              <a:t>5/3/2019</a:t>
            </a:fld>
            <a:endParaRPr lang="en-US"/>
          </a:p>
        </p:txBody>
      </p:sp>
      <p:sp>
        <p:nvSpPr>
          <p:cNvPr id="4" name="Footer Placeholder 3">
            <a:extLst>
              <a:ext uri="{FF2B5EF4-FFF2-40B4-BE49-F238E27FC236}">
                <a16:creationId xmlns:a16="http://schemas.microsoft.com/office/drawing/2014/main" id="{2B0834CE-2787-43F6-AF43-423BEADB8D21}"/>
              </a:ext>
            </a:extLst>
          </p:cNvPr>
          <p:cNvSpPr>
            <a:spLocks noGrp="1"/>
          </p:cNvSpPr>
          <p:nvPr>
            <p:ph type="ftr" sz="quarter" idx="11"/>
          </p:nvPr>
        </p:nvSpPr>
        <p:spPr/>
        <p:txBody>
          <a:bodyPr/>
          <a:lstStyle/>
          <a:p>
            <a:r>
              <a:rPr lang="en-US"/>
              <a:t> OSPHL Laboratory Compliance Section  ORELAP  </a:t>
            </a:r>
          </a:p>
        </p:txBody>
      </p:sp>
      <p:sp>
        <p:nvSpPr>
          <p:cNvPr id="5" name="Slide Number Placeholder 4">
            <a:extLst>
              <a:ext uri="{FF2B5EF4-FFF2-40B4-BE49-F238E27FC236}">
                <a16:creationId xmlns:a16="http://schemas.microsoft.com/office/drawing/2014/main" id="{CB3FAC99-CA25-44F9-8AA6-DC5FD25AD7CE}"/>
              </a:ext>
            </a:extLst>
          </p:cNvPr>
          <p:cNvSpPr>
            <a:spLocks noGrp="1"/>
          </p:cNvSpPr>
          <p:nvPr>
            <p:ph type="sldNum" sz="quarter" idx="12"/>
          </p:nvPr>
        </p:nvSpPr>
        <p:spPr/>
        <p:txBody>
          <a:bodyPr/>
          <a:lstStyle/>
          <a:p>
            <a:fld id="{5BC52C16-B82B-4141-97E4-C2034A32A189}" type="slidenum">
              <a:rPr lang="en-US" smtClean="0"/>
              <a:t>‹#›</a:t>
            </a:fld>
            <a:endParaRPr lang="en-US"/>
          </a:p>
        </p:txBody>
      </p:sp>
    </p:spTree>
    <p:extLst>
      <p:ext uri="{BB962C8B-B14F-4D97-AF65-F5344CB8AC3E}">
        <p14:creationId xmlns:p14="http://schemas.microsoft.com/office/powerpoint/2010/main" val="3623776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237FC8-FB21-4F20-9934-8EAA50A1B42A}"/>
              </a:ext>
            </a:extLst>
          </p:cNvPr>
          <p:cNvSpPr>
            <a:spLocks noGrp="1"/>
          </p:cNvSpPr>
          <p:nvPr>
            <p:ph type="dt" sz="half" idx="10"/>
          </p:nvPr>
        </p:nvSpPr>
        <p:spPr/>
        <p:txBody>
          <a:bodyPr/>
          <a:lstStyle/>
          <a:p>
            <a:fld id="{51E9EA6A-7C72-4D56-9637-C21E7F22C79A}" type="datetime1">
              <a:rPr lang="en-US" smtClean="0"/>
              <a:t>5/3/2019</a:t>
            </a:fld>
            <a:endParaRPr lang="en-US"/>
          </a:p>
        </p:txBody>
      </p:sp>
      <p:sp>
        <p:nvSpPr>
          <p:cNvPr id="3" name="Footer Placeholder 2">
            <a:extLst>
              <a:ext uri="{FF2B5EF4-FFF2-40B4-BE49-F238E27FC236}">
                <a16:creationId xmlns:a16="http://schemas.microsoft.com/office/drawing/2014/main" id="{56137578-9FB7-4680-8216-459F201CE0E5}"/>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82DA9FA7-65D2-4D47-94EC-6422355ECB31}"/>
              </a:ext>
            </a:extLst>
          </p:cNvPr>
          <p:cNvSpPr>
            <a:spLocks noGrp="1"/>
          </p:cNvSpPr>
          <p:nvPr>
            <p:ph type="sldNum" sz="quarter" idx="12"/>
          </p:nvPr>
        </p:nvSpPr>
        <p:spPr/>
        <p:txBody>
          <a:bodyPr/>
          <a:lstStyle/>
          <a:p>
            <a:fld id="{5BC52C16-B82B-4141-97E4-C2034A32A189}" type="slidenum">
              <a:rPr lang="en-US" smtClean="0"/>
              <a:t>‹#›</a:t>
            </a:fld>
            <a:endParaRPr lang="en-US"/>
          </a:p>
        </p:txBody>
      </p:sp>
    </p:spTree>
    <p:extLst>
      <p:ext uri="{BB962C8B-B14F-4D97-AF65-F5344CB8AC3E}">
        <p14:creationId xmlns:p14="http://schemas.microsoft.com/office/powerpoint/2010/main" val="413659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AE1E-7B34-403A-81F7-ED78CE91D1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3ED945-EA37-47FC-8FFA-589EDAA6DB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3E3F36-8201-48BD-AB64-9B8F005E9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BBAF78-4BF8-4CA0-A3E3-E1ED56F0A49B}"/>
              </a:ext>
            </a:extLst>
          </p:cNvPr>
          <p:cNvSpPr>
            <a:spLocks noGrp="1"/>
          </p:cNvSpPr>
          <p:nvPr>
            <p:ph type="dt" sz="half" idx="10"/>
          </p:nvPr>
        </p:nvSpPr>
        <p:spPr/>
        <p:txBody>
          <a:bodyPr/>
          <a:lstStyle/>
          <a:p>
            <a:fld id="{CDE96F5D-9001-4450-857A-D1156CC05935}" type="datetime1">
              <a:rPr lang="en-US" smtClean="0"/>
              <a:t>5/3/2019</a:t>
            </a:fld>
            <a:endParaRPr lang="en-US"/>
          </a:p>
        </p:txBody>
      </p:sp>
      <p:sp>
        <p:nvSpPr>
          <p:cNvPr id="6" name="Footer Placeholder 5">
            <a:extLst>
              <a:ext uri="{FF2B5EF4-FFF2-40B4-BE49-F238E27FC236}">
                <a16:creationId xmlns:a16="http://schemas.microsoft.com/office/drawing/2014/main" id="{82AACB0F-2755-49C5-B029-44420A3B7DA4}"/>
              </a:ext>
            </a:extLst>
          </p:cNvPr>
          <p:cNvSpPr>
            <a:spLocks noGrp="1"/>
          </p:cNvSpPr>
          <p:nvPr>
            <p:ph type="ftr" sz="quarter" idx="11"/>
          </p:nvPr>
        </p:nvSpPr>
        <p:spPr/>
        <p:txBody>
          <a:bodyPr/>
          <a:lstStyle/>
          <a:p>
            <a:r>
              <a:rPr lang="en-US"/>
              <a:t> OSPHL Laboratory Compliance Section  ORELAP  </a:t>
            </a:r>
          </a:p>
        </p:txBody>
      </p:sp>
      <p:sp>
        <p:nvSpPr>
          <p:cNvPr id="7" name="Slide Number Placeholder 6">
            <a:extLst>
              <a:ext uri="{FF2B5EF4-FFF2-40B4-BE49-F238E27FC236}">
                <a16:creationId xmlns:a16="http://schemas.microsoft.com/office/drawing/2014/main" id="{836BFE3E-6008-4F0C-8D1D-AF5DB9D867E8}"/>
              </a:ext>
            </a:extLst>
          </p:cNvPr>
          <p:cNvSpPr>
            <a:spLocks noGrp="1"/>
          </p:cNvSpPr>
          <p:nvPr>
            <p:ph type="sldNum" sz="quarter" idx="12"/>
          </p:nvPr>
        </p:nvSpPr>
        <p:spPr/>
        <p:txBody>
          <a:bodyPr/>
          <a:lstStyle/>
          <a:p>
            <a:fld id="{5BC52C16-B82B-4141-97E4-C2034A32A189}" type="slidenum">
              <a:rPr lang="en-US" smtClean="0"/>
              <a:t>‹#›</a:t>
            </a:fld>
            <a:endParaRPr lang="en-US"/>
          </a:p>
        </p:txBody>
      </p:sp>
    </p:spTree>
    <p:extLst>
      <p:ext uri="{BB962C8B-B14F-4D97-AF65-F5344CB8AC3E}">
        <p14:creationId xmlns:p14="http://schemas.microsoft.com/office/powerpoint/2010/main" val="291905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A98D-512E-4984-801C-67532C368E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FC1181-C2A9-4DA0-ACEF-D02A3A58F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67D492-4D88-4099-96FD-8446A37D0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339769-911C-40EB-B7AC-99622824F611}"/>
              </a:ext>
            </a:extLst>
          </p:cNvPr>
          <p:cNvSpPr>
            <a:spLocks noGrp="1"/>
          </p:cNvSpPr>
          <p:nvPr>
            <p:ph type="dt" sz="half" idx="10"/>
          </p:nvPr>
        </p:nvSpPr>
        <p:spPr/>
        <p:txBody>
          <a:bodyPr/>
          <a:lstStyle/>
          <a:p>
            <a:fld id="{C1194A1A-30C9-4412-9A1D-CF5E91E42D85}" type="datetime1">
              <a:rPr lang="en-US" smtClean="0"/>
              <a:t>5/3/2019</a:t>
            </a:fld>
            <a:endParaRPr lang="en-US"/>
          </a:p>
        </p:txBody>
      </p:sp>
      <p:sp>
        <p:nvSpPr>
          <p:cNvPr id="6" name="Footer Placeholder 5">
            <a:extLst>
              <a:ext uri="{FF2B5EF4-FFF2-40B4-BE49-F238E27FC236}">
                <a16:creationId xmlns:a16="http://schemas.microsoft.com/office/drawing/2014/main" id="{92B25048-D7EF-472D-9A72-74F8C2F49969}"/>
              </a:ext>
            </a:extLst>
          </p:cNvPr>
          <p:cNvSpPr>
            <a:spLocks noGrp="1"/>
          </p:cNvSpPr>
          <p:nvPr>
            <p:ph type="ftr" sz="quarter" idx="11"/>
          </p:nvPr>
        </p:nvSpPr>
        <p:spPr/>
        <p:txBody>
          <a:bodyPr/>
          <a:lstStyle/>
          <a:p>
            <a:r>
              <a:rPr lang="en-US"/>
              <a:t> OSPHL Laboratory Compliance Section  ORELAP  </a:t>
            </a:r>
          </a:p>
        </p:txBody>
      </p:sp>
      <p:sp>
        <p:nvSpPr>
          <p:cNvPr id="7" name="Slide Number Placeholder 6">
            <a:extLst>
              <a:ext uri="{FF2B5EF4-FFF2-40B4-BE49-F238E27FC236}">
                <a16:creationId xmlns:a16="http://schemas.microsoft.com/office/drawing/2014/main" id="{335058F4-1B44-490A-A473-95A2254DB2B8}"/>
              </a:ext>
            </a:extLst>
          </p:cNvPr>
          <p:cNvSpPr>
            <a:spLocks noGrp="1"/>
          </p:cNvSpPr>
          <p:nvPr>
            <p:ph type="sldNum" sz="quarter" idx="12"/>
          </p:nvPr>
        </p:nvSpPr>
        <p:spPr/>
        <p:txBody>
          <a:bodyPr/>
          <a:lstStyle/>
          <a:p>
            <a:fld id="{5BC52C16-B82B-4141-97E4-C2034A32A189}" type="slidenum">
              <a:rPr lang="en-US" smtClean="0"/>
              <a:t>‹#›</a:t>
            </a:fld>
            <a:endParaRPr lang="en-US"/>
          </a:p>
        </p:txBody>
      </p:sp>
    </p:spTree>
    <p:extLst>
      <p:ext uri="{BB962C8B-B14F-4D97-AF65-F5344CB8AC3E}">
        <p14:creationId xmlns:p14="http://schemas.microsoft.com/office/powerpoint/2010/main" val="159533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ED7859-627D-4B91-8615-F5EC657A29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98CE4D-D781-45FA-BCF6-6369725F9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019404-1927-4747-BE31-50E6708930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45F0C-29FD-4D45-9253-D19D07900FAD}" type="datetime1">
              <a:rPr lang="en-US" smtClean="0"/>
              <a:t>5/3/2019</a:t>
            </a:fld>
            <a:endParaRPr lang="en-US"/>
          </a:p>
        </p:txBody>
      </p:sp>
      <p:sp>
        <p:nvSpPr>
          <p:cNvPr id="5" name="Footer Placeholder 4">
            <a:extLst>
              <a:ext uri="{FF2B5EF4-FFF2-40B4-BE49-F238E27FC236}">
                <a16:creationId xmlns:a16="http://schemas.microsoft.com/office/drawing/2014/main" id="{D28F0322-78A4-44DB-AFFC-3EF50DC257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OSPHL Laboratory Compliance Section  ORELAP  </a:t>
            </a:r>
          </a:p>
        </p:txBody>
      </p:sp>
      <p:sp>
        <p:nvSpPr>
          <p:cNvPr id="6" name="Slide Number Placeholder 5">
            <a:extLst>
              <a:ext uri="{FF2B5EF4-FFF2-40B4-BE49-F238E27FC236}">
                <a16:creationId xmlns:a16="http://schemas.microsoft.com/office/drawing/2014/main" id="{72F84ADF-C2F5-48F8-ACED-C5F3055D4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52C16-B82B-4141-97E4-C2034A32A189}" type="slidenum">
              <a:rPr lang="en-US" smtClean="0"/>
              <a:t>‹#›</a:t>
            </a:fld>
            <a:endParaRPr lang="en-US"/>
          </a:p>
        </p:txBody>
      </p:sp>
    </p:spTree>
    <p:extLst>
      <p:ext uri="{BB962C8B-B14F-4D97-AF65-F5344CB8AC3E}">
        <p14:creationId xmlns:p14="http://schemas.microsoft.com/office/powerpoint/2010/main" val="2696516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ORELAP.PT@dhsoha.state.or.u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Lizbeth.garcia@dhsoha.state.or.us" TargetMode="External"/><Relationship Id="rId7" Type="http://schemas.openxmlformats.org/officeDocument/2006/relationships/hyperlink" Target="mailto:Stephanie.b.ringsage@state.or.us"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Alia.d.servin@state.or.us" TargetMode="External"/><Relationship Id="rId5" Type="http://schemas.openxmlformats.org/officeDocument/2006/relationships/hyperlink" Target="mailto:Steve.jetter@dhsoha.state.or.us" TargetMode="External"/><Relationship Id="rId4" Type="http://schemas.openxmlformats.org/officeDocument/2006/relationships/hyperlink" Target="mailto:Ryan.Pangelinan@dhsoha.state.or.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0E1D14A0-8FC8-4FF4-865C-987EFBCE9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8187" y="4412012"/>
            <a:ext cx="3057144" cy="200625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2">
            <a:extLst>
              <a:ext uri="{FF2B5EF4-FFF2-40B4-BE49-F238E27FC236}">
                <a16:creationId xmlns:a16="http://schemas.microsoft.com/office/drawing/2014/main" id="{066BC264-B7C5-41E1-8851-6D23C2A9004D}"/>
              </a:ext>
            </a:extLst>
          </p:cNvPr>
          <p:cNvSpPr>
            <a:spLocks noGrp="1" noChangeArrowheads="1"/>
          </p:cNvSpPr>
          <p:nvPr>
            <p:ph type="title"/>
          </p:nvPr>
        </p:nvSpPr>
        <p:spPr>
          <a:xfrm>
            <a:off x="838200" y="774486"/>
            <a:ext cx="10515600" cy="1325563"/>
          </a:xfrm>
        </p:spPr>
        <p:txBody>
          <a:bodyPr>
            <a:normAutofit/>
          </a:bodyPr>
          <a:lstStyle/>
          <a:p>
            <a:pPr algn="ctr" eaLnBrk="1" hangingPunct="1"/>
            <a:r>
              <a:rPr lang="en-US" altLang="en-US" dirty="0">
                <a:ln w="22225">
                  <a:solidFill>
                    <a:schemeClr val="accent1">
                      <a:lumMod val="75000"/>
                    </a:schemeClr>
                  </a:solidFill>
                  <a:prstDash val="solid"/>
                </a:ln>
                <a:solidFill>
                  <a:schemeClr val="accent1">
                    <a:lumMod val="75000"/>
                  </a:schemeClr>
                </a:solidFill>
                <a:latin typeface="Arial" panose="020B0604020202020204" pitchFamily="34" charset="0"/>
                <a:cs typeface="Arial" panose="020B0604020202020204" pitchFamily="34" charset="0"/>
              </a:rPr>
              <a:t>OELA / ORELAP Annual Environmental </a:t>
            </a:r>
            <a:br>
              <a:rPr lang="en-US" altLang="en-US" dirty="0">
                <a:ln w="22225">
                  <a:solidFill>
                    <a:schemeClr val="accent1">
                      <a:lumMod val="75000"/>
                    </a:schemeClr>
                  </a:solidFill>
                  <a:prstDash val="solid"/>
                </a:ln>
                <a:solidFill>
                  <a:schemeClr val="accent1">
                    <a:lumMod val="75000"/>
                  </a:schemeClr>
                </a:solidFill>
                <a:latin typeface="Arial" panose="020B0604020202020204" pitchFamily="34" charset="0"/>
                <a:cs typeface="Arial" panose="020B0604020202020204" pitchFamily="34" charset="0"/>
              </a:rPr>
            </a:br>
            <a:r>
              <a:rPr lang="en-US" altLang="en-US" dirty="0">
                <a:ln w="22225">
                  <a:solidFill>
                    <a:schemeClr val="accent1">
                      <a:lumMod val="75000"/>
                    </a:schemeClr>
                  </a:solidFill>
                  <a:prstDash val="solid"/>
                </a:ln>
                <a:solidFill>
                  <a:schemeClr val="accent1">
                    <a:lumMod val="75000"/>
                  </a:schemeClr>
                </a:solidFill>
                <a:latin typeface="Arial" panose="020B0604020202020204" pitchFamily="34" charset="0"/>
                <a:cs typeface="Arial" panose="020B0604020202020204" pitchFamily="34" charset="0"/>
              </a:rPr>
              <a:t>Laboratory Conference</a:t>
            </a:r>
          </a:p>
        </p:txBody>
      </p:sp>
      <p:sp>
        <p:nvSpPr>
          <p:cNvPr id="4100" name="Rectangle 3">
            <a:extLst>
              <a:ext uri="{FF2B5EF4-FFF2-40B4-BE49-F238E27FC236}">
                <a16:creationId xmlns:a16="http://schemas.microsoft.com/office/drawing/2014/main" id="{83DEB90D-8A6D-4F52-8126-CD1C78F07EE6}"/>
              </a:ext>
            </a:extLst>
          </p:cNvPr>
          <p:cNvSpPr>
            <a:spLocks noGrp="1" noChangeArrowheads="1"/>
          </p:cNvSpPr>
          <p:nvPr>
            <p:ph idx="1"/>
          </p:nvPr>
        </p:nvSpPr>
        <p:spPr>
          <a:xfrm>
            <a:off x="2309473" y="2544412"/>
            <a:ext cx="7338159" cy="2213540"/>
          </a:xfrm>
        </p:spPr>
        <p:txBody>
          <a:bodyPr>
            <a:normAutofit/>
          </a:bodyPr>
          <a:lstStyle/>
          <a:p>
            <a:pPr marL="0" indent="0" algn="ctr" eaLnBrk="1" hangingPunct="1">
              <a:buNone/>
            </a:pPr>
            <a:r>
              <a:rPr lang="en-US" altLang="en-US" sz="3600" b="1" dirty="0">
                <a:solidFill>
                  <a:schemeClr val="accent1">
                    <a:lumMod val="75000"/>
                  </a:schemeClr>
                </a:solidFill>
              </a:rPr>
              <a:t>ORELAP UPDATE</a:t>
            </a:r>
          </a:p>
          <a:p>
            <a:pPr marL="0" indent="0" algn="ctr" eaLnBrk="1" hangingPunct="1">
              <a:buNone/>
            </a:pPr>
            <a:r>
              <a:rPr lang="en-US" altLang="en-US" sz="1800" dirty="0">
                <a:solidFill>
                  <a:schemeClr val="accent1">
                    <a:lumMod val="75000"/>
                  </a:schemeClr>
                </a:solidFill>
              </a:rPr>
              <a:t>Alia D. Servin, Ph.D.</a:t>
            </a:r>
          </a:p>
          <a:p>
            <a:pPr marL="0" indent="0" algn="ctr" eaLnBrk="1" hangingPunct="1">
              <a:buNone/>
            </a:pPr>
            <a:r>
              <a:rPr lang="en-US" altLang="en-US" sz="1800" dirty="0">
                <a:solidFill>
                  <a:schemeClr val="accent1">
                    <a:lumMod val="75000"/>
                  </a:schemeClr>
                </a:solidFill>
              </a:rPr>
              <a:t>ORELAP Program Manager</a:t>
            </a:r>
          </a:p>
          <a:p>
            <a:pPr marL="0" indent="0" algn="ctr" eaLnBrk="1" hangingPunct="1">
              <a:buNone/>
            </a:pPr>
            <a:r>
              <a:rPr lang="en-US" altLang="en-US" sz="1800" dirty="0">
                <a:solidFill>
                  <a:schemeClr val="accent1">
                    <a:lumMod val="75000"/>
                  </a:schemeClr>
                </a:solidFill>
              </a:rPr>
              <a:t>May 9, 2019</a:t>
            </a:r>
          </a:p>
        </p:txBody>
      </p:sp>
      <p:sp>
        <p:nvSpPr>
          <p:cNvPr id="4" name="Rectangle 5">
            <a:extLst>
              <a:ext uri="{FF2B5EF4-FFF2-40B4-BE49-F238E27FC236}">
                <a16:creationId xmlns:a16="http://schemas.microsoft.com/office/drawing/2014/main" id="{BFA4D4FE-362E-455F-AA1B-049E3AD2730A}"/>
              </a:ext>
            </a:extLst>
          </p:cNvPr>
          <p:cNvSpPr>
            <a:spLocks noGrp="1" noChangeArrowheads="1"/>
          </p:cNvSpPr>
          <p:nvPr>
            <p:ph type="ftr" sz="quarter" idx="11"/>
          </p:nvPr>
        </p:nvSpPr>
        <p:spPr>
          <a:xfrm>
            <a:off x="4097686" y="6317435"/>
            <a:ext cx="3628994" cy="422750"/>
          </a:xfrm>
        </p:spPr>
        <p:txBody>
          <a:bodyPr/>
          <a:lstStyle/>
          <a:p>
            <a:pPr>
              <a:defRPr/>
            </a:pPr>
            <a:endParaRPr lang="en-US" altLang="en-US" dirty="0">
              <a:solidFill>
                <a:schemeClr val="accent1">
                  <a:lumMod val="75000"/>
                </a:schemeClr>
              </a:solidFill>
            </a:endParaRPr>
          </a:p>
          <a:p>
            <a:pPr>
              <a:defRPr/>
            </a:pPr>
            <a:r>
              <a:rPr lang="en-US" altLang="en-US" dirty="0">
                <a:solidFill>
                  <a:schemeClr val="accent1">
                    <a:lumMod val="75000"/>
                  </a:schemeClr>
                </a:solidFill>
              </a:rPr>
              <a:t>OSPHL Laboratory Compliance Section </a:t>
            </a:r>
          </a:p>
          <a:p>
            <a:pPr>
              <a:defRPr/>
            </a:pPr>
            <a:r>
              <a:rPr lang="en-US" altLang="en-US" dirty="0">
                <a:solidFill>
                  <a:schemeClr val="accent1">
                    <a:lumMod val="75000"/>
                  </a:schemeClr>
                </a:solidFill>
              </a:rPr>
              <a:t>ORELAP </a:t>
            </a:r>
          </a:p>
          <a:p>
            <a:pPr>
              <a:defRPr/>
            </a:pPr>
            <a:endParaRPr lang="en-US" altLang="en-US" dirty="0"/>
          </a:p>
        </p:txBody>
      </p:sp>
      <p:cxnSp>
        <p:nvCxnSpPr>
          <p:cNvPr id="7" name="Straight Connector 6">
            <a:extLst>
              <a:ext uri="{FF2B5EF4-FFF2-40B4-BE49-F238E27FC236}">
                <a16:creationId xmlns:a16="http://schemas.microsoft.com/office/drawing/2014/main" id="{AAD2EA20-EEB4-4D17-BC4F-73673B1F50DD}"/>
              </a:ext>
            </a:extLst>
          </p:cNvPr>
          <p:cNvCxnSpPr>
            <a:cxnSpLocks/>
          </p:cNvCxnSpPr>
          <p:nvPr/>
        </p:nvCxnSpPr>
        <p:spPr>
          <a:xfrm>
            <a:off x="656844" y="622461"/>
            <a:ext cx="10878312"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92A1BEED-B9CE-4857-A191-688D7E03374F}"/>
              </a:ext>
            </a:extLst>
          </p:cNvPr>
          <p:cNvCxnSpPr>
            <a:cxnSpLocks/>
          </p:cNvCxnSpPr>
          <p:nvPr/>
        </p:nvCxnSpPr>
        <p:spPr>
          <a:xfrm>
            <a:off x="539397" y="6317395"/>
            <a:ext cx="1087831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Slide Number Placeholder 1">
            <a:extLst>
              <a:ext uri="{FF2B5EF4-FFF2-40B4-BE49-F238E27FC236}">
                <a16:creationId xmlns:a16="http://schemas.microsoft.com/office/drawing/2014/main" id="{E987E6F4-BFF2-4674-BC0B-77ADA9BC6939}"/>
              </a:ext>
            </a:extLst>
          </p:cNvPr>
          <p:cNvSpPr>
            <a:spLocks noGrp="1"/>
          </p:cNvSpPr>
          <p:nvPr>
            <p:ph type="sldNum" sz="quarter" idx="12"/>
          </p:nvPr>
        </p:nvSpPr>
        <p:spPr/>
        <p:txBody>
          <a:bodyPr/>
          <a:lstStyle/>
          <a:p>
            <a:fld id="{5BC52C16-B82B-4141-97E4-C2034A32A189}"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21EB-033E-418C-93BA-CCF51F257A14}"/>
              </a:ext>
            </a:extLst>
          </p:cNvPr>
          <p:cNvSpPr>
            <a:spLocks noGrp="1"/>
          </p:cNvSpPr>
          <p:nvPr>
            <p:ph type="title"/>
          </p:nvPr>
        </p:nvSpPr>
        <p:spPr/>
        <p:txBody>
          <a:bodyPr>
            <a:normAutofit fontScale="90000"/>
          </a:bodyPr>
          <a:lstStyle/>
          <a:p>
            <a:pPr algn="ctr"/>
            <a:r>
              <a:rPr lang="en-US" altLang="en-US" sz="5300" b="1" dirty="0">
                <a:solidFill>
                  <a:schemeClr val="accent1">
                    <a:lumMod val="75000"/>
                  </a:schemeClr>
                </a:solidFill>
                <a:latin typeface="+mn-lt"/>
              </a:rPr>
              <a:t>ORELAP Update</a:t>
            </a:r>
            <a:br>
              <a:rPr lang="en-US" altLang="en-US" b="1" dirty="0">
                <a:solidFill>
                  <a:schemeClr val="accent1">
                    <a:lumMod val="75000"/>
                  </a:schemeClr>
                </a:solidFill>
              </a:rPr>
            </a:br>
            <a:endParaRPr lang="en-US" dirty="0"/>
          </a:p>
        </p:txBody>
      </p:sp>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838200" y="1375781"/>
            <a:ext cx="7086187" cy="4351338"/>
          </a:xfrm>
        </p:spPr>
        <p:txBody>
          <a:bodyPr>
            <a:normAutofit fontScale="40000" lnSpcReduction="20000"/>
          </a:bodyPr>
          <a:lstStyle/>
          <a:p>
            <a:pPr marL="0" indent="0">
              <a:buNone/>
            </a:pPr>
            <a:r>
              <a:rPr lang="en-US" sz="5100" b="1" dirty="0">
                <a:solidFill>
                  <a:srgbClr val="002060"/>
                </a:solidFill>
              </a:rPr>
              <a:t>Ryan Pangelinan, BS</a:t>
            </a:r>
          </a:p>
          <a:p>
            <a:pPr marL="0" indent="0">
              <a:buNone/>
            </a:pPr>
            <a:r>
              <a:rPr lang="en-US" sz="3800" dirty="0">
                <a:solidFill>
                  <a:srgbClr val="002060"/>
                </a:solidFill>
              </a:rPr>
              <a:t>ORELAP Assessor</a:t>
            </a:r>
          </a:p>
          <a:p>
            <a:pPr marL="0" indent="0">
              <a:buNone/>
            </a:pPr>
            <a:r>
              <a:rPr lang="en-US" sz="3800" dirty="0">
                <a:solidFill>
                  <a:srgbClr val="002060"/>
                </a:solidFill>
              </a:rPr>
              <a:t>Bachelors of Science in Biology/Chemistry at the Eastern Oregon University</a:t>
            </a:r>
          </a:p>
          <a:p>
            <a:pPr marL="0" indent="0">
              <a:buNone/>
            </a:pPr>
            <a:r>
              <a:rPr lang="en-US" sz="3800" dirty="0">
                <a:solidFill>
                  <a:srgbClr val="002060"/>
                </a:solidFill>
              </a:rPr>
              <a:t>Former DEQ chemist </a:t>
            </a:r>
          </a:p>
          <a:p>
            <a:pPr marL="0" indent="0">
              <a:buNone/>
            </a:pPr>
            <a:r>
              <a:rPr lang="en-US" sz="3800" b="1" dirty="0">
                <a:solidFill>
                  <a:srgbClr val="002060"/>
                </a:solidFill>
              </a:rPr>
              <a:t>Joined ORELAP on March 2017</a:t>
            </a:r>
          </a:p>
          <a:p>
            <a:pPr marL="0" indent="0">
              <a:buNone/>
            </a:pPr>
            <a:endParaRPr lang="en-US" sz="3800" dirty="0">
              <a:solidFill>
                <a:srgbClr val="002060"/>
              </a:solidFill>
            </a:endParaRPr>
          </a:p>
          <a:p>
            <a:r>
              <a:rPr lang="en-US" sz="3800" b="1" dirty="0">
                <a:solidFill>
                  <a:srgbClr val="002060"/>
                </a:solidFill>
              </a:rPr>
              <a:t>Training:</a:t>
            </a:r>
          </a:p>
          <a:p>
            <a:pPr marL="0" indent="0">
              <a:buNone/>
            </a:pPr>
            <a:r>
              <a:rPr lang="en-US" sz="3800" dirty="0">
                <a:solidFill>
                  <a:srgbClr val="002060"/>
                </a:solidFill>
              </a:rPr>
              <a:t>	</a:t>
            </a:r>
            <a:r>
              <a:rPr lang="en-US" sz="4200" dirty="0">
                <a:solidFill>
                  <a:srgbClr val="002060"/>
                </a:solidFill>
              </a:rPr>
              <a:t>TNI training</a:t>
            </a:r>
          </a:p>
          <a:p>
            <a:pPr lvl="2"/>
            <a:r>
              <a:rPr lang="en-US" sz="3400" dirty="0">
                <a:solidFill>
                  <a:srgbClr val="002060"/>
                </a:solidFill>
              </a:rPr>
              <a:t>Basic Assessor Training- TNI Standard 2009</a:t>
            </a:r>
          </a:p>
          <a:p>
            <a:pPr lvl="2"/>
            <a:r>
              <a:rPr lang="en-US" sz="3400" dirty="0">
                <a:solidFill>
                  <a:srgbClr val="002060"/>
                </a:solidFill>
              </a:rPr>
              <a:t>Radiochemistry*</a:t>
            </a:r>
          </a:p>
          <a:p>
            <a:pPr lvl="2"/>
            <a:r>
              <a:rPr lang="en-US" sz="3400" dirty="0">
                <a:solidFill>
                  <a:srgbClr val="002060"/>
                </a:solidFill>
              </a:rPr>
              <a:t>WETT*</a:t>
            </a:r>
          </a:p>
          <a:p>
            <a:pPr marL="914400" lvl="2" indent="0">
              <a:buNone/>
            </a:pPr>
            <a:r>
              <a:rPr lang="en-US" sz="3600" i="1" dirty="0">
                <a:solidFill>
                  <a:srgbClr val="002060"/>
                </a:solidFill>
              </a:rPr>
              <a:t>* In training</a:t>
            </a:r>
          </a:p>
          <a:p>
            <a:pPr marL="914400" lvl="2" indent="0">
              <a:buNone/>
            </a:pPr>
            <a:endParaRPr lang="en-US" sz="3400" dirty="0">
              <a:solidFill>
                <a:srgbClr val="002060"/>
              </a:solidFill>
            </a:endParaRPr>
          </a:p>
          <a:p>
            <a:pPr marL="0" indent="0">
              <a:buNone/>
            </a:pPr>
            <a:r>
              <a:rPr lang="en-US" sz="4200" dirty="0">
                <a:solidFill>
                  <a:srgbClr val="002060"/>
                </a:solidFill>
              </a:rPr>
              <a:t>	EPA Certification for Drinking Water</a:t>
            </a:r>
          </a:p>
          <a:p>
            <a:pPr lvl="2"/>
            <a:r>
              <a:rPr lang="en-US" sz="3400" dirty="0">
                <a:solidFill>
                  <a:srgbClr val="002060"/>
                </a:solidFill>
              </a:rPr>
              <a:t>Organic Chemistry</a:t>
            </a:r>
          </a:p>
          <a:p>
            <a:pPr lvl="2"/>
            <a:r>
              <a:rPr lang="en-US" sz="3400" dirty="0">
                <a:solidFill>
                  <a:srgbClr val="002060"/>
                </a:solidFill>
              </a:rPr>
              <a:t>Inorganic Chemistry</a:t>
            </a:r>
          </a:p>
          <a:p>
            <a:pPr lvl="1"/>
            <a:endParaRPr lang="en-US" dirty="0"/>
          </a:p>
        </p:txBody>
      </p:sp>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7" name="Content Placeholder 8" descr="A screenshot of a cell phone&#10;&#10;Description generated with very high confidence">
            <a:extLst>
              <a:ext uri="{FF2B5EF4-FFF2-40B4-BE49-F238E27FC236}">
                <a16:creationId xmlns:a16="http://schemas.microsoft.com/office/drawing/2014/main" id="{78109E87-927A-44EA-B0C8-C7E0D5104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7090" y="1253331"/>
            <a:ext cx="3568648" cy="4351337"/>
          </a:xfrm>
          <a:prstGeom prst="rect">
            <a:avLst/>
          </a:prstGeom>
        </p:spPr>
      </p:pic>
      <p:sp>
        <p:nvSpPr>
          <p:cNvPr id="4" name="Footer Placeholder 3">
            <a:extLst>
              <a:ext uri="{FF2B5EF4-FFF2-40B4-BE49-F238E27FC236}">
                <a16:creationId xmlns:a16="http://schemas.microsoft.com/office/drawing/2014/main" id="{98805853-B82F-4A71-8F6A-F6126992A983}"/>
              </a:ext>
            </a:extLst>
          </p:cNvPr>
          <p:cNvSpPr>
            <a:spLocks noGrp="1"/>
          </p:cNvSpPr>
          <p:nvPr>
            <p:ph type="ftr" sz="quarter" idx="11"/>
          </p:nvPr>
        </p:nvSpPr>
        <p:spPr/>
        <p:txBody>
          <a:bodyPr/>
          <a:lstStyle/>
          <a:p>
            <a:r>
              <a:rPr lang="en-US"/>
              <a:t> OSPHL Laboratory Compliance Section  ORELAP  </a:t>
            </a:r>
          </a:p>
        </p:txBody>
      </p:sp>
      <p:sp>
        <p:nvSpPr>
          <p:cNvPr id="8" name="Slide Number Placeholder 7">
            <a:extLst>
              <a:ext uri="{FF2B5EF4-FFF2-40B4-BE49-F238E27FC236}">
                <a16:creationId xmlns:a16="http://schemas.microsoft.com/office/drawing/2014/main" id="{72DB2386-066F-4394-9126-032BDDD81F0E}"/>
              </a:ext>
            </a:extLst>
          </p:cNvPr>
          <p:cNvSpPr>
            <a:spLocks noGrp="1"/>
          </p:cNvSpPr>
          <p:nvPr>
            <p:ph type="sldNum" sz="quarter" idx="12"/>
          </p:nvPr>
        </p:nvSpPr>
        <p:spPr/>
        <p:txBody>
          <a:bodyPr/>
          <a:lstStyle/>
          <a:p>
            <a:fld id="{5BC52C16-B82B-4141-97E4-C2034A32A189}" type="slidenum">
              <a:rPr lang="en-US" smtClean="0"/>
              <a:t>10</a:t>
            </a:fld>
            <a:endParaRPr lang="en-US"/>
          </a:p>
        </p:txBody>
      </p:sp>
    </p:spTree>
    <p:extLst>
      <p:ext uri="{BB962C8B-B14F-4D97-AF65-F5344CB8AC3E}">
        <p14:creationId xmlns:p14="http://schemas.microsoft.com/office/powerpoint/2010/main" val="29284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838200" y="1375781"/>
            <a:ext cx="7086187" cy="4351338"/>
          </a:xfrm>
        </p:spPr>
        <p:txBody>
          <a:bodyPr>
            <a:normAutofit fontScale="70000" lnSpcReduction="20000"/>
          </a:bodyPr>
          <a:lstStyle/>
          <a:p>
            <a:pPr marL="0" indent="0">
              <a:buNone/>
            </a:pPr>
            <a:r>
              <a:rPr lang="en-US" b="1" dirty="0">
                <a:solidFill>
                  <a:srgbClr val="002060"/>
                </a:solidFill>
              </a:rPr>
              <a:t>Steve Jetter, BA</a:t>
            </a:r>
          </a:p>
          <a:p>
            <a:pPr marL="0" indent="0">
              <a:buNone/>
            </a:pPr>
            <a:r>
              <a:rPr lang="en-US" dirty="0">
                <a:solidFill>
                  <a:srgbClr val="002060"/>
                </a:solidFill>
              </a:rPr>
              <a:t>ORELAP Assessor</a:t>
            </a:r>
          </a:p>
          <a:p>
            <a:pPr marL="0" indent="0">
              <a:buNone/>
            </a:pPr>
            <a:r>
              <a:rPr lang="en-US" dirty="0">
                <a:solidFill>
                  <a:srgbClr val="002060"/>
                </a:solidFill>
              </a:rPr>
              <a:t>Bachelors of Arts in Biology/Chemistry at Lewis &amp; Clark College</a:t>
            </a:r>
          </a:p>
          <a:p>
            <a:pPr marL="0" indent="0">
              <a:buNone/>
            </a:pPr>
            <a:r>
              <a:rPr lang="en-US" dirty="0">
                <a:solidFill>
                  <a:srgbClr val="002060"/>
                </a:solidFill>
              </a:rPr>
              <a:t>Former DEQ chemist </a:t>
            </a:r>
          </a:p>
          <a:p>
            <a:pPr marL="0" indent="0">
              <a:buNone/>
            </a:pPr>
            <a:r>
              <a:rPr lang="en-US" b="1" dirty="0">
                <a:solidFill>
                  <a:srgbClr val="002060"/>
                </a:solidFill>
              </a:rPr>
              <a:t>Joined ORELAP on October 2018</a:t>
            </a:r>
          </a:p>
          <a:p>
            <a:pPr marL="0" indent="0">
              <a:buNone/>
            </a:pPr>
            <a:endParaRPr lang="en-US" dirty="0">
              <a:solidFill>
                <a:srgbClr val="002060"/>
              </a:solidFill>
            </a:endParaRPr>
          </a:p>
          <a:p>
            <a:r>
              <a:rPr lang="en-US" b="1" dirty="0">
                <a:solidFill>
                  <a:srgbClr val="002060"/>
                </a:solidFill>
              </a:rPr>
              <a:t>Training:</a:t>
            </a:r>
          </a:p>
          <a:p>
            <a:pPr marL="0" indent="0">
              <a:buNone/>
            </a:pPr>
            <a:r>
              <a:rPr lang="en-US" dirty="0">
                <a:solidFill>
                  <a:srgbClr val="002060"/>
                </a:solidFill>
              </a:rPr>
              <a:t>	TNI training</a:t>
            </a:r>
          </a:p>
          <a:p>
            <a:pPr lvl="2"/>
            <a:r>
              <a:rPr lang="en-US" sz="2100" dirty="0">
                <a:solidFill>
                  <a:srgbClr val="002060"/>
                </a:solidFill>
              </a:rPr>
              <a:t>Basic Assessor Training- TNI Standard 2009</a:t>
            </a:r>
          </a:p>
          <a:p>
            <a:pPr lvl="2"/>
            <a:r>
              <a:rPr lang="en-US" sz="2100" dirty="0">
                <a:solidFill>
                  <a:srgbClr val="002060"/>
                </a:solidFill>
              </a:rPr>
              <a:t>WETT*</a:t>
            </a:r>
          </a:p>
          <a:p>
            <a:pPr marL="914400" lvl="2" indent="0">
              <a:buNone/>
            </a:pPr>
            <a:r>
              <a:rPr lang="en-US" sz="2400" i="1" dirty="0">
                <a:solidFill>
                  <a:srgbClr val="002060"/>
                </a:solidFill>
              </a:rPr>
              <a:t>* In training</a:t>
            </a:r>
          </a:p>
          <a:p>
            <a:pPr marL="914400" lvl="2" indent="0">
              <a:buNone/>
            </a:pPr>
            <a:endParaRPr lang="en-US" sz="2100" dirty="0">
              <a:solidFill>
                <a:srgbClr val="002060"/>
              </a:solidFill>
            </a:endParaRPr>
          </a:p>
          <a:p>
            <a:pPr marL="0" indent="0">
              <a:buNone/>
            </a:pPr>
            <a:r>
              <a:rPr lang="en-US" dirty="0">
                <a:solidFill>
                  <a:srgbClr val="002060"/>
                </a:solidFill>
              </a:rPr>
              <a:t>	EPA Certification for Drinking Water</a:t>
            </a:r>
          </a:p>
          <a:p>
            <a:pPr lvl="2"/>
            <a:r>
              <a:rPr lang="en-US" sz="2100" dirty="0">
                <a:solidFill>
                  <a:srgbClr val="002060"/>
                </a:solidFill>
              </a:rPr>
              <a:t>Organic Chemistry* (July 2019)</a:t>
            </a:r>
          </a:p>
          <a:p>
            <a:pPr lvl="1"/>
            <a:endParaRPr lang="en-US" dirty="0"/>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7" name="Content Placeholder 8" descr="A screenshot of a cell phone&#10;&#10;Description generated with very high confidence">
            <a:extLst>
              <a:ext uri="{FF2B5EF4-FFF2-40B4-BE49-F238E27FC236}">
                <a16:creationId xmlns:a16="http://schemas.microsoft.com/office/drawing/2014/main" id="{78109E87-927A-44EA-B0C8-C7E0D5104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7090" y="1253331"/>
            <a:ext cx="3568648" cy="4351337"/>
          </a:xfrm>
          <a:prstGeom prst="rect">
            <a:avLst/>
          </a:prstGeom>
        </p:spPr>
      </p:pic>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356636"/>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ORELAP Assessors</a:t>
            </a:r>
            <a:br>
              <a:rPr lang="en-US" altLang="en-US" b="1" dirty="0">
                <a:solidFill>
                  <a:schemeClr val="accent1">
                    <a:lumMod val="75000"/>
                  </a:schemeClr>
                </a:solidFill>
              </a:rPr>
            </a:br>
            <a:endParaRPr lang="en-US" dirty="0"/>
          </a:p>
        </p:txBody>
      </p:sp>
      <p:sp>
        <p:nvSpPr>
          <p:cNvPr id="2" name="Footer Placeholder 1">
            <a:extLst>
              <a:ext uri="{FF2B5EF4-FFF2-40B4-BE49-F238E27FC236}">
                <a16:creationId xmlns:a16="http://schemas.microsoft.com/office/drawing/2014/main" id="{87C159B7-7F44-4609-B703-A17AE88DFF5A}"/>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D8C8F4B6-C318-4FA0-AB98-E852118BA1D0}"/>
              </a:ext>
            </a:extLst>
          </p:cNvPr>
          <p:cNvSpPr>
            <a:spLocks noGrp="1"/>
          </p:cNvSpPr>
          <p:nvPr>
            <p:ph type="sldNum" sz="quarter" idx="12"/>
          </p:nvPr>
        </p:nvSpPr>
        <p:spPr/>
        <p:txBody>
          <a:bodyPr/>
          <a:lstStyle/>
          <a:p>
            <a:fld id="{5BC52C16-B82B-4141-97E4-C2034A32A189}" type="slidenum">
              <a:rPr lang="en-US" smtClean="0"/>
              <a:t>11</a:t>
            </a:fld>
            <a:endParaRPr lang="en-US"/>
          </a:p>
        </p:txBody>
      </p:sp>
    </p:spTree>
    <p:extLst>
      <p:ext uri="{BB962C8B-B14F-4D97-AF65-F5344CB8AC3E}">
        <p14:creationId xmlns:p14="http://schemas.microsoft.com/office/powerpoint/2010/main" val="4247718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243274" y="1316036"/>
            <a:ext cx="7591425" cy="4351338"/>
          </a:xfrm>
        </p:spPr>
        <p:txBody>
          <a:bodyPr>
            <a:normAutofit fontScale="62500" lnSpcReduction="20000"/>
          </a:bodyPr>
          <a:lstStyle/>
          <a:p>
            <a:pPr marL="457200" lvl="1" indent="0">
              <a:buNone/>
            </a:pPr>
            <a:r>
              <a:rPr lang="en-US" sz="2600" dirty="0">
                <a:solidFill>
                  <a:srgbClr val="002060"/>
                </a:solidFill>
              </a:rPr>
              <a:t>DEQ staff:</a:t>
            </a:r>
          </a:p>
          <a:p>
            <a:pPr marL="457200" lvl="1" indent="0">
              <a:buNone/>
            </a:pPr>
            <a:r>
              <a:rPr lang="en-US" sz="2600" dirty="0">
                <a:solidFill>
                  <a:srgbClr val="002060"/>
                </a:solidFill>
              </a:rPr>
              <a:t>Scott Hoatson, DEQ QA Officer/ORELAP QA Officer</a:t>
            </a:r>
          </a:p>
          <a:p>
            <a:pPr marL="457200" lvl="1" indent="0">
              <a:buNone/>
            </a:pPr>
            <a:r>
              <a:rPr lang="en-US" sz="2600" dirty="0">
                <a:solidFill>
                  <a:srgbClr val="002060"/>
                </a:solidFill>
              </a:rPr>
              <a:t>Sara Krepps, DEQ QA Officer/ORELAP QA Officer</a:t>
            </a:r>
          </a:p>
          <a:p>
            <a:pPr marL="457200" lvl="1" indent="0">
              <a:buNone/>
            </a:pPr>
            <a:r>
              <a:rPr lang="en-US" sz="2600" dirty="0">
                <a:solidFill>
                  <a:srgbClr val="002060"/>
                </a:solidFill>
              </a:rPr>
              <a:t>Sophia Caggiano, DEQ/ORELAP assessor</a:t>
            </a:r>
          </a:p>
          <a:p>
            <a:pPr marL="457200" lvl="1" indent="0">
              <a:buNone/>
            </a:pPr>
            <a:endParaRPr lang="en-US" sz="2600" dirty="0">
              <a:solidFill>
                <a:srgbClr val="002060"/>
              </a:solidFill>
            </a:endParaRPr>
          </a:p>
          <a:p>
            <a:pPr lvl="1"/>
            <a:r>
              <a:rPr lang="en-US" sz="2600" dirty="0">
                <a:solidFill>
                  <a:srgbClr val="002060"/>
                </a:solidFill>
              </a:rPr>
              <a:t>The ORELAP Quality Assurance Officer (QAO) is responsible for monitoring ORELAP operations to help ensure that the program is adhering to its adopted policies and procedures.</a:t>
            </a:r>
          </a:p>
          <a:p>
            <a:pPr lvl="1"/>
            <a:r>
              <a:rPr lang="en-US" sz="2600" dirty="0">
                <a:solidFill>
                  <a:srgbClr val="002060"/>
                </a:solidFill>
              </a:rPr>
              <a:t>Scott has been a resource of support to the ORELAP program, he will retire at the end of May 2019</a:t>
            </a:r>
          </a:p>
          <a:p>
            <a:pPr lvl="1"/>
            <a:r>
              <a:rPr lang="en-US" sz="2600" dirty="0">
                <a:solidFill>
                  <a:srgbClr val="002060"/>
                </a:solidFill>
              </a:rPr>
              <a:t>Sara Krepps will continue to provide technical guidance to ORELAP </a:t>
            </a:r>
          </a:p>
          <a:p>
            <a:pPr lvl="1"/>
            <a:r>
              <a:rPr lang="en-US" sz="2600" dirty="0">
                <a:solidFill>
                  <a:srgbClr val="002060"/>
                </a:solidFill>
              </a:rPr>
              <a:t>Sophia had earned her TNI basic training certification March 2017</a:t>
            </a:r>
          </a:p>
          <a:p>
            <a:pPr marL="0" indent="0">
              <a:buNone/>
            </a:pPr>
            <a:r>
              <a:rPr lang="en-US" b="1" dirty="0">
                <a:solidFill>
                  <a:srgbClr val="002060"/>
                </a:solidFill>
              </a:rPr>
              <a:t>	</a:t>
            </a:r>
            <a:r>
              <a:rPr lang="en-US" sz="2200" b="1" dirty="0">
                <a:solidFill>
                  <a:srgbClr val="002060"/>
                </a:solidFill>
              </a:rPr>
              <a:t>Training:</a:t>
            </a:r>
          </a:p>
          <a:p>
            <a:pPr marL="0" indent="0">
              <a:buNone/>
            </a:pPr>
            <a:r>
              <a:rPr lang="en-US" sz="2600" dirty="0">
                <a:solidFill>
                  <a:srgbClr val="002060"/>
                </a:solidFill>
              </a:rPr>
              <a:t>	</a:t>
            </a:r>
            <a:r>
              <a:rPr lang="en-US" sz="2200" dirty="0">
                <a:solidFill>
                  <a:srgbClr val="002060"/>
                </a:solidFill>
              </a:rPr>
              <a:t>TNI</a:t>
            </a:r>
          </a:p>
          <a:p>
            <a:pPr lvl="2"/>
            <a:r>
              <a:rPr lang="en-US" sz="2200" dirty="0">
                <a:solidFill>
                  <a:srgbClr val="002060"/>
                </a:solidFill>
              </a:rPr>
              <a:t>Basic Assessor Training- TNI Standard 2009</a:t>
            </a:r>
          </a:p>
          <a:p>
            <a:pPr marL="0" indent="0">
              <a:buNone/>
            </a:pPr>
            <a:r>
              <a:rPr lang="en-US" sz="2200" dirty="0">
                <a:solidFill>
                  <a:srgbClr val="002060"/>
                </a:solidFill>
              </a:rPr>
              <a:t>	EPA Certification for Drinking Water</a:t>
            </a:r>
          </a:p>
          <a:p>
            <a:pPr lvl="2"/>
            <a:r>
              <a:rPr lang="en-US" sz="2200" dirty="0">
                <a:solidFill>
                  <a:srgbClr val="002060"/>
                </a:solidFill>
              </a:rPr>
              <a:t>Organic Chemistry</a:t>
            </a:r>
          </a:p>
          <a:p>
            <a:pPr lvl="2"/>
            <a:r>
              <a:rPr lang="en-US" sz="2200" dirty="0">
                <a:solidFill>
                  <a:srgbClr val="002060"/>
                </a:solidFill>
              </a:rPr>
              <a:t>Inorganic Chemistry</a:t>
            </a:r>
          </a:p>
          <a:p>
            <a:pPr marL="457200" lvl="1" indent="0">
              <a:buNone/>
            </a:pPr>
            <a:endParaRPr lang="en-US" dirty="0"/>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itle 1">
            <a:extLst>
              <a:ext uri="{FF2B5EF4-FFF2-40B4-BE49-F238E27FC236}">
                <a16:creationId xmlns:a16="http://schemas.microsoft.com/office/drawing/2014/main" id="{05F98CF3-3607-4003-BFBF-AABEAB1E658C}"/>
              </a:ext>
            </a:extLst>
          </p:cNvPr>
          <p:cNvSpPr txBox="1">
            <a:spLocks/>
          </p:cNvSpPr>
          <p:nvPr/>
        </p:nvSpPr>
        <p:spPr>
          <a:xfrm>
            <a:off x="990600" y="365123"/>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5300" b="1" dirty="0">
                <a:solidFill>
                  <a:schemeClr val="accent1">
                    <a:lumMod val="75000"/>
                  </a:schemeClr>
                </a:solidFill>
                <a:latin typeface="+mn-lt"/>
              </a:rPr>
              <a:t>Interagency Agreement with DEQ</a:t>
            </a:r>
            <a:br>
              <a:rPr lang="en-US" altLang="en-US" b="1" dirty="0">
                <a:solidFill>
                  <a:schemeClr val="accent1">
                    <a:lumMod val="75000"/>
                  </a:schemeClr>
                </a:solidFill>
              </a:rPr>
            </a:br>
            <a:endParaRPr lang="en-US" dirty="0"/>
          </a:p>
        </p:txBody>
      </p:sp>
      <p:pic>
        <p:nvPicPr>
          <p:cNvPr id="11" name="Picture 10" descr="A screenshot of a cell phone&#10;&#10;Description generated with very high confidence">
            <a:extLst>
              <a:ext uri="{FF2B5EF4-FFF2-40B4-BE49-F238E27FC236}">
                <a16:creationId xmlns:a16="http://schemas.microsoft.com/office/drawing/2014/main" id="{D896D5A1-A637-48BB-82B3-BCEC55008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407" y="962827"/>
            <a:ext cx="3909446" cy="4766881"/>
          </a:xfrm>
          <a:prstGeom prst="rect">
            <a:avLst/>
          </a:prstGeom>
        </p:spPr>
      </p:pic>
      <p:sp>
        <p:nvSpPr>
          <p:cNvPr id="2" name="Footer Placeholder 1">
            <a:extLst>
              <a:ext uri="{FF2B5EF4-FFF2-40B4-BE49-F238E27FC236}">
                <a16:creationId xmlns:a16="http://schemas.microsoft.com/office/drawing/2014/main" id="{F6C7579F-71E1-4519-87E0-459A78976465}"/>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1AD3ECD3-E0B4-48BD-9CAE-BB0CE9A74341}"/>
              </a:ext>
            </a:extLst>
          </p:cNvPr>
          <p:cNvSpPr>
            <a:spLocks noGrp="1"/>
          </p:cNvSpPr>
          <p:nvPr>
            <p:ph type="sldNum" sz="quarter" idx="12"/>
          </p:nvPr>
        </p:nvSpPr>
        <p:spPr/>
        <p:txBody>
          <a:bodyPr/>
          <a:lstStyle/>
          <a:p>
            <a:fld id="{5BC52C16-B82B-4141-97E4-C2034A32A189}" type="slidenum">
              <a:rPr lang="en-US" smtClean="0"/>
              <a:t>12</a:t>
            </a:fld>
            <a:endParaRPr lang="en-US"/>
          </a:p>
        </p:txBody>
      </p:sp>
    </p:spTree>
    <p:extLst>
      <p:ext uri="{BB962C8B-B14F-4D97-AF65-F5344CB8AC3E}">
        <p14:creationId xmlns:p14="http://schemas.microsoft.com/office/powerpoint/2010/main" val="288994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576262" y="1601206"/>
            <a:ext cx="11158538" cy="4351338"/>
          </a:xfrm>
        </p:spPr>
        <p:txBody>
          <a:bodyPr>
            <a:normAutofit/>
          </a:bodyPr>
          <a:lstStyle/>
          <a:p>
            <a:pPr marL="457200" lvl="1" indent="0">
              <a:buNone/>
            </a:pPr>
            <a:r>
              <a:rPr lang="en-US" b="1" dirty="0">
                <a:solidFill>
                  <a:schemeClr val="accent1">
                    <a:lumMod val="75000"/>
                  </a:schemeClr>
                </a:solidFill>
              </a:rPr>
              <a:t>Review 2018:</a:t>
            </a:r>
          </a:p>
          <a:p>
            <a:pPr marL="457200" lvl="1" indent="0">
              <a:buNone/>
            </a:pPr>
            <a:endParaRPr lang="en-US" dirty="0">
              <a:solidFill>
                <a:schemeClr val="accent1">
                  <a:lumMod val="75000"/>
                </a:schemeClr>
              </a:solidFill>
            </a:endParaRPr>
          </a:p>
          <a:p>
            <a:pPr lvl="1"/>
            <a:r>
              <a:rPr lang="en-US" dirty="0">
                <a:solidFill>
                  <a:schemeClr val="accent1">
                    <a:lumMod val="75000"/>
                  </a:schemeClr>
                </a:solidFill>
              </a:rPr>
              <a:t>Jan to Dec 2018: ORELAP assessors conducted </a:t>
            </a:r>
            <a:r>
              <a:rPr lang="en-US" b="1" dirty="0">
                <a:solidFill>
                  <a:schemeClr val="accent1">
                    <a:lumMod val="75000"/>
                  </a:schemeClr>
                </a:solidFill>
              </a:rPr>
              <a:t>53</a:t>
            </a:r>
            <a:r>
              <a:rPr lang="en-US" dirty="0">
                <a:solidFill>
                  <a:schemeClr val="accent1">
                    <a:lumMod val="75000"/>
                  </a:schemeClr>
                </a:solidFill>
              </a:rPr>
              <a:t> on-site assessments.</a:t>
            </a:r>
          </a:p>
          <a:p>
            <a:pPr marL="457200" lvl="1" indent="0">
              <a:buNone/>
            </a:pPr>
            <a:endParaRPr lang="en-US" dirty="0">
              <a:solidFill>
                <a:schemeClr val="accent1">
                  <a:lumMod val="75000"/>
                </a:schemeClr>
              </a:solidFill>
            </a:endParaRPr>
          </a:p>
          <a:p>
            <a:pPr lvl="1"/>
            <a:r>
              <a:rPr lang="en-US" dirty="0">
                <a:solidFill>
                  <a:schemeClr val="accent1">
                    <a:lumMod val="75000"/>
                  </a:schemeClr>
                </a:solidFill>
              </a:rPr>
              <a:t>Average number of days from assessment to initial ORELAP report </a:t>
            </a:r>
            <a:r>
              <a:rPr lang="en-US" b="1" dirty="0">
                <a:solidFill>
                  <a:schemeClr val="accent1">
                    <a:lumMod val="75000"/>
                  </a:schemeClr>
                </a:solidFill>
              </a:rPr>
              <a:t>29</a:t>
            </a:r>
            <a:r>
              <a:rPr lang="en-US" dirty="0">
                <a:solidFill>
                  <a:schemeClr val="accent1">
                    <a:lumMod val="75000"/>
                  </a:schemeClr>
                </a:solidFill>
              </a:rPr>
              <a:t> days.</a:t>
            </a:r>
          </a:p>
          <a:p>
            <a:pPr marL="457200" lvl="1" indent="0">
              <a:buNone/>
            </a:pPr>
            <a:endParaRPr lang="en-US" dirty="0">
              <a:solidFill>
                <a:schemeClr val="accent1">
                  <a:lumMod val="75000"/>
                </a:schemeClr>
              </a:solidFill>
            </a:endParaRPr>
          </a:p>
          <a:p>
            <a:pPr lvl="1"/>
            <a:r>
              <a:rPr lang="en-US" dirty="0">
                <a:solidFill>
                  <a:schemeClr val="accent1">
                    <a:lumMod val="75000"/>
                  </a:schemeClr>
                </a:solidFill>
              </a:rPr>
              <a:t>AB’s- 30 day requirement for final report according to the TNI Standard: V2M3-ISO-2009: 6.12.2.</a:t>
            </a:r>
          </a:p>
          <a:p>
            <a:pPr lvl="1"/>
            <a:endParaRPr lang="en-US" dirty="0"/>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398092"/>
            <a:ext cx="10515600" cy="132556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Average number of days from assessment to initial ORELAP report</a:t>
            </a:r>
            <a:br>
              <a:rPr lang="en-US" altLang="en-US" b="1" dirty="0">
                <a:solidFill>
                  <a:schemeClr val="accent1">
                    <a:lumMod val="75000"/>
                  </a:schemeClr>
                </a:solidFill>
              </a:rPr>
            </a:br>
            <a:endParaRPr lang="en-US" dirty="0"/>
          </a:p>
        </p:txBody>
      </p:sp>
      <p:sp>
        <p:nvSpPr>
          <p:cNvPr id="2" name="Footer Placeholder 1">
            <a:extLst>
              <a:ext uri="{FF2B5EF4-FFF2-40B4-BE49-F238E27FC236}">
                <a16:creationId xmlns:a16="http://schemas.microsoft.com/office/drawing/2014/main" id="{AA86D38F-F64E-4C1A-8A87-01B1795A5630}"/>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4C06E0A5-FC45-41CB-B3DF-3EBA402D6A2F}"/>
              </a:ext>
            </a:extLst>
          </p:cNvPr>
          <p:cNvSpPr>
            <a:spLocks noGrp="1"/>
          </p:cNvSpPr>
          <p:nvPr>
            <p:ph type="sldNum" sz="quarter" idx="12"/>
          </p:nvPr>
        </p:nvSpPr>
        <p:spPr/>
        <p:txBody>
          <a:bodyPr/>
          <a:lstStyle/>
          <a:p>
            <a:fld id="{5BC52C16-B82B-4141-97E4-C2034A32A189}" type="slidenum">
              <a:rPr lang="en-US" smtClean="0"/>
              <a:t>13</a:t>
            </a:fld>
            <a:endParaRPr lang="en-US"/>
          </a:p>
        </p:txBody>
      </p:sp>
    </p:spTree>
    <p:extLst>
      <p:ext uri="{BB962C8B-B14F-4D97-AF65-F5344CB8AC3E}">
        <p14:creationId xmlns:p14="http://schemas.microsoft.com/office/powerpoint/2010/main" val="3546116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576262" y="1723655"/>
            <a:ext cx="11158538" cy="4351338"/>
          </a:xfrm>
        </p:spPr>
        <p:txBody>
          <a:bodyPr>
            <a:normAutofit/>
          </a:bodyPr>
          <a:lstStyle/>
          <a:p>
            <a:pPr marL="457200" lvl="1" indent="0">
              <a:buNone/>
            </a:pPr>
            <a:endParaRPr lang="en-US" dirty="0">
              <a:solidFill>
                <a:schemeClr val="accent1">
                  <a:lumMod val="75000"/>
                </a:schemeClr>
              </a:solidFill>
            </a:endParaRPr>
          </a:p>
          <a:p>
            <a:pPr lvl="1"/>
            <a:r>
              <a:rPr lang="en-US" dirty="0">
                <a:solidFill>
                  <a:schemeClr val="accent1">
                    <a:lumMod val="75000"/>
                  </a:schemeClr>
                </a:solidFill>
              </a:rPr>
              <a:t>Secretary of State audit, update of ORELAP responses (June 2019).</a:t>
            </a:r>
          </a:p>
          <a:p>
            <a:pPr marL="457200" lvl="1" indent="0">
              <a:buNone/>
            </a:pPr>
            <a:endParaRPr lang="en-US" dirty="0">
              <a:solidFill>
                <a:schemeClr val="accent1">
                  <a:lumMod val="75000"/>
                </a:schemeClr>
              </a:solidFill>
            </a:endParaRPr>
          </a:p>
          <a:p>
            <a:pPr lvl="2"/>
            <a:r>
              <a:rPr lang="en-US" dirty="0">
                <a:solidFill>
                  <a:schemeClr val="accent1">
                    <a:lumMod val="75000"/>
                  </a:schemeClr>
                </a:solidFill>
              </a:rPr>
              <a:t>PT samples in cannabis matrix now available for solvents, microbiology analytes and metals.</a:t>
            </a:r>
          </a:p>
          <a:p>
            <a:pPr marL="457200" lvl="1" indent="0">
              <a:buNone/>
            </a:pPr>
            <a:endParaRPr lang="en-US" dirty="0">
              <a:solidFill>
                <a:schemeClr val="accent1">
                  <a:lumMod val="75000"/>
                </a:schemeClr>
              </a:solidFill>
            </a:endParaRPr>
          </a:p>
          <a:p>
            <a:pPr lvl="1"/>
            <a:r>
              <a:rPr lang="en-US" dirty="0">
                <a:solidFill>
                  <a:schemeClr val="accent1">
                    <a:lumMod val="75000"/>
                  </a:schemeClr>
                </a:solidFill>
              </a:rPr>
              <a:t>ORELAP can accredit Drinking Water labs for cyanotoxin methods.</a:t>
            </a:r>
          </a:p>
          <a:p>
            <a:pPr lvl="2"/>
            <a:endParaRPr lang="en-US" dirty="0">
              <a:solidFill>
                <a:schemeClr val="accent1">
                  <a:lumMod val="75000"/>
                </a:schemeClr>
              </a:solidFill>
            </a:endParaRPr>
          </a:p>
          <a:p>
            <a:pPr lvl="2"/>
            <a:r>
              <a:rPr lang="en-US" dirty="0">
                <a:solidFill>
                  <a:schemeClr val="accent1">
                    <a:lumMod val="75000"/>
                  </a:schemeClr>
                </a:solidFill>
              </a:rPr>
              <a:t>OAR 333-061-0550</a:t>
            </a:r>
          </a:p>
          <a:p>
            <a:pPr lvl="1"/>
            <a:endParaRPr lang="en-US" dirty="0"/>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398092"/>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ORELAP Update</a:t>
            </a:r>
            <a:br>
              <a:rPr lang="en-US" altLang="en-US" b="1" dirty="0">
                <a:solidFill>
                  <a:schemeClr val="accent1">
                    <a:lumMod val="75000"/>
                  </a:schemeClr>
                </a:solidFill>
              </a:rPr>
            </a:br>
            <a:endParaRPr lang="en-US" dirty="0"/>
          </a:p>
        </p:txBody>
      </p:sp>
      <p:sp>
        <p:nvSpPr>
          <p:cNvPr id="2" name="Footer Placeholder 1">
            <a:extLst>
              <a:ext uri="{FF2B5EF4-FFF2-40B4-BE49-F238E27FC236}">
                <a16:creationId xmlns:a16="http://schemas.microsoft.com/office/drawing/2014/main" id="{4FF993ED-8759-4395-B3E4-B98811A50068}"/>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DB463223-48B5-4D52-A4DE-C90FEDEB9109}"/>
              </a:ext>
            </a:extLst>
          </p:cNvPr>
          <p:cNvSpPr>
            <a:spLocks noGrp="1"/>
          </p:cNvSpPr>
          <p:nvPr>
            <p:ph type="sldNum" sz="quarter" idx="12"/>
          </p:nvPr>
        </p:nvSpPr>
        <p:spPr/>
        <p:txBody>
          <a:bodyPr/>
          <a:lstStyle/>
          <a:p>
            <a:fld id="{5BC52C16-B82B-4141-97E4-C2034A32A189}" type="slidenum">
              <a:rPr lang="en-US" smtClean="0"/>
              <a:t>14</a:t>
            </a:fld>
            <a:endParaRPr lang="en-US" dirty="0"/>
          </a:p>
        </p:txBody>
      </p:sp>
    </p:spTree>
    <p:extLst>
      <p:ext uri="{BB962C8B-B14F-4D97-AF65-F5344CB8AC3E}">
        <p14:creationId xmlns:p14="http://schemas.microsoft.com/office/powerpoint/2010/main" val="3538972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576262" y="1601206"/>
            <a:ext cx="11158538" cy="4351338"/>
          </a:xfrm>
        </p:spPr>
        <p:txBody>
          <a:bodyPr>
            <a:normAutofit/>
          </a:bodyPr>
          <a:lstStyle/>
          <a:p>
            <a:pPr lvl="1"/>
            <a:r>
              <a:rPr lang="en-US" dirty="0">
                <a:solidFill>
                  <a:schemeClr val="accent1">
                    <a:lumMod val="75000"/>
                  </a:schemeClr>
                </a:solidFill>
              </a:rPr>
              <a:t>To provide all resources and training opportunities to ensure each </a:t>
            </a:r>
            <a:r>
              <a:rPr lang="en-US">
                <a:solidFill>
                  <a:schemeClr val="accent1">
                    <a:lumMod val="75000"/>
                  </a:schemeClr>
                </a:solidFill>
              </a:rPr>
              <a:t>assessor is </a:t>
            </a:r>
            <a:r>
              <a:rPr lang="en-US" dirty="0">
                <a:solidFill>
                  <a:schemeClr val="accent1">
                    <a:lumMod val="75000"/>
                  </a:schemeClr>
                </a:solidFill>
              </a:rPr>
              <a:t>cross trained in all fields of accreditation.</a:t>
            </a:r>
          </a:p>
          <a:p>
            <a:pPr lvl="1"/>
            <a:endParaRPr lang="en-US" dirty="0">
              <a:solidFill>
                <a:schemeClr val="accent1">
                  <a:lumMod val="75000"/>
                </a:schemeClr>
              </a:solidFill>
            </a:endParaRPr>
          </a:p>
          <a:p>
            <a:pPr lvl="1"/>
            <a:r>
              <a:rPr lang="en-US" dirty="0">
                <a:solidFill>
                  <a:schemeClr val="accent1">
                    <a:lumMod val="75000"/>
                  </a:schemeClr>
                </a:solidFill>
              </a:rPr>
              <a:t>To be proactive rather than reactive to the constant challenges of regulating laboratories. We strive to assure the quality testing in environmental laboratories keep Oregonians healthy.</a:t>
            </a:r>
          </a:p>
          <a:p>
            <a:pPr marL="457200" lvl="1" indent="0">
              <a:buNone/>
            </a:pPr>
            <a:endParaRPr lang="en-US" dirty="0">
              <a:solidFill>
                <a:schemeClr val="accent1">
                  <a:lumMod val="75000"/>
                </a:schemeClr>
              </a:solidFill>
            </a:endParaRPr>
          </a:p>
          <a:p>
            <a:pPr lvl="1"/>
            <a:r>
              <a:rPr lang="en-US" dirty="0">
                <a:solidFill>
                  <a:schemeClr val="accent1">
                    <a:lumMod val="75000"/>
                  </a:schemeClr>
                </a:solidFill>
              </a:rPr>
              <a:t>Our program has an impact on not just the laboratories seeking ORELAP accreditation, but has a direct impact on other agencies that are within and outside the Public Health Division (PHD) centers.</a:t>
            </a: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398092"/>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ORELAP Goals</a:t>
            </a:r>
            <a:br>
              <a:rPr lang="en-US" altLang="en-US" b="1" dirty="0">
                <a:solidFill>
                  <a:schemeClr val="accent1">
                    <a:lumMod val="75000"/>
                  </a:schemeClr>
                </a:solidFill>
              </a:rPr>
            </a:br>
            <a:endParaRPr lang="en-US" dirty="0"/>
          </a:p>
        </p:txBody>
      </p:sp>
      <p:sp>
        <p:nvSpPr>
          <p:cNvPr id="2" name="Footer Placeholder 1">
            <a:extLst>
              <a:ext uri="{FF2B5EF4-FFF2-40B4-BE49-F238E27FC236}">
                <a16:creationId xmlns:a16="http://schemas.microsoft.com/office/drawing/2014/main" id="{99259AF4-DD4A-4D74-948F-7BFCF6DB8FFF}"/>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B5CFFCAC-2526-4896-AC43-D5365B25CBA4}"/>
              </a:ext>
            </a:extLst>
          </p:cNvPr>
          <p:cNvSpPr>
            <a:spLocks noGrp="1"/>
          </p:cNvSpPr>
          <p:nvPr>
            <p:ph type="sldNum" sz="quarter" idx="12"/>
          </p:nvPr>
        </p:nvSpPr>
        <p:spPr/>
        <p:txBody>
          <a:bodyPr/>
          <a:lstStyle/>
          <a:p>
            <a:fld id="{5BC52C16-B82B-4141-97E4-C2034A32A189}" type="slidenum">
              <a:rPr lang="en-US" smtClean="0"/>
              <a:t>15</a:t>
            </a:fld>
            <a:endParaRPr lang="en-US"/>
          </a:p>
        </p:txBody>
      </p:sp>
    </p:spTree>
    <p:extLst>
      <p:ext uri="{BB962C8B-B14F-4D97-AF65-F5344CB8AC3E}">
        <p14:creationId xmlns:p14="http://schemas.microsoft.com/office/powerpoint/2010/main" val="1786521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601206"/>
            <a:ext cx="11158538" cy="4351338"/>
          </a:xfrm>
        </p:spPr>
        <p:txBody>
          <a:bodyPr>
            <a:normAutofit/>
          </a:bodyPr>
          <a:lstStyle/>
          <a:p>
            <a:pPr lvl="1"/>
            <a:r>
              <a:rPr lang="en-US" sz="2800" dirty="0">
                <a:solidFill>
                  <a:schemeClr val="accent1">
                    <a:lumMod val="75000"/>
                  </a:schemeClr>
                </a:solidFill>
              </a:rPr>
              <a:t>Working closely with OMMP, OLCC and ODA regarding cannabis issues.</a:t>
            </a:r>
          </a:p>
          <a:p>
            <a:pPr lvl="1"/>
            <a:endParaRPr lang="en-US" sz="2800" dirty="0">
              <a:solidFill>
                <a:schemeClr val="accent1">
                  <a:lumMod val="75000"/>
                </a:schemeClr>
              </a:solidFill>
            </a:endParaRPr>
          </a:p>
          <a:p>
            <a:pPr lvl="1"/>
            <a:r>
              <a:rPr lang="en-US" sz="2800" dirty="0">
                <a:solidFill>
                  <a:schemeClr val="accent1">
                    <a:lumMod val="75000"/>
                  </a:schemeClr>
                </a:solidFill>
              </a:rPr>
              <a:t>Working with Drinking Water program and assuring ORELAP accredited labs are submitting accurate, timely complete results for drinking water facilities.</a:t>
            </a:r>
          </a:p>
          <a:p>
            <a:pPr lvl="1"/>
            <a:endParaRPr lang="en-US" sz="2800" dirty="0">
              <a:solidFill>
                <a:schemeClr val="accent1">
                  <a:lumMod val="75000"/>
                </a:schemeClr>
              </a:solidFill>
            </a:endParaRPr>
          </a:p>
          <a:p>
            <a:pPr lvl="1"/>
            <a:r>
              <a:rPr lang="en-US" sz="2800" dirty="0">
                <a:solidFill>
                  <a:schemeClr val="accent1">
                    <a:lumMod val="75000"/>
                  </a:schemeClr>
                </a:solidFill>
              </a:rPr>
              <a:t>Seeking expertise and guidance from DEQ/ORELAP QA officer and from the Executive Team representing OHA, DEQ and ODA. </a:t>
            </a: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398092"/>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Goals to develop program relationships</a:t>
            </a:r>
            <a:br>
              <a:rPr lang="en-US" altLang="en-US" b="1" dirty="0">
                <a:solidFill>
                  <a:schemeClr val="accent1">
                    <a:lumMod val="75000"/>
                  </a:schemeClr>
                </a:solidFill>
              </a:rPr>
            </a:br>
            <a:endParaRPr lang="en-US" dirty="0"/>
          </a:p>
        </p:txBody>
      </p:sp>
      <p:sp>
        <p:nvSpPr>
          <p:cNvPr id="2" name="Footer Placeholder 1">
            <a:extLst>
              <a:ext uri="{FF2B5EF4-FFF2-40B4-BE49-F238E27FC236}">
                <a16:creationId xmlns:a16="http://schemas.microsoft.com/office/drawing/2014/main" id="{48A74E7E-82F3-4FEF-9E50-55B4AD963D39}"/>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18033F23-293B-4491-8056-FAE07E48FD78}"/>
              </a:ext>
            </a:extLst>
          </p:cNvPr>
          <p:cNvSpPr>
            <a:spLocks noGrp="1"/>
          </p:cNvSpPr>
          <p:nvPr>
            <p:ph type="sldNum" sz="quarter" idx="12"/>
          </p:nvPr>
        </p:nvSpPr>
        <p:spPr/>
        <p:txBody>
          <a:bodyPr/>
          <a:lstStyle/>
          <a:p>
            <a:fld id="{5BC52C16-B82B-4141-97E4-C2034A32A189}" type="slidenum">
              <a:rPr lang="en-US" smtClean="0"/>
              <a:t>16</a:t>
            </a:fld>
            <a:endParaRPr lang="en-US"/>
          </a:p>
        </p:txBody>
      </p:sp>
    </p:spTree>
    <p:extLst>
      <p:ext uri="{BB962C8B-B14F-4D97-AF65-F5344CB8AC3E}">
        <p14:creationId xmlns:p14="http://schemas.microsoft.com/office/powerpoint/2010/main" val="1500237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21EB-033E-418C-93BA-CCF51F257A14}"/>
              </a:ext>
            </a:extLst>
          </p:cNvPr>
          <p:cNvSpPr>
            <a:spLocks noGrp="1"/>
          </p:cNvSpPr>
          <p:nvPr>
            <p:ph type="title"/>
          </p:nvPr>
        </p:nvSpPr>
        <p:spPr/>
        <p:txBody>
          <a:bodyPr>
            <a:normAutofit fontScale="90000"/>
          </a:bodyPr>
          <a:lstStyle/>
          <a:p>
            <a:pPr algn="ctr"/>
            <a:r>
              <a:rPr lang="en-US" altLang="en-US" sz="4900" b="1" dirty="0">
                <a:solidFill>
                  <a:schemeClr val="accent1">
                    <a:lumMod val="75000"/>
                  </a:schemeClr>
                </a:solidFill>
                <a:latin typeface="+mn-lt"/>
              </a:rPr>
              <a:t>ORELAP Accreditation Cycle</a:t>
            </a:r>
            <a:br>
              <a:rPr lang="en-US" altLang="en-US" b="1" dirty="0">
                <a:solidFill>
                  <a:schemeClr val="accent1">
                    <a:lumMod val="75000"/>
                  </a:schemeClr>
                </a:solidFill>
              </a:rPr>
            </a:br>
            <a:endParaRPr lang="en-US" dirty="0"/>
          </a:p>
        </p:txBody>
      </p:sp>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709392"/>
            <a:ext cx="7086187" cy="1080664"/>
          </a:xfrm>
          <a:prstGeom prst="rect">
            <a:avLst/>
          </a:prstGeom>
        </p:spPr>
      </p:pic>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61457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9" name="Content Placeholder 8" descr="A close up of a logo&#10;&#10;Description generated with very high confidence">
            <a:extLst>
              <a:ext uri="{FF2B5EF4-FFF2-40B4-BE49-F238E27FC236}">
                <a16:creationId xmlns:a16="http://schemas.microsoft.com/office/drawing/2014/main" id="{FEBCAFA0-F302-463B-B394-2AED0DBA2E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118" y="1112008"/>
            <a:ext cx="6137686" cy="4752796"/>
          </a:xfrm>
        </p:spPr>
      </p:pic>
      <p:grpSp>
        <p:nvGrpSpPr>
          <p:cNvPr id="8" name="Group 7">
            <a:extLst>
              <a:ext uri="{FF2B5EF4-FFF2-40B4-BE49-F238E27FC236}">
                <a16:creationId xmlns:a16="http://schemas.microsoft.com/office/drawing/2014/main" id="{230BE460-258A-46FC-B268-BE8B2BD76206}"/>
              </a:ext>
            </a:extLst>
          </p:cNvPr>
          <p:cNvGrpSpPr/>
          <p:nvPr/>
        </p:nvGrpSpPr>
        <p:grpSpPr>
          <a:xfrm>
            <a:off x="3574197" y="1070222"/>
            <a:ext cx="7450718" cy="2734698"/>
            <a:chOff x="6188925" y="1351210"/>
            <a:chExt cx="5422783" cy="1807415"/>
          </a:xfrm>
        </p:grpSpPr>
        <p:cxnSp>
          <p:nvCxnSpPr>
            <p:cNvPr id="4" name="Straight Arrow Connector 3">
              <a:extLst>
                <a:ext uri="{FF2B5EF4-FFF2-40B4-BE49-F238E27FC236}">
                  <a16:creationId xmlns:a16="http://schemas.microsoft.com/office/drawing/2014/main" id="{2A7331FE-0950-43A2-8CFA-84C6DB1582B0}"/>
                </a:ext>
              </a:extLst>
            </p:cNvPr>
            <p:cNvCxnSpPr>
              <a:cxnSpLocks/>
            </p:cNvCxnSpPr>
            <p:nvPr/>
          </p:nvCxnSpPr>
          <p:spPr>
            <a:xfrm flipV="1">
              <a:off x="6188925" y="1802207"/>
              <a:ext cx="1736121" cy="216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E8592AD-9940-4758-91FD-3160517E35F4}"/>
                </a:ext>
              </a:extLst>
            </p:cNvPr>
            <p:cNvPicPr>
              <a:picLocks noChangeAspect="1"/>
            </p:cNvPicPr>
            <p:nvPr/>
          </p:nvPicPr>
          <p:blipFill>
            <a:blip r:embed="rId4"/>
            <a:stretch>
              <a:fillRect/>
            </a:stretch>
          </p:blipFill>
          <p:spPr>
            <a:xfrm>
              <a:off x="7925046" y="1351210"/>
              <a:ext cx="3686662" cy="1807415"/>
            </a:xfrm>
            <a:prstGeom prst="rect">
              <a:avLst/>
            </a:prstGeom>
          </p:spPr>
        </p:pic>
      </p:grpSp>
      <p:grpSp>
        <p:nvGrpSpPr>
          <p:cNvPr id="13" name="Group 12">
            <a:extLst>
              <a:ext uri="{FF2B5EF4-FFF2-40B4-BE49-F238E27FC236}">
                <a16:creationId xmlns:a16="http://schemas.microsoft.com/office/drawing/2014/main" id="{01162101-7EA4-474B-900C-45690A71F550}"/>
              </a:ext>
            </a:extLst>
          </p:cNvPr>
          <p:cNvGrpSpPr/>
          <p:nvPr/>
        </p:nvGrpSpPr>
        <p:grpSpPr>
          <a:xfrm>
            <a:off x="5059680" y="2984764"/>
            <a:ext cx="5914280" cy="2959313"/>
            <a:chOff x="5726701" y="2319534"/>
            <a:chExt cx="5182605" cy="2404185"/>
          </a:xfrm>
        </p:grpSpPr>
        <p:pic>
          <p:nvPicPr>
            <p:cNvPr id="12" name="Content Placeholder 3">
              <a:extLst>
                <a:ext uri="{FF2B5EF4-FFF2-40B4-BE49-F238E27FC236}">
                  <a16:creationId xmlns:a16="http://schemas.microsoft.com/office/drawing/2014/main" id="{EF546D3C-C66B-4D5B-BD80-9EDDD6EE6F4C}"/>
                </a:ext>
              </a:extLst>
            </p:cNvPr>
            <p:cNvPicPr>
              <a:picLocks noChangeAspect="1"/>
            </p:cNvPicPr>
            <p:nvPr/>
          </p:nvPicPr>
          <p:blipFill>
            <a:blip r:embed="rId5"/>
            <a:stretch>
              <a:fillRect/>
            </a:stretch>
          </p:blipFill>
          <p:spPr>
            <a:xfrm>
              <a:off x="6680200" y="2502014"/>
              <a:ext cx="4229106" cy="2221705"/>
            </a:xfrm>
            <a:prstGeom prst="rect">
              <a:avLst/>
            </a:prstGeom>
          </p:spPr>
        </p:pic>
        <p:cxnSp>
          <p:nvCxnSpPr>
            <p:cNvPr id="10" name="Straight Arrow Connector 9">
              <a:extLst>
                <a:ext uri="{FF2B5EF4-FFF2-40B4-BE49-F238E27FC236}">
                  <a16:creationId xmlns:a16="http://schemas.microsoft.com/office/drawing/2014/main" id="{3111B4DF-C626-4A7A-888B-1FB5B9EA57BA}"/>
                </a:ext>
              </a:extLst>
            </p:cNvPr>
            <p:cNvCxnSpPr>
              <a:cxnSpLocks/>
            </p:cNvCxnSpPr>
            <p:nvPr/>
          </p:nvCxnSpPr>
          <p:spPr>
            <a:xfrm>
              <a:off x="5726701" y="2319534"/>
              <a:ext cx="841686" cy="182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0E84A549-73BB-4E71-BF6F-66113AE4C1EE}"/>
              </a:ext>
            </a:extLst>
          </p:cNvPr>
          <p:cNvSpPr>
            <a:spLocks noGrp="1"/>
          </p:cNvSpPr>
          <p:nvPr>
            <p:ph type="ftr" sz="quarter" idx="11"/>
          </p:nvPr>
        </p:nvSpPr>
        <p:spPr/>
        <p:txBody>
          <a:bodyPr/>
          <a:lstStyle/>
          <a:p>
            <a:r>
              <a:rPr lang="en-US"/>
              <a:t> OSPHL Laboratory Compliance Section  ORELAP  </a:t>
            </a:r>
          </a:p>
        </p:txBody>
      </p:sp>
      <p:sp>
        <p:nvSpPr>
          <p:cNvPr id="11" name="Slide Number Placeholder 10">
            <a:extLst>
              <a:ext uri="{FF2B5EF4-FFF2-40B4-BE49-F238E27FC236}">
                <a16:creationId xmlns:a16="http://schemas.microsoft.com/office/drawing/2014/main" id="{69E3EEC1-DBEE-4BA8-824A-7E16769E7135}"/>
              </a:ext>
            </a:extLst>
          </p:cNvPr>
          <p:cNvSpPr>
            <a:spLocks noGrp="1"/>
          </p:cNvSpPr>
          <p:nvPr>
            <p:ph type="sldNum" sz="quarter" idx="12"/>
          </p:nvPr>
        </p:nvSpPr>
        <p:spPr/>
        <p:txBody>
          <a:bodyPr/>
          <a:lstStyle/>
          <a:p>
            <a:fld id="{5BC52C16-B82B-4141-97E4-C2034A32A189}" type="slidenum">
              <a:rPr lang="en-US" smtClean="0"/>
              <a:t>17</a:t>
            </a:fld>
            <a:endParaRPr lang="en-US"/>
          </a:p>
        </p:txBody>
      </p:sp>
    </p:spTree>
    <p:extLst>
      <p:ext uri="{BB962C8B-B14F-4D97-AF65-F5344CB8AC3E}">
        <p14:creationId xmlns:p14="http://schemas.microsoft.com/office/powerpoint/2010/main" val="407198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457200" y="1513466"/>
            <a:ext cx="11158538" cy="4351338"/>
          </a:xfrm>
        </p:spPr>
        <p:txBody>
          <a:bodyPr>
            <a:normAutofit/>
          </a:bodyPr>
          <a:lstStyle/>
          <a:p>
            <a:pPr marL="0" lvl="0" indent="0">
              <a:buNone/>
            </a:pPr>
            <a:r>
              <a:rPr lang="en-US" dirty="0">
                <a:solidFill>
                  <a:schemeClr val="accent1">
                    <a:lumMod val="75000"/>
                  </a:schemeClr>
                </a:solidFill>
              </a:rPr>
              <a:t>During the OTAC </a:t>
            </a:r>
            <a:r>
              <a:rPr lang="en-US">
                <a:solidFill>
                  <a:schemeClr val="accent1">
                    <a:lumMod val="75000"/>
                  </a:schemeClr>
                </a:solidFill>
              </a:rPr>
              <a:t>meeting in </a:t>
            </a:r>
            <a:r>
              <a:rPr lang="en-US" dirty="0">
                <a:solidFill>
                  <a:schemeClr val="accent1">
                    <a:lumMod val="75000"/>
                  </a:schemeClr>
                </a:solidFill>
              </a:rPr>
              <a:t>April 2019 several questions were brought to ORELAP regarding PTs. </a:t>
            </a:r>
          </a:p>
          <a:p>
            <a:pPr marL="0" lvl="0" indent="0">
              <a:buNone/>
            </a:pPr>
            <a:endParaRPr lang="en-US" dirty="0">
              <a:solidFill>
                <a:schemeClr val="accent1">
                  <a:lumMod val="75000"/>
                </a:schemeClr>
              </a:solidFill>
            </a:endParaRPr>
          </a:p>
          <a:p>
            <a:pPr marL="0" lvl="0" indent="0">
              <a:buNone/>
            </a:pPr>
            <a:r>
              <a:rPr lang="en-US" b="1" dirty="0">
                <a:solidFill>
                  <a:schemeClr val="accent1">
                    <a:lumMod val="75000"/>
                  </a:schemeClr>
                </a:solidFill>
              </a:rPr>
              <a:t>PTs – how are they being handled?</a:t>
            </a:r>
            <a:endParaRPr lang="en-US" dirty="0">
              <a:solidFill>
                <a:schemeClr val="accent1">
                  <a:lumMod val="75000"/>
                </a:schemeClr>
              </a:solidFill>
            </a:endParaRPr>
          </a:p>
          <a:p>
            <a:pPr lvl="1"/>
            <a:r>
              <a:rPr lang="en-US" dirty="0">
                <a:solidFill>
                  <a:schemeClr val="accent1">
                    <a:lumMod val="75000"/>
                  </a:schemeClr>
                </a:solidFill>
              </a:rPr>
              <a:t>PT: email address? </a:t>
            </a:r>
          </a:p>
          <a:p>
            <a:pPr lvl="1"/>
            <a:r>
              <a:rPr lang="en-US" dirty="0">
                <a:solidFill>
                  <a:schemeClr val="accent1">
                    <a:lumMod val="75000"/>
                  </a:schemeClr>
                </a:solidFill>
              </a:rPr>
              <a:t>How is data being uploaded into ODIE?</a:t>
            </a:r>
          </a:p>
          <a:p>
            <a:pPr lvl="1"/>
            <a:r>
              <a:rPr lang="en-US" dirty="0">
                <a:solidFill>
                  <a:schemeClr val="accent1">
                    <a:lumMod val="75000"/>
                  </a:schemeClr>
                </a:solidFill>
              </a:rPr>
              <a:t>When is PT data reviewed? </a:t>
            </a:r>
          </a:p>
          <a:p>
            <a:pPr lvl="1"/>
            <a:r>
              <a:rPr lang="en-US" dirty="0">
                <a:solidFill>
                  <a:schemeClr val="accent1">
                    <a:lumMod val="75000"/>
                  </a:schemeClr>
                </a:solidFill>
              </a:rPr>
              <a:t>Do you notify related agencies if certification is revoked or suspended? (i.e. OHA, DEQ?)</a:t>
            </a:r>
          </a:p>
          <a:p>
            <a:pPr lvl="1"/>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398092"/>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ORELAP Proficiency Testing Reports</a:t>
            </a:r>
            <a:br>
              <a:rPr lang="en-US" altLang="en-US" b="1" dirty="0">
                <a:solidFill>
                  <a:schemeClr val="accent1">
                    <a:lumMod val="75000"/>
                  </a:schemeClr>
                </a:solidFill>
              </a:rPr>
            </a:br>
            <a:endParaRPr lang="en-US" dirty="0"/>
          </a:p>
        </p:txBody>
      </p:sp>
      <p:sp>
        <p:nvSpPr>
          <p:cNvPr id="2" name="Footer Placeholder 1">
            <a:extLst>
              <a:ext uri="{FF2B5EF4-FFF2-40B4-BE49-F238E27FC236}">
                <a16:creationId xmlns:a16="http://schemas.microsoft.com/office/drawing/2014/main" id="{BF9A7BF4-F1AE-444B-A760-644EF5203846}"/>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47A9B1D3-82A5-4E73-AFE9-985A7FE04B4C}"/>
              </a:ext>
            </a:extLst>
          </p:cNvPr>
          <p:cNvSpPr>
            <a:spLocks noGrp="1"/>
          </p:cNvSpPr>
          <p:nvPr>
            <p:ph type="sldNum" sz="quarter" idx="12"/>
          </p:nvPr>
        </p:nvSpPr>
        <p:spPr/>
        <p:txBody>
          <a:bodyPr/>
          <a:lstStyle/>
          <a:p>
            <a:fld id="{5BC52C16-B82B-4141-97E4-C2034A32A189}" type="slidenum">
              <a:rPr lang="en-US" smtClean="0"/>
              <a:t>18</a:t>
            </a:fld>
            <a:endParaRPr lang="en-US"/>
          </a:p>
        </p:txBody>
      </p:sp>
    </p:spTree>
    <p:extLst>
      <p:ext uri="{BB962C8B-B14F-4D97-AF65-F5344CB8AC3E}">
        <p14:creationId xmlns:p14="http://schemas.microsoft.com/office/powerpoint/2010/main" val="275696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601206"/>
            <a:ext cx="11158538" cy="4351338"/>
          </a:xfrm>
        </p:spPr>
        <p:txBody>
          <a:bodyPr>
            <a:normAutofit/>
          </a:bodyPr>
          <a:lstStyle/>
          <a:p>
            <a:pPr marL="0" lvl="0" indent="0">
              <a:buNone/>
            </a:pPr>
            <a:endParaRPr lang="en-US" b="1" dirty="0">
              <a:solidFill>
                <a:schemeClr val="accent1">
                  <a:lumMod val="75000"/>
                </a:schemeClr>
              </a:solidFill>
            </a:endParaRPr>
          </a:p>
          <a:p>
            <a:pPr lvl="1"/>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398092"/>
            <a:ext cx="10515600" cy="132556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-Background-</a:t>
            </a:r>
          </a:p>
          <a:p>
            <a:pPr algn="ctr"/>
            <a:r>
              <a:rPr lang="en-US" altLang="en-US" sz="4900" b="1" dirty="0">
                <a:solidFill>
                  <a:schemeClr val="accent1">
                    <a:lumMod val="75000"/>
                  </a:schemeClr>
                </a:solidFill>
                <a:latin typeface="+mn-lt"/>
              </a:rPr>
              <a:t>ORELAP TNI Audit 2015</a:t>
            </a:r>
            <a:br>
              <a:rPr lang="en-US" altLang="en-US" b="1" dirty="0">
                <a:solidFill>
                  <a:schemeClr val="accent1">
                    <a:lumMod val="75000"/>
                  </a:schemeClr>
                </a:solidFill>
              </a:rPr>
            </a:br>
            <a:endParaRPr lang="en-US" dirty="0"/>
          </a:p>
        </p:txBody>
      </p:sp>
      <p:pic>
        <p:nvPicPr>
          <p:cNvPr id="7" name="Content Placeholder 3">
            <a:extLst>
              <a:ext uri="{FF2B5EF4-FFF2-40B4-BE49-F238E27FC236}">
                <a16:creationId xmlns:a16="http://schemas.microsoft.com/office/drawing/2014/main" id="{CE5BDE7D-05C9-4C11-BBE2-4C4AE919735C}"/>
              </a:ext>
            </a:extLst>
          </p:cNvPr>
          <p:cNvPicPr>
            <a:picLocks noChangeAspect="1"/>
          </p:cNvPicPr>
          <p:nvPr/>
        </p:nvPicPr>
        <p:blipFill>
          <a:blip r:embed="rId3"/>
          <a:stretch>
            <a:fillRect/>
          </a:stretch>
        </p:blipFill>
        <p:spPr>
          <a:xfrm>
            <a:off x="1970698" y="3953134"/>
            <a:ext cx="7420952" cy="2181835"/>
          </a:xfrm>
          <a:prstGeom prst="rect">
            <a:avLst/>
          </a:prstGeom>
        </p:spPr>
      </p:pic>
      <p:sp>
        <p:nvSpPr>
          <p:cNvPr id="4" name="Rectangle 3">
            <a:extLst>
              <a:ext uri="{FF2B5EF4-FFF2-40B4-BE49-F238E27FC236}">
                <a16:creationId xmlns:a16="http://schemas.microsoft.com/office/drawing/2014/main" id="{203090EA-1C75-48C8-B6CB-6896A67A0611}"/>
              </a:ext>
            </a:extLst>
          </p:cNvPr>
          <p:cNvSpPr/>
          <p:nvPr/>
        </p:nvSpPr>
        <p:spPr>
          <a:xfrm>
            <a:off x="536383" y="1469330"/>
            <a:ext cx="11239500" cy="2308324"/>
          </a:xfrm>
          <a:prstGeom prst="rect">
            <a:avLst/>
          </a:prstGeom>
        </p:spPr>
        <p:txBody>
          <a:bodyPr wrap="square">
            <a:spAutoFit/>
          </a:bodyPr>
          <a:lstStyle/>
          <a:p>
            <a:r>
              <a:rPr lang="en-US" b="1" dirty="0"/>
              <a:t>Finding:  </a:t>
            </a:r>
            <a:r>
              <a:rPr lang="en-US" dirty="0"/>
              <a:t>ORELAP is not following the Standard in regards to considering a nonspecific PT match to be considered a failure.</a:t>
            </a:r>
          </a:p>
          <a:p>
            <a:r>
              <a:rPr lang="en-US" b="1" dirty="0"/>
              <a:t>Citation:  V2M2, 7.3 (c)- </a:t>
            </a:r>
          </a:p>
          <a:p>
            <a:r>
              <a:rPr lang="en-US" b="1" dirty="0"/>
              <a:t>Recommended Corrective Action:  </a:t>
            </a:r>
            <a:r>
              <a:rPr lang="en-US" dirty="0"/>
              <a:t>If the laboratory reports an incorrect method, this PT results should be evaluated as not acceptable since it does not match the field of accreditation for which the laboratory is accredited or seeking to become accredited.  </a:t>
            </a:r>
          </a:p>
          <a:p>
            <a:r>
              <a:rPr lang="en-US" b="1" dirty="0"/>
              <a:t>ORELAP Response:  </a:t>
            </a:r>
            <a:r>
              <a:rPr lang="en-US" dirty="0">
                <a:solidFill>
                  <a:srgbClr val="FF0000"/>
                </a:solidFill>
              </a:rPr>
              <a:t>ORELAP has changed its PT evaluation program to evaluate a PT with method errors in the field of accreditation as unacceptable.</a:t>
            </a:r>
          </a:p>
        </p:txBody>
      </p:sp>
      <p:sp>
        <p:nvSpPr>
          <p:cNvPr id="2" name="Footer Placeholder 1">
            <a:extLst>
              <a:ext uri="{FF2B5EF4-FFF2-40B4-BE49-F238E27FC236}">
                <a16:creationId xmlns:a16="http://schemas.microsoft.com/office/drawing/2014/main" id="{50D3CD1F-E7AA-4C0B-89BF-3436AA8828CD}"/>
              </a:ext>
            </a:extLst>
          </p:cNvPr>
          <p:cNvSpPr>
            <a:spLocks noGrp="1"/>
          </p:cNvSpPr>
          <p:nvPr>
            <p:ph type="ftr" sz="quarter" idx="11"/>
          </p:nvPr>
        </p:nvSpPr>
        <p:spPr/>
        <p:txBody>
          <a:bodyPr/>
          <a:lstStyle/>
          <a:p>
            <a:r>
              <a:rPr lang="en-US"/>
              <a:t> OSPHL Laboratory Compliance Section  ORELAP  </a:t>
            </a:r>
          </a:p>
        </p:txBody>
      </p:sp>
      <p:sp>
        <p:nvSpPr>
          <p:cNvPr id="9" name="Slide Number Placeholder 8">
            <a:extLst>
              <a:ext uri="{FF2B5EF4-FFF2-40B4-BE49-F238E27FC236}">
                <a16:creationId xmlns:a16="http://schemas.microsoft.com/office/drawing/2014/main" id="{0021A8A6-D2F0-44E4-BC17-DCD673153C5F}"/>
              </a:ext>
            </a:extLst>
          </p:cNvPr>
          <p:cNvSpPr>
            <a:spLocks noGrp="1"/>
          </p:cNvSpPr>
          <p:nvPr>
            <p:ph type="sldNum" sz="quarter" idx="12"/>
          </p:nvPr>
        </p:nvSpPr>
        <p:spPr/>
        <p:txBody>
          <a:bodyPr/>
          <a:lstStyle/>
          <a:p>
            <a:fld id="{5BC52C16-B82B-4141-97E4-C2034A32A189}" type="slidenum">
              <a:rPr lang="en-US" smtClean="0"/>
              <a:t>19</a:t>
            </a:fld>
            <a:endParaRPr lang="en-US"/>
          </a:p>
        </p:txBody>
      </p:sp>
    </p:spTree>
    <p:extLst>
      <p:ext uri="{BB962C8B-B14F-4D97-AF65-F5344CB8AC3E}">
        <p14:creationId xmlns:p14="http://schemas.microsoft.com/office/powerpoint/2010/main" val="1416935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9865E-CA3D-4F0B-B761-A78C20908306}"/>
              </a:ext>
            </a:extLst>
          </p:cNvPr>
          <p:cNvPicPr>
            <a:picLocks noChangeAspect="1"/>
          </p:cNvPicPr>
          <p:nvPr/>
        </p:nvPicPr>
        <p:blipFill>
          <a:blip r:embed="rId2"/>
          <a:stretch>
            <a:fillRect/>
          </a:stretch>
        </p:blipFill>
        <p:spPr>
          <a:xfrm>
            <a:off x="1400027" y="0"/>
            <a:ext cx="9391945" cy="6858000"/>
          </a:xfrm>
          <a:prstGeom prst="rect">
            <a:avLst/>
          </a:prstGeom>
        </p:spPr>
      </p:pic>
      <p:sp>
        <p:nvSpPr>
          <p:cNvPr id="8" name="Oval 7">
            <a:extLst>
              <a:ext uri="{FF2B5EF4-FFF2-40B4-BE49-F238E27FC236}">
                <a16:creationId xmlns:a16="http://schemas.microsoft.com/office/drawing/2014/main" id="{24D16AD5-B0CB-42A5-A8D9-F1299B1CF243}"/>
              </a:ext>
            </a:extLst>
          </p:cNvPr>
          <p:cNvSpPr/>
          <p:nvPr/>
        </p:nvSpPr>
        <p:spPr>
          <a:xfrm>
            <a:off x="8534401" y="5915025"/>
            <a:ext cx="2162174" cy="923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5DC5137-2826-40E1-A55F-6D6F4EA560B9}"/>
              </a:ext>
            </a:extLst>
          </p:cNvPr>
          <p:cNvSpPr/>
          <p:nvPr/>
        </p:nvSpPr>
        <p:spPr>
          <a:xfrm>
            <a:off x="4048124" y="2905125"/>
            <a:ext cx="2047875" cy="619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D0B3409-D5AE-4D9E-9D24-89249C374374}"/>
              </a:ext>
            </a:extLst>
          </p:cNvPr>
          <p:cNvSpPr/>
          <p:nvPr/>
        </p:nvSpPr>
        <p:spPr>
          <a:xfrm>
            <a:off x="4000499" y="4943475"/>
            <a:ext cx="2047874" cy="923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2D799687-CC0F-4F2A-AF04-15B3E58C7C12}"/>
              </a:ext>
            </a:extLst>
          </p:cNvPr>
          <p:cNvSpPr>
            <a:spLocks noGrp="1"/>
          </p:cNvSpPr>
          <p:nvPr>
            <p:ph type="ftr" sz="quarter" idx="11"/>
          </p:nvPr>
        </p:nvSpPr>
        <p:spPr/>
        <p:txBody>
          <a:bodyPr/>
          <a:lstStyle/>
          <a:p>
            <a:r>
              <a:rPr lang="en-US"/>
              <a:t> OSPHL Laboratory Compliance Section  ORELAP  </a:t>
            </a:r>
          </a:p>
        </p:txBody>
      </p:sp>
      <p:sp>
        <p:nvSpPr>
          <p:cNvPr id="3" name="Slide Number Placeholder 2">
            <a:extLst>
              <a:ext uri="{FF2B5EF4-FFF2-40B4-BE49-F238E27FC236}">
                <a16:creationId xmlns:a16="http://schemas.microsoft.com/office/drawing/2014/main" id="{801575A6-A98B-48E6-8ADF-E547E74FEF88}"/>
              </a:ext>
            </a:extLst>
          </p:cNvPr>
          <p:cNvSpPr>
            <a:spLocks noGrp="1"/>
          </p:cNvSpPr>
          <p:nvPr>
            <p:ph type="sldNum" sz="quarter" idx="12"/>
          </p:nvPr>
        </p:nvSpPr>
        <p:spPr/>
        <p:txBody>
          <a:bodyPr/>
          <a:lstStyle/>
          <a:p>
            <a:fld id="{5BC52C16-B82B-4141-97E4-C2034A32A189}" type="slidenum">
              <a:rPr lang="en-US" smtClean="0"/>
              <a:t>2</a:t>
            </a:fld>
            <a:endParaRPr lang="en-US"/>
          </a:p>
        </p:txBody>
      </p:sp>
    </p:spTree>
    <p:extLst>
      <p:ext uri="{BB962C8B-B14F-4D97-AF65-F5344CB8AC3E}">
        <p14:creationId xmlns:p14="http://schemas.microsoft.com/office/powerpoint/2010/main" val="2076938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601206"/>
            <a:ext cx="11158538" cy="4351338"/>
          </a:xfrm>
        </p:spPr>
        <p:txBody>
          <a:bodyPr>
            <a:normAutofit/>
          </a:bodyPr>
          <a:lstStyle/>
          <a:p>
            <a:pPr marL="0" lvl="0" indent="0">
              <a:buNone/>
            </a:pPr>
            <a:endParaRPr lang="en-US" b="1" dirty="0">
              <a:solidFill>
                <a:schemeClr val="accent1">
                  <a:lumMod val="75000"/>
                </a:schemeClr>
              </a:solidFill>
            </a:endParaRPr>
          </a:p>
          <a:p>
            <a:pPr lvl="1"/>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398092"/>
            <a:ext cx="10515600" cy="132556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Proficiency Testing Reports that result in a non-specific match</a:t>
            </a:r>
            <a:br>
              <a:rPr lang="en-US" altLang="en-US" b="1" dirty="0">
                <a:solidFill>
                  <a:schemeClr val="accent1">
                    <a:lumMod val="75000"/>
                  </a:schemeClr>
                </a:solidFill>
              </a:rPr>
            </a:br>
            <a:endParaRPr lang="en-US" dirty="0"/>
          </a:p>
        </p:txBody>
      </p:sp>
      <p:grpSp>
        <p:nvGrpSpPr>
          <p:cNvPr id="11" name="Group 10">
            <a:extLst>
              <a:ext uri="{FF2B5EF4-FFF2-40B4-BE49-F238E27FC236}">
                <a16:creationId xmlns:a16="http://schemas.microsoft.com/office/drawing/2014/main" id="{368B58EE-7DA4-4BAA-B4C4-2748DB82F735}"/>
              </a:ext>
            </a:extLst>
          </p:cNvPr>
          <p:cNvGrpSpPr/>
          <p:nvPr/>
        </p:nvGrpSpPr>
        <p:grpSpPr>
          <a:xfrm>
            <a:off x="7024713" y="1244135"/>
            <a:ext cx="4369568" cy="4369729"/>
            <a:chOff x="4757147" y="1282370"/>
            <a:chExt cx="4601476" cy="4806003"/>
          </a:xfrm>
        </p:grpSpPr>
        <p:pic>
          <p:nvPicPr>
            <p:cNvPr id="9" name="Content Placeholder 3">
              <a:extLst>
                <a:ext uri="{FF2B5EF4-FFF2-40B4-BE49-F238E27FC236}">
                  <a16:creationId xmlns:a16="http://schemas.microsoft.com/office/drawing/2014/main" id="{5E6D7039-834C-4795-B52D-20D23C11C188}"/>
                </a:ext>
              </a:extLst>
            </p:cNvPr>
            <p:cNvPicPr>
              <a:picLocks noChangeAspect="1"/>
            </p:cNvPicPr>
            <p:nvPr/>
          </p:nvPicPr>
          <p:blipFill rotWithShape="1">
            <a:blip r:embed="rId3"/>
            <a:srcRect l="4713" b="961"/>
            <a:stretch/>
          </p:blipFill>
          <p:spPr>
            <a:xfrm>
              <a:off x="4757147" y="1282370"/>
              <a:ext cx="4601476" cy="4806003"/>
            </a:xfrm>
            <a:prstGeom prst="rect">
              <a:avLst/>
            </a:prstGeom>
          </p:spPr>
        </p:pic>
        <p:sp>
          <p:nvSpPr>
            <p:cNvPr id="10" name="Rectangle 9">
              <a:extLst>
                <a:ext uri="{FF2B5EF4-FFF2-40B4-BE49-F238E27FC236}">
                  <a16:creationId xmlns:a16="http://schemas.microsoft.com/office/drawing/2014/main" id="{FE8E8228-563E-4A02-8779-525B8BAB408A}"/>
                </a:ext>
              </a:extLst>
            </p:cNvPr>
            <p:cNvSpPr/>
            <p:nvPr/>
          </p:nvSpPr>
          <p:spPr>
            <a:xfrm>
              <a:off x="5387388" y="1623061"/>
              <a:ext cx="2016711" cy="366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4006AB75-E767-4EF3-9747-CF320C39012C}"/>
              </a:ext>
            </a:extLst>
          </p:cNvPr>
          <p:cNvSpPr/>
          <p:nvPr/>
        </p:nvSpPr>
        <p:spPr>
          <a:xfrm>
            <a:off x="838200" y="1903840"/>
            <a:ext cx="6046017" cy="2923877"/>
          </a:xfrm>
          <a:prstGeom prst="rect">
            <a:avLst/>
          </a:prstGeom>
        </p:spPr>
        <p:txBody>
          <a:bodyPr wrap="square">
            <a:spAutoFit/>
          </a:bodyPr>
          <a:lstStyle/>
          <a:p>
            <a:r>
              <a:rPr lang="en-US" b="1" dirty="0"/>
              <a:t>Citation:  V2M2, 7.3 (c)- </a:t>
            </a:r>
          </a:p>
          <a:p>
            <a:endParaRPr lang="en-US" b="1" dirty="0"/>
          </a:p>
          <a:p>
            <a:r>
              <a:rPr lang="en-US" dirty="0"/>
              <a:t>“</a:t>
            </a:r>
            <a:r>
              <a:rPr lang="en-US" sz="2000" i="1" dirty="0"/>
              <a:t>The Primary AB shall consider the analytical result for a </a:t>
            </a:r>
            <a:r>
              <a:rPr lang="en-US" sz="2000" i="1" dirty="0" err="1"/>
              <a:t>FoPT</a:t>
            </a:r>
            <a:r>
              <a:rPr lang="en-US" sz="2000" i="1" dirty="0"/>
              <a:t> </a:t>
            </a:r>
            <a:r>
              <a:rPr lang="en-US" sz="2000" b="1" i="1" u="sng" dirty="0"/>
              <a:t>not acceptable </a:t>
            </a:r>
            <a:r>
              <a:rPr lang="en-US" sz="2000" i="1" dirty="0"/>
              <a:t>when:</a:t>
            </a:r>
          </a:p>
          <a:p>
            <a:endParaRPr lang="en-US" b="1" i="1" dirty="0"/>
          </a:p>
          <a:p>
            <a:r>
              <a:rPr lang="en-US" i="1" dirty="0"/>
              <a:t>c) the laboratory makes any reporting error or omission that results in a non-specific match between the analytical result for the </a:t>
            </a:r>
            <a:r>
              <a:rPr lang="en-US" i="1" dirty="0" err="1"/>
              <a:t>FoPT</a:t>
            </a:r>
            <a:r>
              <a:rPr lang="en-US" i="1" dirty="0"/>
              <a:t> and any criterion that identifies the laboratory or the field of accreditation for which the PT sample was analyzed for the purpose of initial or continued accreditation;</a:t>
            </a:r>
            <a:r>
              <a:rPr lang="en-US" dirty="0"/>
              <a:t>”</a:t>
            </a:r>
            <a:endParaRPr lang="en-US" b="1" dirty="0"/>
          </a:p>
        </p:txBody>
      </p:sp>
      <p:sp>
        <p:nvSpPr>
          <p:cNvPr id="2" name="Footer Placeholder 1">
            <a:extLst>
              <a:ext uri="{FF2B5EF4-FFF2-40B4-BE49-F238E27FC236}">
                <a16:creationId xmlns:a16="http://schemas.microsoft.com/office/drawing/2014/main" id="{2C7EAE51-029A-4178-9331-4B916525B21C}"/>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B13CD328-9B24-4448-B362-5C04732A8463}"/>
              </a:ext>
            </a:extLst>
          </p:cNvPr>
          <p:cNvSpPr>
            <a:spLocks noGrp="1"/>
          </p:cNvSpPr>
          <p:nvPr>
            <p:ph type="sldNum" sz="quarter" idx="12"/>
          </p:nvPr>
        </p:nvSpPr>
        <p:spPr/>
        <p:txBody>
          <a:bodyPr/>
          <a:lstStyle/>
          <a:p>
            <a:fld id="{5BC52C16-B82B-4141-97E4-C2034A32A189}" type="slidenum">
              <a:rPr lang="en-US" smtClean="0"/>
              <a:t>20</a:t>
            </a:fld>
            <a:endParaRPr lang="en-US"/>
          </a:p>
        </p:txBody>
      </p:sp>
    </p:spTree>
    <p:extLst>
      <p:ext uri="{BB962C8B-B14F-4D97-AF65-F5344CB8AC3E}">
        <p14:creationId xmlns:p14="http://schemas.microsoft.com/office/powerpoint/2010/main" val="4283828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601206"/>
            <a:ext cx="11158538" cy="4351338"/>
          </a:xfrm>
        </p:spPr>
        <p:txBody>
          <a:bodyPr>
            <a:normAutofit/>
          </a:bodyPr>
          <a:lstStyle/>
          <a:p>
            <a:pPr marL="0" lvl="0" indent="0">
              <a:buNone/>
            </a:pPr>
            <a:endParaRPr lang="en-US" b="1" dirty="0">
              <a:solidFill>
                <a:schemeClr val="accent1">
                  <a:lumMod val="75000"/>
                </a:schemeClr>
              </a:solidFill>
            </a:endParaRPr>
          </a:p>
          <a:p>
            <a:pPr lvl="1"/>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398092"/>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ORELAP Proficiency Testing Reports</a:t>
            </a:r>
            <a:br>
              <a:rPr lang="en-US" altLang="en-US" b="1" dirty="0">
                <a:solidFill>
                  <a:schemeClr val="accent1">
                    <a:lumMod val="75000"/>
                  </a:schemeClr>
                </a:solidFill>
              </a:rPr>
            </a:br>
            <a:endParaRPr lang="en-US" dirty="0"/>
          </a:p>
        </p:txBody>
      </p:sp>
      <p:sp>
        <p:nvSpPr>
          <p:cNvPr id="13" name="Rectangle 12">
            <a:extLst>
              <a:ext uri="{FF2B5EF4-FFF2-40B4-BE49-F238E27FC236}">
                <a16:creationId xmlns:a16="http://schemas.microsoft.com/office/drawing/2014/main" id="{D4E7A0FF-FC2E-4606-9599-693FBF76E7B3}"/>
              </a:ext>
            </a:extLst>
          </p:cNvPr>
          <p:cNvSpPr/>
          <p:nvPr/>
        </p:nvSpPr>
        <p:spPr>
          <a:xfrm>
            <a:off x="757238" y="1660784"/>
            <a:ext cx="10589896" cy="4832092"/>
          </a:xfrm>
          <a:prstGeom prst="rect">
            <a:avLst/>
          </a:prstGeom>
        </p:spPr>
        <p:txBody>
          <a:bodyPr wrap="square">
            <a:spAutoFit/>
          </a:bodyPr>
          <a:lstStyle/>
          <a:p>
            <a:pPr lvl="1"/>
            <a:r>
              <a:rPr lang="en-US" sz="2800" dirty="0">
                <a:solidFill>
                  <a:schemeClr val="accent1">
                    <a:lumMod val="75000"/>
                  </a:schemeClr>
                </a:solidFill>
              </a:rPr>
              <a:t>1. PT reports are to be sent via email to ORELAP PT outlook mailbox direct from the PT provider:</a:t>
            </a:r>
          </a:p>
          <a:p>
            <a:pPr lvl="1"/>
            <a:endParaRPr lang="en-US" sz="2800" dirty="0">
              <a:solidFill>
                <a:schemeClr val="accent1">
                  <a:lumMod val="75000"/>
                </a:schemeClr>
              </a:solidFill>
            </a:endParaRPr>
          </a:p>
          <a:p>
            <a:pPr lvl="4"/>
            <a:r>
              <a:rPr lang="en-US" sz="2800" b="1" dirty="0">
                <a:solidFill>
                  <a:schemeClr val="accent1">
                    <a:lumMod val="75000"/>
                  </a:schemeClr>
                </a:solidFill>
              </a:rPr>
              <a:t>	</a:t>
            </a:r>
            <a:r>
              <a:rPr lang="en-US" sz="2800" b="1" dirty="0">
                <a:solidFill>
                  <a:schemeClr val="accent1">
                    <a:lumMod val="75000"/>
                  </a:schemeClr>
                </a:solidFill>
                <a:hlinkClick r:id="rId3"/>
              </a:rPr>
              <a:t>ORELAP.PT@dhsoha.state.or.us</a:t>
            </a:r>
            <a:endParaRPr lang="en-US" sz="2800" b="1" dirty="0">
              <a:solidFill>
                <a:schemeClr val="accent1">
                  <a:lumMod val="75000"/>
                </a:schemeClr>
              </a:solidFill>
            </a:endParaRPr>
          </a:p>
          <a:p>
            <a:pPr lvl="4"/>
            <a:endParaRPr lang="en-US" sz="2800" b="1" dirty="0">
              <a:solidFill>
                <a:schemeClr val="accent1">
                  <a:lumMod val="75000"/>
                </a:schemeClr>
              </a:solidFill>
            </a:endParaRPr>
          </a:p>
          <a:p>
            <a:pPr lvl="1"/>
            <a:r>
              <a:rPr lang="en-US" sz="2800" dirty="0">
                <a:solidFill>
                  <a:schemeClr val="accent1">
                    <a:lumMod val="75000"/>
                  </a:schemeClr>
                </a:solidFill>
              </a:rPr>
              <a:t>2. PT providers must email two files ( PDF and Excel raw data documents)</a:t>
            </a:r>
          </a:p>
          <a:p>
            <a:pPr lvl="4"/>
            <a:endParaRPr lang="en-US" sz="2800" b="1" dirty="0">
              <a:solidFill>
                <a:schemeClr val="accent1">
                  <a:lumMod val="75000"/>
                </a:schemeClr>
              </a:solidFill>
            </a:endParaRPr>
          </a:p>
          <a:p>
            <a:pPr lvl="4"/>
            <a:endParaRPr lang="en-US" sz="2800" b="1" dirty="0">
              <a:solidFill>
                <a:schemeClr val="accent1">
                  <a:lumMod val="75000"/>
                </a:schemeClr>
              </a:solidFill>
            </a:endParaRPr>
          </a:p>
          <a:p>
            <a:pPr lvl="4"/>
            <a:r>
              <a:rPr lang="en-US" sz="2800" b="1" dirty="0">
                <a:solidFill>
                  <a:schemeClr val="accent1">
                    <a:lumMod val="75000"/>
                  </a:schemeClr>
                </a:solidFill>
              </a:rPr>
              <a:t>	</a:t>
            </a:r>
          </a:p>
          <a:p>
            <a:pPr lvl="4"/>
            <a:endParaRPr lang="en-US" sz="2800" b="1" dirty="0">
              <a:solidFill>
                <a:schemeClr val="accent1">
                  <a:lumMod val="75000"/>
                </a:schemeClr>
              </a:solidFill>
            </a:endParaRPr>
          </a:p>
        </p:txBody>
      </p:sp>
      <p:sp>
        <p:nvSpPr>
          <p:cNvPr id="2" name="Footer Placeholder 1">
            <a:extLst>
              <a:ext uri="{FF2B5EF4-FFF2-40B4-BE49-F238E27FC236}">
                <a16:creationId xmlns:a16="http://schemas.microsoft.com/office/drawing/2014/main" id="{4A59CD78-7FB3-4956-AD12-7C3B031FD359}"/>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600672E4-435F-470E-8B82-E7B38F21EE4E}"/>
              </a:ext>
            </a:extLst>
          </p:cNvPr>
          <p:cNvSpPr>
            <a:spLocks noGrp="1"/>
          </p:cNvSpPr>
          <p:nvPr>
            <p:ph type="sldNum" sz="quarter" idx="12"/>
          </p:nvPr>
        </p:nvSpPr>
        <p:spPr/>
        <p:txBody>
          <a:bodyPr/>
          <a:lstStyle/>
          <a:p>
            <a:fld id="{5BC52C16-B82B-4141-97E4-C2034A32A189}" type="slidenum">
              <a:rPr lang="en-US" smtClean="0"/>
              <a:t>21</a:t>
            </a:fld>
            <a:endParaRPr lang="en-US"/>
          </a:p>
        </p:txBody>
      </p:sp>
    </p:spTree>
    <p:extLst>
      <p:ext uri="{BB962C8B-B14F-4D97-AF65-F5344CB8AC3E}">
        <p14:creationId xmlns:p14="http://schemas.microsoft.com/office/powerpoint/2010/main" val="3183808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601206"/>
            <a:ext cx="11158538" cy="4351338"/>
          </a:xfrm>
        </p:spPr>
        <p:txBody>
          <a:bodyPr>
            <a:normAutofit/>
          </a:bodyPr>
          <a:lstStyle/>
          <a:p>
            <a:pPr marL="0" lvl="0" indent="0">
              <a:buNone/>
            </a:pPr>
            <a:endParaRPr lang="en-US" b="1" dirty="0">
              <a:solidFill>
                <a:schemeClr val="accent1">
                  <a:lumMod val="75000"/>
                </a:schemeClr>
              </a:solidFill>
            </a:endParaRPr>
          </a:p>
          <a:p>
            <a:pPr lvl="1"/>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398092"/>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ORELAP Proficiency Testing Reports</a:t>
            </a:r>
            <a:br>
              <a:rPr lang="en-US" altLang="en-US" b="1" dirty="0">
                <a:solidFill>
                  <a:schemeClr val="accent1">
                    <a:lumMod val="75000"/>
                  </a:schemeClr>
                </a:solidFill>
              </a:rPr>
            </a:br>
            <a:endParaRPr lang="en-US" dirty="0"/>
          </a:p>
        </p:txBody>
      </p:sp>
      <p:sp>
        <p:nvSpPr>
          <p:cNvPr id="13" name="Rectangle 12">
            <a:extLst>
              <a:ext uri="{FF2B5EF4-FFF2-40B4-BE49-F238E27FC236}">
                <a16:creationId xmlns:a16="http://schemas.microsoft.com/office/drawing/2014/main" id="{D4E7A0FF-FC2E-4606-9599-693FBF76E7B3}"/>
              </a:ext>
            </a:extLst>
          </p:cNvPr>
          <p:cNvSpPr/>
          <p:nvPr/>
        </p:nvSpPr>
        <p:spPr>
          <a:xfrm>
            <a:off x="655320" y="1693175"/>
            <a:ext cx="10589896" cy="7417415"/>
          </a:xfrm>
          <a:prstGeom prst="rect">
            <a:avLst/>
          </a:prstGeom>
        </p:spPr>
        <p:txBody>
          <a:bodyPr wrap="square">
            <a:spAutoFit/>
          </a:bodyPr>
          <a:lstStyle/>
          <a:p>
            <a:pPr lvl="1"/>
            <a:r>
              <a:rPr lang="en-US" sz="2800" dirty="0">
                <a:solidFill>
                  <a:schemeClr val="accent1">
                    <a:lumMod val="75000"/>
                  </a:schemeClr>
                </a:solidFill>
              </a:rPr>
              <a:t>3. ORELAP uploads files (PDF and Excel documents) in ODIE system (only available for ORELAP staff). </a:t>
            </a:r>
          </a:p>
          <a:p>
            <a:pPr lvl="1"/>
            <a:endParaRPr lang="en-US" sz="2800" dirty="0">
              <a:solidFill>
                <a:schemeClr val="accent1">
                  <a:lumMod val="75000"/>
                </a:schemeClr>
              </a:solidFill>
            </a:endParaRPr>
          </a:p>
          <a:p>
            <a:pPr lvl="1"/>
            <a:r>
              <a:rPr lang="en-US" sz="2800" dirty="0">
                <a:solidFill>
                  <a:schemeClr val="accent1">
                    <a:lumMod val="75000"/>
                  </a:schemeClr>
                </a:solidFill>
              </a:rPr>
              <a:t>4. PT results are to be evaluated for conformance to the TNI standard to determine the accreditation status of a laboratory within 60 days of the receipt of the final report from the PT provider.</a:t>
            </a:r>
          </a:p>
          <a:p>
            <a:pPr lvl="1"/>
            <a:endParaRPr lang="en-US" sz="2800" dirty="0">
              <a:solidFill>
                <a:schemeClr val="accent1">
                  <a:lumMod val="75000"/>
                </a:schemeClr>
              </a:solidFill>
            </a:endParaRPr>
          </a:p>
          <a:p>
            <a:pPr lvl="1"/>
            <a:r>
              <a:rPr lang="en-US" sz="2800" dirty="0">
                <a:solidFill>
                  <a:schemeClr val="accent1">
                    <a:lumMod val="75000"/>
                  </a:schemeClr>
                </a:solidFill>
              </a:rPr>
              <a:t>5. ORELAP notifies related agencies if the certification has been revoked or suspended.</a:t>
            </a:r>
          </a:p>
          <a:p>
            <a:pPr lvl="1"/>
            <a:endParaRPr lang="en-US" sz="2800" dirty="0">
              <a:solidFill>
                <a:schemeClr val="accent1">
                  <a:lumMod val="75000"/>
                </a:schemeClr>
              </a:solidFill>
            </a:endParaRPr>
          </a:p>
          <a:p>
            <a:pPr lvl="1"/>
            <a:endParaRPr lang="en-US" sz="2800" dirty="0">
              <a:solidFill>
                <a:schemeClr val="accent1">
                  <a:lumMod val="75000"/>
                </a:schemeClr>
              </a:solidFill>
            </a:endParaRPr>
          </a:p>
          <a:p>
            <a:pPr lvl="1"/>
            <a:endParaRPr lang="en-US" sz="2800" dirty="0">
              <a:solidFill>
                <a:schemeClr val="accent1">
                  <a:lumMod val="75000"/>
                </a:schemeClr>
              </a:solidFill>
            </a:endParaRPr>
          </a:p>
          <a:p>
            <a:pPr lvl="4"/>
            <a:r>
              <a:rPr lang="en-US" sz="2800" b="1" dirty="0">
                <a:solidFill>
                  <a:schemeClr val="accent1">
                    <a:lumMod val="75000"/>
                  </a:schemeClr>
                </a:solidFill>
              </a:rPr>
              <a:t>	</a:t>
            </a:r>
          </a:p>
          <a:p>
            <a:pPr lvl="4"/>
            <a:endParaRPr lang="en-US" sz="2800" b="1" dirty="0">
              <a:solidFill>
                <a:schemeClr val="accent1">
                  <a:lumMod val="75000"/>
                </a:schemeClr>
              </a:solidFill>
            </a:endParaRPr>
          </a:p>
          <a:p>
            <a:pPr lvl="4"/>
            <a:endParaRPr lang="en-US" sz="2800" b="1" dirty="0">
              <a:solidFill>
                <a:schemeClr val="accent1">
                  <a:lumMod val="75000"/>
                </a:schemeClr>
              </a:solidFill>
            </a:endParaRPr>
          </a:p>
          <a:p>
            <a:pPr lvl="4"/>
            <a:r>
              <a:rPr lang="en-US" sz="2800" b="1" dirty="0">
                <a:solidFill>
                  <a:schemeClr val="accent1">
                    <a:lumMod val="75000"/>
                  </a:schemeClr>
                </a:solidFill>
              </a:rPr>
              <a:t>	</a:t>
            </a:r>
          </a:p>
          <a:p>
            <a:pPr lvl="4"/>
            <a:endParaRPr lang="en-US" sz="2800" b="1" dirty="0">
              <a:solidFill>
                <a:schemeClr val="accent1">
                  <a:lumMod val="75000"/>
                </a:schemeClr>
              </a:solidFill>
            </a:endParaRPr>
          </a:p>
        </p:txBody>
      </p:sp>
      <p:sp>
        <p:nvSpPr>
          <p:cNvPr id="2" name="Footer Placeholder 1">
            <a:extLst>
              <a:ext uri="{FF2B5EF4-FFF2-40B4-BE49-F238E27FC236}">
                <a16:creationId xmlns:a16="http://schemas.microsoft.com/office/drawing/2014/main" id="{25E28EA4-D8B3-4EF4-B4FB-E7CF611B790F}"/>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DE7CCB09-13F7-4B42-8BCC-969B32D3CA6E}"/>
              </a:ext>
            </a:extLst>
          </p:cNvPr>
          <p:cNvSpPr>
            <a:spLocks noGrp="1"/>
          </p:cNvSpPr>
          <p:nvPr>
            <p:ph type="sldNum" sz="quarter" idx="12"/>
          </p:nvPr>
        </p:nvSpPr>
        <p:spPr/>
        <p:txBody>
          <a:bodyPr/>
          <a:lstStyle/>
          <a:p>
            <a:fld id="{5BC52C16-B82B-4141-97E4-C2034A32A189}" type="slidenum">
              <a:rPr lang="en-US" smtClean="0"/>
              <a:t>22</a:t>
            </a:fld>
            <a:endParaRPr lang="en-US"/>
          </a:p>
        </p:txBody>
      </p:sp>
    </p:spTree>
    <p:extLst>
      <p:ext uri="{BB962C8B-B14F-4D97-AF65-F5344CB8AC3E}">
        <p14:creationId xmlns:p14="http://schemas.microsoft.com/office/powerpoint/2010/main" val="3752003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601206"/>
            <a:ext cx="11158538" cy="4351338"/>
          </a:xfrm>
        </p:spPr>
        <p:txBody>
          <a:bodyPr>
            <a:normAutofit fontScale="92500" lnSpcReduction="10000"/>
          </a:bodyPr>
          <a:lstStyle/>
          <a:p>
            <a:pPr marL="0" lvl="0" indent="0">
              <a:buNone/>
            </a:pPr>
            <a:endParaRPr lang="en-US" b="1" dirty="0">
              <a:solidFill>
                <a:schemeClr val="accent1">
                  <a:lumMod val="75000"/>
                </a:schemeClr>
              </a:solidFill>
            </a:endParaRPr>
          </a:p>
          <a:p>
            <a:pPr marL="971550" lvl="1" indent="-514350">
              <a:buAutoNum type="arabicPeriod"/>
            </a:pPr>
            <a:r>
              <a:rPr lang="en-US" sz="2800" dirty="0">
                <a:solidFill>
                  <a:schemeClr val="accent1">
                    <a:lumMod val="75000"/>
                  </a:schemeClr>
                </a:solidFill>
              </a:rPr>
              <a:t>Check your current FOA (sent by email).</a:t>
            </a:r>
          </a:p>
          <a:p>
            <a:pPr marL="971550" lvl="1" indent="-514350">
              <a:buAutoNum type="arabicPeriod"/>
            </a:pPr>
            <a:endParaRPr lang="en-US" sz="2800" dirty="0">
              <a:solidFill>
                <a:schemeClr val="accent1">
                  <a:lumMod val="75000"/>
                </a:schemeClr>
              </a:solidFill>
            </a:endParaRPr>
          </a:p>
          <a:p>
            <a:pPr marL="971550" lvl="1" indent="-514350">
              <a:buAutoNum type="arabicPeriod"/>
            </a:pPr>
            <a:r>
              <a:rPr lang="en-US" sz="2800" dirty="0">
                <a:solidFill>
                  <a:schemeClr val="accent1">
                    <a:lumMod val="75000"/>
                  </a:schemeClr>
                </a:solidFill>
              </a:rPr>
              <a:t>During the renewal application process, verify the codes and references for your methods and analytes.</a:t>
            </a:r>
          </a:p>
          <a:p>
            <a:pPr marL="971550" lvl="1" indent="-514350">
              <a:buAutoNum type="arabicPeriod"/>
            </a:pPr>
            <a:endParaRPr lang="en-US" sz="2800" dirty="0">
              <a:solidFill>
                <a:schemeClr val="accent1">
                  <a:lumMod val="75000"/>
                </a:schemeClr>
              </a:solidFill>
            </a:endParaRPr>
          </a:p>
          <a:p>
            <a:pPr marL="457200" lvl="1" indent="0">
              <a:buNone/>
            </a:pPr>
            <a:r>
              <a:rPr lang="en-US" sz="2800" dirty="0">
                <a:solidFill>
                  <a:schemeClr val="accent1">
                    <a:lumMod val="75000"/>
                  </a:schemeClr>
                </a:solidFill>
              </a:rPr>
              <a:t>3. 	Download the “Fields of Accreditation Summary” from ODIE system.</a:t>
            </a:r>
          </a:p>
          <a:p>
            <a:pPr marL="457200" lvl="1" indent="0">
              <a:buNone/>
            </a:pPr>
            <a:endParaRPr lang="en-US" sz="2800" dirty="0">
              <a:solidFill>
                <a:schemeClr val="accent1">
                  <a:lumMod val="75000"/>
                </a:schemeClr>
              </a:solidFill>
            </a:endParaRPr>
          </a:p>
          <a:p>
            <a:pPr marL="971550" lvl="1" indent="-514350">
              <a:buAutoNum type="arabicPeriod" startAt="4"/>
            </a:pPr>
            <a:r>
              <a:rPr lang="en-US" sz="2800" dirty="0">
                <a:solidFill>
                  <a:schemeClr val="accent1">
                    <a:lumMod val="75000"/>
                  </a:schemeClr>
                </a:solidFill>
              </a:rPr>
              <a:t>TNI LAMS.</a:t>
            </a:r>
          </a:p>
          <a:p>
            <a:pPr marL="971550" lvl="1" indent="-514350">
              <a:buAutoNum type="arabicPeriod" startAt="4"/>
            </a:pPr>
            <a:endParaRPr lang="en-US" sz="2800" dirty="0">
              <a:solidFill>
                <a:schemeClr val="accent1">
                  <a:lumMod val="75000"/>
                </a:schemeClr>
              </a:solidFill>
            </a:endParaRPr>
          </a:p>
          <a:p>
            <a:pPr marL="971550" lvl="1" indent="-514350">
              <a:buAutoNum type="arabicPeriod" startAt="4"/>
            </a:pPr>
            <a:r>
              <a:rPr lang="en-US" sz="2800" dirty="0">
                <a:solidFill>
                  <a:schemeClr val="accent1">
                    <a:lumMod val="75000"/>
                  </a:schemeClr>
                </a:solidFill>
              </a:rPr>
              <a:t>ORELAP website - OR Drinking Water and Cannabis Labs. </a:t>
            </a:r>
          </a:p>
          <a:p>
            <a:pPr marL="457200" lvl="1" indent="0">
              <a:buNone/>
            </a:pPr>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769620" y="365124"/>
            <a:ext cx="10515600" cy="132556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ORELAP </a:t>
            </a:r>
          </a:p>
          <a:p>
            <a:pPr algn="ctr"/>
            <a:r>
              <a:rPr lang="en-US" altLang="en-US" sz="4900" b="1" dirty="0">
                <a:solidFill>
                  <a:schemeClr val="accent1">
                    <a:lumMod val="75000"/>
                  </a:schemeClr>
                </a:solidFill>
                <a:latin typeface="+mn-lt"/>
              </a:rPr>
              <a:t>How to verify your Fields Of Accreditation</a:t>
            </a:r>
            <a:br>
              <a:rPr lang="en-US" altLang="en-US" b="1" dirty="0">
                <a:solidFill>
                  <a:schemeClr val="accent1">
                    <a:lumMod val="75000"/>
                  </a:schemeClr>
                </a:solidFill>
              </a:rPr>
            </a:br>
            <a:endParaRPr lang="en-US" dirty="0"/>
          </a:p>
        </p:txBody>
      </p:sp>
      <p:sp>
        <p:nvSpPr>
          <p:cNvPr id="2" name="Footer Placeholder 1">
            <a:extLst>
              <a:ext uri="{FF2B5EF4-FFF2-40B4-BE49-F238E27FC236}">
                <a16:creationId xmlns:a16="http://schemas.microsoft.com/office/drawing/2014/main" id="{55E82264-3D50-4D63-AD6E-30F115D2D89E}"/>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6D547817-2FC5-45F9-8183-FE99E417386E}"/>
              </a:ext>
            </a:extLst>
          </p:cNvPr>
          <p:cNvSpPr>
            <a:spLocks noGrp="1"/>
          </p:cNvSpPr>
          <p:nvPr>
            <p:ph type="sldNum" sz="quarter" idx="12"/>
          </p:nvPr>
        </p:nvSpPr>
        <p:spPr/>
        <p:txBody>
          <a:bodyPr/>
          <a:lstStyle/>
          <a:p>
            <a:fld id="{5BC52C16-B82B-4141-97E4-C2034A32A189}" type="slidenum">
              <a:rPr lang="en-US" smtClean="0"/>
              <a:t>23</a:t>
            </a:fld>
            <a:endParaRPr lang="en-US"/>
          </a:p>
        </p:txBody>
      </p:sp>
    </p:spTree>
    <p:extLst>
      <p:ext uri="{BB962C8B-B14F-4D97-AF65-F5344CB8AC3E}">
        <p14:creationId xmlns:p14="http://schemas.microsoft.com/office/powerpoint/2010/main" val="13172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2E360AA-44D3-46E3-BF82-F7C4784316B5}"/>
              </a:ext>
            </a:extLst>
          </p:cNvPr>
          <p:cNvGrpSpPr/>
          <p:nvPr/>
        </p:nvGrpSpPr>
        <p:grpSpPr>
          <a:xfrm>
            <a:off x="2913710" y="1432559"/>
            <a:ext cx="9053243" cy="3872709"/>
            <a:chOff x="0" y="33614"/>
            <a:chExt cx="12192000" cy="5378598"/>
          </a:xfrm>
        </p:grpSpPr>
        <p:pic>
          <p:nvPicPr>
            <p:cNvPr id="9" name="Picture 8">
              <a:extLst>
                <a:ext uri="{FF2B5EF4-FFF2-40B4-BE49-F238E27FC236}">
                  <a16:creationId xmlns:a16="http://schemas.microsoft.com/office/drawing/2014/main" id="{DF1C8394-91E1-465A-BBE8-D8EB796F1BA9}"/>
                </a:ext>
              </a:extLst>
            </p:cNvPr>
            <p:cNvPicPr>
              <a:picLocks noChangeAspect="1"/>
            </p:cNvPicPr>
            <p:nvPr/>
          </p:nvPicPr>
          <p:blipFill>
            <a:blip r:embed="rId2"/>
            <a:stretch>
              <a:fillRect/>
            </a:stretch>
          </p:blipFill>
          <p:spPr>
            <a:xfrm>
              <a:off x="0" y="33614"/>
              <a:ext cx="12192000" cy="5378598"/>
            </a:xfrm>
            <a:prstGeom prst="rect">
              <a:avLst/>
            </a:prstGeom>
          </p:spPr>
        </p:pic>
        <p:sp>
          <p:nvSpPr>
            <p:cNvPr id="10" name="Rectangle 9">
              <a:extLst>
                <a:ext uri="{FF2B5EF4-FFF2-40B4-BE49-F238E27FC236}">
                  <a16:creationId xmlns:a16="http://schemas.microsoft.com/office/drawing/2014/main" id="{A42056F7-B66E-4EF1-9CA6-7432CBBE119C}"/>
                </a:ext>
              </a:extLst>
            </p:cNvPr>
            <p:cNvSpPr/>
            <p:nvPr/>
          </p:nvSpPr>
          <p:spPr>
            <a:xfrm>
              <a:off x="5702300" y="1028700"/>
              <a:ext cx="1651000" cy="207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0B392A-7F3E-4CB7-8B97-C80F0F8B48E1}"/>
                </a:ext>
              </a:extLst>
            </p:cNvPr>
            <p:cNvSpPr/>
            <p:nvPr/>
          </p:nvSpPr>
          <p:spPr>
            <a:xfrm>
              <a:off x="952500" y="1528700"/>
              <a:ext cx="1257300" cy="207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B9C967-AE69-4889-B2C7-4A1678401767}"/>
                </a:ext>
              </a:extLst>
            </p:cNvPr>
            <p:cNvSpPr/>
            <p:nvPr/>
          </p:nvSpPr>
          <p:spPr>
            <a:xfrm>
              <a:off x="295276" y="1522350"/>
              <a:ext cx="461962" cy="201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3"/>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5836920" y="2710052"/>
            <a:ext cx="5697856" cy="3242492"/>
          </a:xfrm>
        </p:spPr>
        <p:txBody>
          <a:bodyPr>
            <a:normAutofit/>
          </a:bodyPr>
          <a:lstStyle/>
          <a:p>
            <a:pPr marL="0" lvl="0" indent="0">
              <a:buNone/>
            </a:pPr>
            <a:endParaRPr lang="en-US" b="1" dirty="0">
              <a:solidFill>
                <a:schemeClr val="accent1">
                  <a:lumMod val="75000"/>
                </a:schemeClr>
              </a:solidFill>
            </a:endParaRPr>
          </a:p>
          <a:p>
            <a:pPr lvl="1"/>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398092"/>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ORELAP Renewal Application</a:t>
            </a:r>
            <a:br>
              <a:rPr lang="en-US" altLang="en-US" b="1" dirty="0">
                <a:solidFill>
                  <a:schemeClr val="accent1">
                    <a:lumMod val="75000"/>
                  </a:schemeClr>
                </a:solidFill>
              </a:rPr>
            </a:br>
            <a:endParaRPr lang="en-US" dirty="0"/>
          </a:p>
        </p:txBody>
      </p:sp>
      <p:sp>
        <p:nvSpPr>
          <p:cNvPr id="14" name="TextBox 13">
            <a:extLst>
              <a:ext uri="{FF2B5EF4-FFF2-40B4-BE49-F238E27FC236}">
                <a16:creationId xmlns:a16="http://schemas.microsoft.com/office/drawing/2014/main" id="{2F55C67C-F96F-4D17-8866-678E862F1C2B}"/>
              </a:ext>
            </a:extLst>
          </p:cNvPr>
          <p:cNvSpPr txBox="1"/>
          <p:nvPr/>
        </p:nvSpPr>
        <p:spPr>
          <a:xfrm>
            <a:off x="574222" y="2906703"/>
            <a:ext cx="5902778" cy="2308324"/>
          </a:xfrm>
          <a:prstGeom prst="rect">
            <a:avLst/>
          </a:prstGeom>
          <a:noFill/>
        </p:spPr>
        <p:txBody>
          <a:bodyPr wrap="square" rtlCol="0">
            <a:spAutoFit/>
          </a:bodyPr>
          <a:lstStyle/>
          <a:p>
            <a:r>
              <a:rPr lang="en-US" dirty="0"/>
              <a:t>During the renewal application process the laboratory must verify that the method in the application is the intended one. </a:t>
            </a:r>
          </a:p>
          <a:p>
            <a:endParaRPr lang="en-US" dirty="0"/>
          </a:p>
          <a:p>
            <a:r>
              <a:rPr lang="en-US" dirty="0"/>
              <a:t>4.2.1  “</a:t>
            </a:r>
            <a:r>
              <a:rPr lang="en-US" i="1" dirty="0"/>
              <a:t>To maintain accreditation the laboratory shall: </a:t>
            </a:r>
          </a:p>
          <a:p>
            <a:r>
              <a:rPr lang="en-US" i="1" dirty="0"/>
              <a:t>b) Maintain a history of at least two (2) successful performances out of the most recent three (3) attempts; for each accreditation </a:t>
            </a:r>
            <a:r>
              <a:rPr lang="en-US" i="1" dirty="0" err="1"/>
              <a:t>FoPT</a:t>
            </a:r>
            <a:r>
              <a:rPr lang="en-US" i="1" dirty="0"/>
              <a:t>; and</a:t>
            </a:r>
            <a:r>
              <a:rPr lang="en-US" dirty="0"/>
              <a:t>…”</a:t>
            </a:r>
          </a:p>
          <a:p>
            <a:endParaRPr lang="en-US" dirty="0"/>
          </a:p>
        </p:txBody>
      </p:sp>
      <p:sp>
        <p:nvSpPr>
          <p:cNvPr id="2" name="Footer Placeholder 1">
            <a:extLst>
              <a:ext uri="{FF2B5EF4-FFF2-40B4-BE49-F238E27FC236}">
                <a16:creationId xmlns:a16="http://schemas.microsoft.com/office/drawing/2014/main" id="{E43E1C29-3C74-4360-A6D3-A8CBA438856C}"/>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A0BAC057-1AAC-4443-8495-A7A6B2BCCB4E}"/>
              </a:ext>
            </a:extLst>
          </p:cNvPr>
          <p:cNvSpPr>
            <a:spLocks noGrp="1"/>
          </p:cNvSpPr>
          <p:nvPr>
            <p:ph type="sldNum" sz="quarter" idx="12"/>
          </p:nvPr>
        </p:nvSpPr>
        <p:spPr/>
        <p:txBody>
          <a:bodyPr/>
          <a:lstStyle/>
          <a:p>
            <a:fld id="{5BC52C16-B82B-4141-97E4-C2034A32A189}" type="slidenum">
              <a:rPr lang="en-US" smtClean="0"/>
              <a:t>24</a:t>
            </a:fld>
            <a:endParaRPr lang="en-US"/>
          </a:p>
        </p:txBody>
      </p:sp>
    </p:spTree>
    <p:extLst>
      <p:ext uri="{BB962C8B-B14F-4D97-AF65-F5344CB8AC3E}">
        <p14:creationId xmlns:p14="http://schemas.microsoft.com/office/powerpoint/2010/main" val="1948051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2E360AA-44D3-46E3-BF82-F7C4784316B5}"/>
              </a:ext>
            </a:extLst>
          </p:cNvPr>
          <p:cNvGrpSpPr/>
          <p:nvPr/>
        </p:nvGrpSpPr>
        <p:grpSpPr>
          <a:xfrm>
            <a:off x="597693" y="1236355"/>
            <a:ext cx="11018045" cy="4655099"/>
            <a:chOff x="0" y="33614"/>
            <a:chExt cx="12192000" cy="5378598"/>
          </a:xfrm>
        </p:grpSpPr>
        <p:pic>
          <p:nvPicPr>
            <p:cNvPr id="9" name="Picture 8">
              <a:extLst>
                <a:ext uri="{FF2B5EF4-FFF2-40B4-BE49-F238E27FC236}">
                  <a16:creationId xmlns:a16="http://schemas.microsoft.com/office/drawing/2014/main" id="{DF1C8394-91E1-465A-BBE8-D8EB796F1BA9}"/>
                </a:ext>
              </a:extLst>
            </p:cNvPr>
            <p:cNvPicPr>
              <a:picLocks noChangeAspect="1"/>
            </p:cNvPicPr>
            <p:nvPr/>
          </p:nvPicPr>
          <p:blipFill>
            <a:blip r:embed="rId2"/>
            <a:stretch>
              <a:fillRect/>
            </a:stretch>
          </p:blipFill>
          <p:spPr>
            <a:xfrm>
              <a:off x="0" y="33614"/>
              <a:ext cx="12192000" cy="5378598"/>
            </a:xfrm>
            <a:prstGeom prst="rect">
              <a:avLst/>
            </a:prstGeom>
          </p:spPr>
        </p:pic>
        <p:sp>
          <p:nvSpPr>
            <p:cNvPr id="10" name="Rectangle 9">
              <a:extLst>
                <a:ext uri="{FF2B5EF4-FFF2-40B4-BE49-F238E27FC236}">
                  <a16:creationId xmlns:a16="http://schemas.microsoft.com/office/drawing/2014/main" id="{A42056F7-B66E-4EF1-9CA6-7432CBBE119C}"/>
                </a:ext>
              </a:extLst>
            </p:cNvPr>
            <p:cNvSpPr/>
            <p:nvPr/>
          </p:nvSpPr>
          <p:spPr>
            <a:xfrm>
              <a:off x="5702300" y="1028700"/>
              <a:ext cx="1651000" cy="207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0B392A-7F3E-4CB7-8B97-C80F0F8B48E1}"/>
                </a:ext>
              </a:extLst>
            </p:cNvPr>
            <p:cNvSpPr/>
            <p:nvPr/>
          </p:nvSpPr>
          <p:spPr>
            <a:xfrm>
              <a:off x="952500" y="1528700"/>
              <a:ext cx="1257300" cy="207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B9C967-AE69-4889-B2C7-4A1678401767}"/>
                </a:ext>
              </a:extLst>
            </p:cNvPr>
            <p:cNvSpPr/>
            <p:nvPr/>
          </p:nvSpPr>
          <p:spPr>
            <a:xfrm>
              <a:off x="295276" y="1522350"/>
              <a:ext cx="461962" cy="201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3"/>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601206"/>
            <a:ext cx="11158538" cy="4351338"/>
          </a:xfrm>
        </p:spPr>
        <p:txBody>
          <a:bodyPr>
            <a:normAutofit/>
          </a:bodyPr>
          <a:lstStyle/>
          <a:p>
            <a:pPr marL="0" lvl="0" indent="0">
              <a:buNone/>
            </a:pPr>
            <a:endParaRPr lang="en-US" b="1" dirty="0">
              <a:solidFill>
                <a:schemeClr val="accent1">
                  <a:lumMod val="75000"/>
                </a:schemeClr>
              </a:solidFill>
            </a:endParaRPr>
          </a:p>
          <a:p>
            <a:pPr lvl="1"/>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398092"/>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ORELAP Application</a:t>
            </a:r>
            <a:br>
              <a:rPr lang="en-US" altLang="en-US" b="1" dirty="0">
                <a:solidFill>
                  <a:schemeClr val="accent1">
                    <a:lumMod val="75000"/>
                  </a:schemeClr>
                </a:solidFill>
              </a:rPr>
            </a:br>
            <a:endParaRPr lang="en-US" dirty="0"/>
          </a:p>
        </p:txBody>
      </p:sp>
      <p:sp>
        <p:nvSpPr>
          <p:cNvPr id="2" name="Footer Placeholder 1">
            <a:extLst>
              <a:ext uri="{FF2B5EF4-FFF2-40B4-BE49-F238E27FC236}">
                <a16:creationId xmlns:a16="http://schemas.microsoft.com/office/drawing/2014/main" id="{52DE00EA-350A-49F4-9D6F-283DB86444A9}"/>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EC783A70-0B02-428B-BE39-AE00D0CAA002}"/>
              </a:ext>
            </a:extLst>
          </p:cNvPr>
          <p:cNvSpPr>
            <a:spLocks noGrp="1"/>
          </p:cNvSpPr>
          <p:nvPr>
            <p:ph type="sldNum" sz="quarter" idx="12"/>
          </p:nvPr>
        </p:nvSpPr>
        <p:spPr/>
        <p:txBody>
          <a:bodyPr/>
          <a:lstStyle/>
          <a:p>
            <a:fld id="{5BC52C16-B82B-4141-97E4-C2034A32A189}" type="slidenum">
              <a:rPr lang="en-US" smtClean="0"/>
              <a:t>25</a:t>
            </a:fld>
            <a:endParaRPr lang="en-US"/>
          </a:p>
        </p:txBody>
      </p:sp>
    </p:spTree>
    <p:extLst>
      <p:ext uri="{BB962C8B-B14F-4D97-AF65-F5344CB8AC3E}">
        <p14:creationId xmlns:p14="http://schemas.microsoft.com/office/powerpoint/2010/main" val="2172950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9F3483C-30CE-45EF-A339-A4DC45AE1643}"/>
              </a:ext>
            </a:extLst>
          </p:cNvPr>
          <p:cNvGrpSpPr/>
          <p:nvPr/>
        </p:nvGrpSpPr>
        <p:grpSpPr>
          <a:xfrm>
            <a:off x="0" y="1129125"/>
            <a:ext cx="12192000" cy="5285549"/>
            <a:chOff x="0" y="786225"/>
            <a:chExt cx="12192000" cy="5285549"/>
          </a:xfrm>
        </p:grpSpPr>
        <p:pic>
          <p:nvPicPr>
            <p:cNvPr id="15" name="Picture 14">
              <a:extLst>
                <a:ext uri="{FF2B5EF4-FFF2-40B4-BE49-F238E27FC236}">
                  <a16:creationId xmlns:a16="http://schemas.microsoft.com/office/drawing/2014/main" id="{EE81CBB3-B3E0-41D3-B316-E93E3D0FDFF0}"/>
                </a:ext>
              </a:extLst>
            </p:cNvPr>
            <p:cNvPicPr>
              <a:picLocks noChangeAspect="1"/>
            </p:cNvPicPr>
            <p:nvPr/>
          </p:nvPicPr>
          <p:blipFill>
            <a:blip r:embed="rId2"/>
            <a:stretch>
              <a:fillRect/>
            </a:stretch>
          </p:blipFill>
          <p:spPr>
            <a:xfrm>
              <a:off x="0" y="786225"/>
              <a:ext cx="12192000" cy="5285549"/>
            </a:xfrm>
            <a:prstGeom prst="rect">
              <a:avLst/>
            </a:prstGeom>
          </p:spPr>
        </p:pic>
        <p:sp>
          <p:nvSpPr>
            <p:cNvPr id="16" name="Rectangle 15">
              <a:extLst>
                <a:ext uri="{FF2B5EF4-FFF2-40B4-BE49-F238E27FC236}">
                  <a16:creationId xmlns:a16="http://schemas.microsoft.com/office/drawing/2014/main" id="{CFFF1BF6-962A-4CEB-AED9-5341F0BED9E8}"/>
                </a:ext>
              </a:extLst>
            </p:cNvPr>
            <p:cNvSpPr/>
            <p:nvPr/>
          </p:nvSpPr>
          <p:spPr>
            <a:xfrm>
              <a:off x="1079500" y="2286000"/>
              <a:ext cx="1257300" cy="207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976E48-3AE2-4F55-843D-18D515EFFF81}"/>
                </a:ext>
              </a:extLst>
            </p:cNvPr>
            <p:cNvSpPr/>
            <p:nvPr/>
          </p:nvSpPr>
          <p:spPr>
            <a:xfrm>
              <a:off x="5956300" y="1800225"/>
              <a:ext cx="1625600" cy="28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0F0D25-9718-46B0-8D3A-B5B01D0E91E6}"/>
                </a:ext>
              </a:extLst>
            </p:cNvPr>
            <p:cNvSpPr/>
            <p:nvPr/>
          </p:nvSpPr>
          <p:spPr>
            <a:xfrm>
              <a:off x="444500" y="2286000"/>
              <a:ext cx="393700" cy="207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3"/>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601206"/>
            <a:ext cx="11158538" cy="4351338"/>
          </a:xfrm>
        </p:spPr>
        <p:txBody>
          <a:bodyPr>
            <a:normAutofit/>
          </a:bodyPr>
          <a:lstStyle/>
          <a:p>
            <a:pPr marL="0" lvl="0" indent="0">
              <a:buNone/>
            </a:pPr>
            <a:endParaRPr lang="en-US" b="1" dirty="0">
              <a:solidFill>
                <a:schemeClr val="accent1">
                  <a:lumMod val="75000"/>
                </a:schemeClr>
              </a:solidFill>
            </a:endParaRPr>
          </a:p>
          <a:p>
            <a:pPr lvl="1"/>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398092"/>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ORELAP Application</a:t>
            </a:r>
            <a:br>
              <a:rPr lang="en-US" altLang="en-US" b="1" dirty="0">
                <a:solidFill>
                  <a:schemeClr val="accent1">
                    <a:lumMod val="75000"/>
                  </a:schemeClr>
                </a:solidFill>
              </a:rPr>
            </a:br>
            <a:endParaRPr lang="en-US" dirty="0"/>
          </a:p>
        </p:txBody>
      </p:sp>
      <p:sp>
        <p:nvSpPr>
          <p:cNvPr id="2" name="Footer Placeholder 1">
            <a:extLst>
              <a:ext uri="{FF2B5EF4-FFF2-40B4-BE49-F238E27FC236}">
                <a16:creationId xmlns:a16="http://schemas.microsoft.com/office/drawing/2014/main" id="{2CED413C-939F-4B5B-80BB-1766A6B3AA0D}"/>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F2E3EC8F-AE68-445D-8E0A-F7CAB0C6A045}"/>
              </a:ext>
            </a:extLst>
          </p:cNvPr>
          <p:cNvSpPr>
            <a:spLocks noGrp="1"/>
          </p:cNvSpPr>
          <p:nvPr>
            <p:ph type="sldNum" sz="quarter" idx="12"/>
          </p:nvPr>
        </p:nvSpPr>
        <p:spPr/>
        <p:txBody>
          <a:bodyPr/>
          <a:lstStyle/>
          <a:p>
            <a:fld id="{5BC52C16-B82B-4141-97E4-C2034A32A189}" type="slidenum">
              <a:rPr lang="en-US" smtClean="0"/>
              <a:t>26</a:t>
            </a:fld>
            <a:endParaRPr lang="en-US"/>
          </a:p>
        </p:txBody>
      </p:sp>
    </p:spTree>
    <p:extLst>
      <p:ext uri="{BB962C8B-B14F-4D97-AF65-F5344CB8AC3E}">
        <p14:creationId xmlns:p14="http://schemas.microsoft.com/office/powerpoint/2010/main" val="195535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1240CB-65F4-4FEA-B385-B041905EC120}"/>
              </a:ext>
            </a:extLst>
          </p:cNvPr>
          <p:cNvPicPr>
            <a:picLocks noChangeAspect="1"/>
          </p:cNvPicPr>
          <p:nvPr/>
        </p:nvPicPr>
        <p:blipFill rotWithShape="1">
          <a:blip r:embed="rId2"/>
          <a:srcRect l="829" t="3946"/>
          <a:stretch/>
        </p:blipFill>
        <p:spPr>
          <a:xfrm>
            <a:off x="779393" y="203200"/>
            <a:ext cx="10633213" cy="6616700"/>
          </a:xfrm>
          <a:prstGeom prst="rect">
            <a:avLst/>
          </a:prstGeom>
        </p:spPr>
      </p:pic>
      <p:sp>
        <p:nvSpPr>
          <p:cNvPr id="2" name="Footer Placeholder 1">
            <a:extLst>
              <a:ext uri="{FF2B5EF4-FFF2-40B4-BE49-F238E27FC236}">
                <a16:creationId xmlns:a16="http://schemas.microsoft.com/office/drawing/2014/main" id="{803CB550-3403-4A83-9977-D55AB8C242CA}"/>
              </a:ext>
            </a:extLst>
          </p:cNvPr>
          <p:cNvSpPr>
            <a:spLocks noGrp="1"/>
          </p:cNvSpPr>
          <p:nvPr>
            <p:ph type="ftr" sz="quarter" idx="11"/>
          </p:nvPr>
        </p:nvSpPr>
        <p:spPr/>
        <p:txBody>
          <a:bodyPr/>
          <a:lstStyle/>
          <a:p>
            <a:r>
              <a:rPr lang="en-US"/>
              <a:t> OSPHL Laboratory Compliance Section  ORELAP  </a:t>
            </a:r>
          </a:p>
        </p:txBody>
      </p:sp>
      <p:sp>
        <p:nvSpPr>
          <p:cNvPr id="3" name="Slide Number Placeholder 2">
            <a:extLst>
              <a:ext uri="{FF2B5EF4-FFF2-40B4-BE49-F238E27FC236}">
                <a16:creationId xmlns:a16="http://schemas.microsoft.com/office/drawing/2014/main" id="{A6323D6F-7598-49CD-916B-F01D594194CA}"/>
              </a:ext>
            </a:extLst>
          </p:cNvPr>
          <p:cNvSpPr>
            <a:spLocks noGrp="1"/>
          </p:cNvSpPr>
          <p:nvPr>
            <p:ph type="sldNum" sz="quarter" idx="12"/>
          </p:nvPr>
        </p:nvSpPr>
        <p:spPr/>
        <p:txBody>
          <a:bodyPr/>
          <a:lstStyle/>
          <a:p>
            <a:fld id="{5BC52C16-B82B-4141-97E4-C2034A32A189}" type="slidenum">
              <a:rPr lang="en-US" smtClean="0"/>
              <a:t>27</a:t>
            </a:fld>
            <a:endParaRPr lang="en-US"/>
          </a:p>
        </p:txBody>
      </p:sp>
    </p:spTree>
    <p:extLst>
      <p:ext uri="{BB962C8B-B14F-4D97-AF65-F5344CB8AC3E}">
        <p14:creationId xmlns:p14="http://schemas.microsoft.com/office/powerpoint/2010/main" val="3850529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5ADF-A961-4E83-9ED5-EEA3E36365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B52209-30AA-4A63-B50E-2F8860BAE4F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8F4D154-F1F0-4407-9F53-F6A14816C59F}"/>
              </a:ext>
            </a:extLst>
          </p:cNvPr>
          <p:cNvPicPr>
            <a:picLocks noChangeAspect="1"/>
          </p:cNvPicPr>
          <p:nvPr/>
        </p:nvPicPr>
        <p:blipFill rotWithShape="1">
          <a:blip r:embed="rId2"/>
          <a:srcRect l="-357" t="5324"/>
          <a:stretch/>
        </p:blipFill>
        <p:spPr>
          <a:xfrm>
            <a:off x="652293" y="182562"/>
            <a:ext cx="10701507" cy="6492875"/>
          </a:xfrm>
          <a:prstGeom prst="rect">
            <a:avLst/>
          </a:prstGeom>
        </p:spPr>
      </p:pic>
      <p:sp>
        <p:nvSpPr>
          <p:cNvPr id="5" name="Arrow: Right 4">
            <a:extLst>
              <a:ext uri="{FF2B5EF4-FFF2-40B4-BE49-F238E27FC236}">
                <a16:creationId xmlns:a16="http://schemas.microsoft.com/office/drawing/2014/main" id="{46077D78-E10F-40CD-8B4E-2A6D2B77668F}"/>
              </a:ext>
            </a:extLst>
          </p:cNvPr>
          <p:cNvSpPr/>
          <p:nvPr/>
        </p:nvSpPr>
        <p:spPr>
          <a:xfrm>
            <a:off x="201443" y="365125"/>
            <a:ext cx="571500" cy="393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8CDD11CD-AD4D-4D34-8761-AAB287672CD0}"/>
              </a:ext>
            </a:extLst>
          </p:cNvPr>
          <p:cNvSpPr/>
          <p:nvPr/>
        </p:nvSpPr>
        <p:spPr>
          <a:xfrm>
            <a:off x="2373144" y="1027906"/>
            <a:ext cx="571500" cy="393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B14C9184-BD8C-4C2F-A2FD-512F9DEEA8FD}"/>
              </a:ext>
            </a:extLst>
          </p:cNvPr>
          <p:cNvSpPr>
            <a:spLocks noGrp="1"/>
          </p:cNvSpPr>
          <p:nvPr>
            <p:ph type="ftr" sz="quarter" idx="11"/>
          </p:nvPr>
        </p:nvSpPr>
        <p:spPr/>
        <p:txBody>
          <a:bodyPr/>
          <a:lstStyle/>
          <a:p>
            <a:r>
              <a:rPr lang="en-US"/>
              <a:t> OSPHL Laboratory Compliance Section  ORELAP  </a:t>
            </a:r>
          </a:p>
        </p:txBody>
      </p:sp>
      <p:sp>
        <p:nvSpPr>
          <p:cNvPr id="8" name="Slide Number Placeholder 7">
            <a:extLst>
              <a:ext uri="{FF2B5EF4-FFF2-40B4-BE49-F238E27FC236}">
                <a16:creationId xmlns:a16="http://schemas.microsoft.com/office/drawing/2014/main" id="{7C44EBEA-8313-4859-B6E7-3BDCD6864226}"/>
              </a:ext>
            </a:extLst>
          </p:cNvPr>
          <p:cNvSpPr>
            <a:spLocks noGrp="1"/>
          </p:cNvSpPr>
          <p:nvPr>
            <p:ph type="sldNum" sz="quarter" idx="12"/>
          </p:nvPr>
        </p:nvSpPr>
        <p:spPr/>
        <p:txBody>
          <a:bodyPr/>
          <a:lstStyle/>
          <a:p>
            <a:fld id="{5BC52C16-B82B-4141-97E4-C2034A32A189}" type="slidenum">
              <a:rPr lang="en-US" smtClean="0"/>
              <a:t>28</a:t>
            </a:fld>
            <a:endParaRPr lang="en-US"/>
          </a:p>
        </p:txBody>
      </p:sp>
    </p:spTree>
    <p:extLst>
      <p:ext uri="{BB962C8B-B14F-4D97-AF65-F5344CB8AC3E}">
        <p14:creationId xmlns:p14="http://schemas.microsoft.com/office/powerpoint/2010/main" val="2021007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41087-2C73-4C96-B4EB-7D260E6EBD7B}"/>
              </a:ext>
            </a:extLst>
          </p:cNvPr>
          <p:cNvPicPr>
            <a:picLocks noChangeAspect="1"/>
          </p:cNvPicPr>
          <p:nvPr/>
        </p:nvPicPr>
        <p:blipFill rotWithShape="1">
          <a:blip r:embed="rId2"/>
          <a:srcRect l="-2760" t="5324" r="1"/>
          <a:stretch/>
        </p:blipFill>
        <p:spPr>
          <a:xfrm>
            <a:off x="455337" y="215900"/>
            <a:ext cx="10757277" cy="6642099"/>
          </a:xfrm>
          <a:prstGeom prst="rect">
            <a:avLst/>
          </a:prstGeom>
        </p:spPr>
      </p:pic>
      <p:sp>
        <p:nvSpPr>
          <p:cNvPr id="5" name="Arrow: Right 4">
            <a:extLst>
              <a:ext uri="{FF2B5EF4-FFF2-40B4-BE49-F238E27FC236}">
                <a16:creationId xmlns:a16="http://schemas.microsoft.com/office/drawing/2014/main" id="{966A8CC2-775B-4064-BC12-585EDF8507B5}"/>
              </a:ext>
            </a:extLst>
          </p:cNvPr>
          <p:cNvSpPr/>
          <p:nvPr/>
        </p:nvSpPr>
        <p:spPr>
          <a:xfrm>
            <a:off x="5410200" y="1492250"/>
            <a:ext cx="685800"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65009E5-D246-4441-AA83-91A3946EE949}"/>
              </a:ext>
            </a:extLst>
          </p:cNvPr>
          <p:cNvSpPr>
            <a:spLocks noGrp="1"/>
          </p:cNvSpPr>
          <p:nvPr>
            <p:ph type="ftr" sz="quarter" idx="11"/>
          </p:nvPr>
        </p:nvSpPr>
        <p:spPr/>
        <p:txBody>
          <a:bodyPr/>
          <a:lstStyle/>
          <a:p>
            <a:r>
              <a:rPr lang="en-US"/>
              <a:t> OSPHL Laboratory Compliance Section  ORELAP  </a:t>
            </a:r>
          </a:p>
        </p:txBody>
      </p:sp>
      <p:sp>
        <p:nvSpPr>
          <p:cNvPr id="3" name="Slide Number Placeholder 2">
            <a:extLst>
              <a:ext uri="{FF2B5EF4-FFF2-40B4-BE49-F238E27FC236}">
                <a16:creationId xmlns:a16="http://schemas.microsoft.com/office/drawing/2014/main" id="{32811E8E-24E9-4385-B2A4-A7F9E15A76F4}"/>
              </a:ext>
            </a:extLst>
          </p:cNvPr>
          <p:cNvSpPr>
            <a:spLocks noGrp="1"/>
          </p:cNvSpPr>
          <p:nvPr>
            <p:ph type="sldNum" sz="quarter" idx="12"/>
          </p:nvPr>
        </p:nvSpPr>
        <p:spPr/>
        <p:txBody>
          <a:bodyPr/>
          <a:lstStyle/>
          <a:p>
            <a:fld id="{5BC52C16-B82B-4141-97E4-C2034A32A189}" type="slidenum">
              <a:rPr lang="en-US" smtClean="0"/>
              <a:t>29</a:t>
            </a:fld>
            <a:endParaRPr lang="en-US"/>
          </a:p>
        </p:txBody>
      </p:sp>
    </p:spTree>
    <p:extLst>
      <p:ext uri="{BB962C8B-B14F-4D97-AF65-F5344CB8AC3E}">
        <p14:creationId xmlns:p14="http://schemas.microsoft.com/office/powerpoint/2010/main" val="207393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2" name="Title 1">
            <a:extLst>
              <a:ext uri="{FF2B5EF4-FFF2-40B4-BE49-F238E27FC236}">
                <a16:creationId xmlns:a16="http://schemas.microsoft.com/office/drawing/2014/main" id="{C53F21EB-033E-418C-93BA-CCF51F257A14}"/>
              </a:ext>
            </a:extLst>
          </p:cNvPr>
          <p:cNvSpPr>
            <a:spLocks noGrp="1"/>
          </p:cNvSpPr>
          <p:nvPr>
            <p:ph type="title"/>
          </p:nvPr>
        </p:nvSpPr>
        <p:spPr/>
        <p:txBody>
          <a:bodyPr>
            <a:normAutofit fontScale="90000"/>
          </a:bodyPr>
          <a:lstStyle/>
          <a:p>
            <a:pPr algn="ctr"/>
            <a:r>
              <a:rPr lang="en-US" altLang="en-US" sz="5300" b="1" dirty="0">
                <a:solidFill>
                  <a:schemeClr val="accent1">
                    <a:lumMod val="75000"/>
                  </a:schemeClr>
                </a:solidFill>
                <a:latin typeface="+mn-lt"/>
              </a:rPr>
              <a:t>General Overview of the Laboratory Compliance Section ORELAP</a:t>
            </a:r>
            <a:br>
              <a:rPr lang="en-US" altLang="en-US" b="1" dirty="0">
                <a:solidFill>
                  <a:schemeClr val="accent1">
                    <a:lumMod val="75000"/>
                  </a:schemeClr>
                </a:solidFill>
              </a:rPr>
            </a:br>
            <a:endParaRPr lang="en-US" dirty="0"/>
          </a:p>
        </p:txBody>
      </p:sp>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838200" y="1601206"/>
            <a:ext cx="10515600" cy="4351338"/>
          </a:xfrm>
        </p:spPr>
        <p:txBody>
          <a:bodyPr>
            <a:normAutofit fontScale="92500" lnSpcReduction="10000"/>
          </a:bodyPr>
          <a:lstStyle/>
          <a:p>
            <a:pPr marL="0" indent="0">
              <a:buNone/>
            </a:pPr>
            <a:r>
              <a:rPr lang="en-US" dirty="0">
                <a:solidFill>
                  <a:srgbClr val="002060"/>
                </a:solidFill>
              </a:rPr>
              <a:t>ORELAP accredits over </a:t>
            </a:r>
            <a:r>
              <a:rPr lang="en-US" b="1" dirty="0">
                <a:solidFill>
                  <a:srgbClr val="002060"/>
                </a:solidFill>
              </a:rPr>
              <a:t>150 Environmental Laboratories</a:t>
            </a:r>
            <a:r>
              <a:rPr lang="en-US" dirty="0">
                <a:solidFill>
                  <a:srgbClr val="002060"/>
                </a:solidFill>
              </a:rPr>
              <a:t>:</a:t>
            </a:r>
          </a:p>
          <a:p>
            <a:pPr marL="0" indent="0">
              <a:buNone/>
            </a:pPr>
            <a:endParaRPr lang="en-US" dirty="0">
              <a:solidFill>
                <a:srgbClr val="002060"/>
              </a:solidFill>
            </a:endParaRPr>
          </a:p>
          <a:p>
            <a:r>
              <a:rPr lang="en-US" dirty="0">
                <a:solidFill>
                  <a:srgbClr val="002060"/>
                </a:solidFill>
              </a:rPr>
              <a:t> 66 in-state laboratories </a:t>
            </a:r>
          </a:p>
          <a:p>
            <a:pPr marL="914400" lvl="2" indent="0">
              <a:buNone/>
            </a:pPr>
            <a:r>
              <a:rPr lang="en-US" dirty="0">
                <a:solidFill>
                  <a:srgbClr val="002060"/>
                </a:solidFill>
              </a:rPr>
              <a:t>22 Drinking water laboratories that accept public samples</a:t>
            </a:r>
          </a:p>
          <a:p>
            <a:pPr marL="914400" lvl="2" indent="0">
              <a:buNone/>
            </a:pPr>
            <a:r>
              <a:rPr lang="en-US" dirty="0">
                <a:solidFill>
                  <a:srgbClr val="002060"/>
                </a:solidFill>
              </a:rPr>
              <a:t>11 Drinking water laboratories that do not accept public samples </a:t>
            </a:r>
          </a:p>
          <a:p>
            <a:pPr marL="914400" lvl="2" indent="0">
              <a:buNone/>
            </a:pPr>
            <a:r>
              <a:rPr lang="en-US" dirty="0">
                <a:solidFill>
                  <a:srgbClr val="002060"/>
                </a:solidFill>
              </a:rPr>
              <a:t>22 Cannabis laboratories</a:t>
            </a:r>
          </a:p>
          <a:p>
            <a:pPr marL="914400" lvl="2" indent="0">
              <a:buNone/>
            </a:pPr>
            <a:r>
              <a:rPr lang="en-US" dirty="0">
                <a:solidFill>
                  <a:srgbClr val="002060"/>
                </a:solidFill>
              </a:rPr>
              <a:t>11 Environmental laboratories </a:t>
            </a:r>
          </a:p>
          <a:p>
            <a:r>
              <a:rPr lang="en-US" dirty="0">
                <a:solidFill>
                  <a:srgbClr val="002060"/>
                </a:solidFill>
              </a:rPr>
              <a:t>63 out of state laboratories </a:t>
            </a:r>
          </a:p>
          <a:p>
            <a:pPr marL="914400" lvl="2" indent="0">
              <a:buNone/>
            </a:pPr>
            <a:r>
              <a:rPr lang="en-US" dirty="0">
                <a:solidFill>
                  <a:srgbClr val="002060"/>
                </a:solidFill>
              </a:rPr>
              <a:t>37 Drinking water laboratories that accept public samples </a:t>
            </a:r>
          </a:p>
          <a:p>
            <a:pPr marL="914400" lvl="2" indent="0">
              <a:buNone/>
            </a:pPr>
            <a:r>
              <a:rPr lang="en-US" dirty="0">
                <a:solidFill>
                  <a:srgbClr val="002060"/>
                </a:solidFill>
              </a:rPr>
              <a:t>5 Drinking water laboratories that do not accept public samples</a:t>
            </a:r>
          </a:p>
          <a:p>
            <a:pPr marL="914400" lvl="2" indent="0">
              <a:buNone/>
            </a:pPr>
            <a:r>
              <a:rPr lang="en-US" dirty="0">
                <a:solidFill>
                  <a:srgbClr val="002060"/>
                </a:solidFill>
              </a:rPr>
              <a:t>21 Environmental laboratories </a:t>
            </a:r>
          </a:p>
          <a:p>
            <a:r>
              <a:rPr lang="en-US" dirty="0">
                <a:solidFill>
                  <a:srgbClr val="002060"/>
                </a:solidFill>
              </a:rPr>
              <a:t>23 secondary out of state laboratories   </a:t>
            </a:r>
          </a:p>
          <a:p>
            <a:pPr lvl="1"/>
            <a:endParaRPr lang="en-US" dirty="0"/>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Footer Placeholder 3">
            <a:extLst>
              <a:ext uri="{FF2B5EF4-FFF2-40B4-BE49-F238E27FC236}">
                <a16:creationId xmlns:a16="http://schemas.microsoft.com/office/drawing/2014/main" id="{8558429B-0F3D-49B0-8227-1311772798B5}"/>
              </a:ext>
            </a:extLst>
          </p:cNvPr>
          <p:cNvSpPr>
            <a:spLocks noGrp="1"/>
          </p:cNvSpPr>
          <p:nvPr>
            <p:ph type="ftr" sz="quarter" idx="11"/>
          </p:nvPr>
        </p:nvSpPr>
        <p:spPr/>
        <p:txBody>
          <a:bodyPr/>
          <a:lstStyle/>
          <a:p>
            <a:r>
              <a:rPr lang="en-US"/>
              <a:t> OSPHL Laboratory Compliance Section  ORELAP  </a:t>
            </a:r>
          </a:p>
        </p:txBody>
      </p:sp>
      <p:sp>
        <p:nvSpPr>
          <p:cNvPr id="7" name="Slide Number Placeholder 6">
            <a:extLst>
              <a:ext uri="{FF2B5EF4-FFF2-40B4-BE49-F238E27FC236}">
                <a16:creationId xmlns:a16="http://schemas.microsoft.com/office/drawing/2014/main" id="{90E14955-8C72-447D-9061-3D3F625F3A18}"/>
              </a:ext>
            </a:extLst>
          </p:cNvPr>
          <p:cNvSpPr>
            <a:spLocks noGrp="1"/>
          </p:cNvSpPr>
          <p:nvPr>
            <p:ph type="sldNum" sz="quarter" idx="12"/>
          </p:nvPr>
        </p:nvSpPr>
        <p:spPr/>
        <p:txBody>
          <a:bodyPr/>
          <a:lstStyle/>
          <a:p>
            <a:fld id="{5BC52C16-B82B-4141-97E4-C2034A32A189}" type="slidenum">
              <a:rPr lang="en-US" smtClean="0"/>
              <a:t>3</a:t>
            </a:fld>
            <a:endParaRPr lang="en-US"/>
          </a:p>
        </p:txBody>
      </p:sp>
    </p:spTree>
    <p:extLst>
      <p:ext uri="{BB962C8B-B14F-4D97-AF65-F5344CB8AC3E}">
        <p14:creationId xmlns:p14="http://schemas.microsoft.com/office/powerpoint/2010/main" val="3159621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591F46-6B27-4C8F-9FE9-F59010E1700B}"/>
              </a:ext>
            </a:extLst>
          </p:cNvPr>
          <p:cNvPicPr>
            <a:picLocks noChangeAspect="1"/>
          </p:cNvPicPr>
          <p:nvPr/>
        </p:nvPicPr>
        <p:blipFill rotWithShape="1">
          <a:blip r:embed="rId2"/>
          <a:srcRect l="-1671" t="5324" r="1"/>
          <a:stretch/>
        </p:blipFill>
        <p:spPr>
          <a:xfrm>
            <a:off x="824554" y="120650"/>
            <a:ext cx="10542892" cy="6616699"/>
          </a:xfrm>
          <a:prstGeom prst="rect">
            <a:avLst/>
          </a:prstGeom>
        </p:spPr>
      </p:pic>
      <p:sp>
        <p:nvSpPr>
          <p:cNvPr id="6" name="Arrow: Right 5">
            <a:extLst>
              <a:ext uri="{FF2B5EF4-FFF2-40B4-BE49-F238E27FC236}">
                <a16:creationId xmlns:a16="http://schemas.microsoft.com/office/drawing/2014/main" id="{29BEEB28-765B-44A4-8B0A-726DEE93B8F5}"/>
              </a:ext>
            </a:extLst>
          </p:cNvPr>
          <p:cNvSpPr/>
          <p:nvPr/>
        </p:nvSpPr>
        <p:spPr>
          <a:xfrm>
            <a:off x="323377" y="3911600"/>
            <a:ext cx="787400" cy="520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CC87D13-6A2B-4CE9-8C75-AA6DE07890C6}"/>
              </a:ext>
            </a:extLst>
          </p:cNvPr>
          <p:cNvSpPr>
            <a:spLocks noGrp="1"/>
          </p:cNvSpPr>
          <p:nvPr>
            <p:ph type="ftr" sz="quarter" idx="11"/>
          </p:nvPr>
        </p:nvSpPr>
        <p:spPr/>
        <p:txBody>
          <a:bodyPr/>
          <a:lstStyle/>
          <a:p>
            <a:r>
              <a:rPr lang="en-US"/>
              <a:t> OSPHL Laboratory Compliance Section  ORELAP  </a:t>
            </a:r>
          </a:p>
        </p:txBody>
      </p:sp>
      <p:sp>
        <p:nvSpPr>
          <p:cNvPr id="3" name="Slide Number Placeholder 2">
            <a:extLst>
              <a:ext uri="{FF2B5EF4-FFF2-40B4-BE49-F238E27FC236}">
                <a16:creationId xmlns:a16="http://schemas.microsoft.com/office/drawing/2014/main" id="{FCA2403F-7B57-4753-ACBD-B294D6786BA2}"/>
              </a:ext>
            </a:extLst>
          </p:cNvPr>
          <p:cNvSpPr>
            <a:spLocks noGrp="1"/>
          </p:cNvSpPr>
          <p:nvPr>
            <p:ph type="sldNum" sz="quarter" idx="12"/>
          </p:nvPr>
        </p:nvSpPr>
        <p:spPr/>
        <p:txBody>
          <a:bodyPr/>
          <a:lstStyle/>
          <a:p>
            <a:fld id="{5BC52C16-B82B-4141-97E4-C2034A32A189}" type="slidenum">
              <a:rPr lang="en-US" smtClean="0"/>
              <a:t>30</a:t>
            </a:fld>
            <a:endParaRPr lang="en-US"/>
          </a:p>
        </p:txBody>
      </p:sp>
    </p:spTree>
    <p:extLst>
      <p:ext uri="{BB962C8B-B14F-4D97-AF65-F5344CB8AC3E}">
        <p14:creationId xmlns:p14="http://schemas.microsoft.com/office/powerpoint/2010/main" val="1843575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898596-FB8C-4227-B083-2E8183C93325}"/>
              </a:ext>
            </a:extLst>
          </p:cNvPr>
          <p:cNvPicPr>
            <a:picLocks noChangeAspect="1"/>
          </p:cNvPicPr>
          <p:nvPr/>
        </p:nvPicPr>
        <p:blipFill rotWithShape="1">
          <a:blip r:embed="rId2"/>
          <a:srcRect l="1083" t="5324"/>
          <a:stretch/>
        </p:blipFill>
        <p:spPr>
          <a:xfrm>
            <a:off x="1075360" y="182563"/>
            <a:ext cx="10041279" cy="6492874"/>
          </a:xfrm>
          <a:prstGeom prst="rect">
            <a:avLst/>
          </a:prstGeom>
        </p:spPr>
      </p:pic>
      <p:sp>
        <p:nvSpPr>
          <p:cNvPr id="5" name="Arrow: Right 4">
            <a:extLst>
              <a:ext uri="{FF2B5EF4-FFF2-40B4-BE49-F238E27FC236}">
                <a16:creationId xmlns:a16="http://schemas.microsoft.com/office/drawing/2014/main" id="{657FF816-BB7C-413A-9288-76D351559FD4}"/>
              </a:ext>
            </a:extLst>
          </p:cNvPr>
          <p:cNvSpPr/>
          <p:nvPr/>
        </p:nvSpPr>
        <p:spPr>
          <a:xfrm>
            <a:off x="393700" y="4343400"/>
            <a:ext cx="68166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43F59064-2774-437C-81F3-35E14BF294DD}"/>
              </a:ext>
            </a:extLst>
          </p:cNvPr>
          <p:cNvSpPr/>
          <p:nvPr/>
        </p:nvSpPr>
        <p:spPr>
          <a:xfrm>
            <a:off x="417030" y="2857500"/>
            <a:ext cx="68166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A911301A-FC49-418A-88DE-741861C9F1D8}"/>
              </a:ext>
            </a:extLst>
          </p:cNvPr>
          <p:cNvSpPr>
            <a:spLocks noGrp="1"/>
          </p:cNvSpPr>
          <p:nvPr>
            <p:ph type="ftr" sz="quarter" idx="11"/>
          </p:nvPr>
        </p:nvSpPr>
        <p:spPr/>
        <p:txBody>
          <a:bodyPr/>
          <a:lstStyle/>
          <a:p>
            <a:r>
              <a:rPr lang="en-US"/>
              <a:t> OSPHL Laboratory Compliance Section  ORELAP  </a:t>
            </a:r>
          </a:p>
        </p:txBody>
      </p:sp>
      <p:sp>
        <p:nvSpPr>
          <p:cNvPr id="3" name="Slide Number Placeholder 2">
            <a:extLst>
              <a:ext uri="{FF2B5EF4-FFF2-40B4-BE49-F238E27FC236}">
                <a16:creationId xmlns:a16="http://schemas.microsoft.com/office/drawing/2014/main" id="{2630BE1D-77E3-4904-9589-10D74C11857F}"/>
              </a:ext>
            </a:extLst>
          </p:cNvPr>
          <p:cNvSpPr>
            <a:spLocks noGrp="1"/>
          </p:cNvSpPr>
          <p:nvPr>
            <p:ph type="sldNum" sz="quarter" idx="12"/>
          </p:nvPr>
        </p:nvSpPr>
        <p:spPr/>
        <p:txBody>
          <a:bodyPr/>
          <a:lstStyle/>
          <a:p>
            <a:fld id="{5BC52C16-B82B-4141-97E4-C2034A32A189}" type="slidenum">
              <a:rPr lang="en-US" smtClean="0"/>
              <a:t>31</a:t>
            </a:fld>
            <a:endParaRPr lang="en-US"/>
          </a:p>
        </p:txBody>
      </p:sp>
    </p:spTree>
    <p:extLst>
      <p:ext uri="{BB962C8B-B14F-4D97-AF65-F5344CB8AC3E}">
        <p14:creationId xmlns:p14="http://schemas.microsoft.com/office/powerpoint/2010/main" val="1651821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287D53-883B-4FBD-8B8F-C5B91EC6E612}"/>
              </a:ext>
            </a:extLst>
          </p:cNvPr>
          <p:cNvPicPr>
            <a:picLocks noChangeAspect="1"/>
          </p:cNvPicPr>
          <p:nvPr/>
        </p:nvPicPr>
        <p:blipFill rotWithShape="1">
          <a:blip r:embed="rId2"/>
          <a:srcRect l="-96" t="6111"/>
          <a:stretch/>
        </p:blipFill>
        <p:spPr>
          <a:xfrm>
            <a:off x="990600" y="419100"/>
            <a:ext cx="10200985" cy="6438900"/>
          </a:xfrm>
          <a:prstGeom prst="rect">
            <a:avLst/>
          </a:prstGeom>
        </p:spPr>
      </p:pic>
      <p:sp>
        <p:nvSpPr>
          <p:cNvPr id="5" name="Arrow: Right 4">
            <a:extLst>
              <a:ext uri="{FF2B5EF4-FFF2-40B4-BE49-F238E27FC236}">
                <a16:creationId xmlns:a16="http://schemas.microsoft.com/office/drawing/2014/main" id="{56B0DF5B-45A2-499E-B368-A881D0633C24}"/>
              </a:ext>
            </a:extLst>
          </p:cNvPr>
          <p:cNvSpPr/>
          <p:nvPr/>
        </p:nvSpPr>
        <p:spPr>
          <a:xfrm rot="5400000">
            <a:off x="5309254" y="3276600"/>
            <a:ext cx="673100"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D1C0FEDB-C759-4652-A34C-1902FC028AA8}"/>
              </a:ext>
            </a:extLst>
          </p:cNvPr>
          <p:cNvSpPr/>
          <p:nvPr/>
        </p:nvSpPr>
        <p:spPr>
          <a:xfrm rot="5400000">
            <a:off x="6787106" y="3276600"/>
            <a:ext cx="673100"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5EF58CB0-43C8-49AF-8EB5-7C1AD8AB6F1C}"/>
              </a:ext>
            </a:extLst>
          </p:cNvPr>
          <p:cNvSpPr/>
          <p:nvPr/>
        </p:nvSpPr>
        <p:spPr>
          <a:xfrm rot="5400000">
            <a:off x="7469450" y="3276600"/>
            <a:ext cx="673100"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E3382849-974A-4C63-B25C-FF1921FB5E9C}"/>
              </a:ext>
            </a:extLst>
          </p:cNvPr>
          <p:cNvSpPr/>
          <p:nvPr/>
        </p:nvSpPr>
        <p:spPr>
          <a:xfrm rot="5400000">
            <a:off x="8830497" y="3276600"/>
            <a:ext cx="673100"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2E519D4-D96F-446A-9B5D-14DC033E226B}"/>
              </a:ext>
            </a:extLst>
          </p:cNvPr>
          <p:cNvSpPr/>
          <p:nvPr/>
        </p:nvSpPr>
        <p:spPr>
          <a:xfrm rot="5400000">
            <a:off x="8151794" y="3276600"/>
            <a:ext cx="673100"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DDC280E6-BC63-4E43-A415-511A117ECBF7}"/>
              </a:ext>
            </a:extLst>
          </p:cNvPr>
          <p:cNvSpPr>
            <a:spLocks noGrp="1"/>
          </p:cNvSpPr>
          <p:nvPr>
            <p:ph type="ftr" sz="quarter" idx="11"/>
          </p:nvPr>
        </p:nvSpPr>
        <p:spPr/>
        <p:txBody>
          <a:bodyPr/>
          <a:lstStyle/>
          <a:p>
            <a:r>
              <a:rPr lang="en-US"/>
              <a:t> OSPHL Laboratory Compliance Section  ORELAP  </a:t>
            </a:r>
          </a:p>
        </p:txBody>
      </p:sp>
      <p:sp>
        <p:nvSpPr>
          <p:cNvPr id="3" name="Slide Number Placeholder 2">
            <a:extLst>
              <a:ext uri="{FF2B5EF4-FFF2-40B4-BE49-F238E27FC236}">
                <a16:creationId xmlns:a16="http://schemas.microsoft.com/office/drawing/2014/main" id="{0D80D557-4131-47D5-BFB6-54BCC2710A67}"/>
              </a:ext>
            </a:extLst>
          </p:cNvPr>
          <p:cNvSpPr>
            <a:spLocks noGrp="1"/>
          </p:cNvSpPr>
          <p:nvPr>
            <p:ph type="sldNum" sz="quarter" idx="12"/>
          </p:nvPr>
        </p:nvSpPr>
        <p:spPr/>
        <p:txBody>
          <a:bodyPr/>
          <a:lstStyle/>
          <a:p>
            <a:fld id="{5BC52C16-B82B-4141-97E4-C2034A32A189}" type="slidenum">
              <a:rPr lang="en-US" smtClean="0"/>
              <a:t>32</a:t>
            </a:fld>
            <a:endParaRPr lang="en-US"/>
          </a:p>
        </p:txBody>
      </p:sp>
    </p:spTree>
    <p:extLst>
      <p:ext uri="{BB962C8B-B14F-4D97-AF65-F5344CB8AC3E}">
        <p14:creationId xmlns:p14="http://schemas.microsoft.com/office/powerpoint/2010/main" val="72602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601206"/>
            <a:ext cx="11158538" cy="4351338"/>
          </a:xfrm>
        </p:spPr>
        <p:txBody>
          <a:bodyPr>
            <a:normAutofit fontScale="92500" lnSpcReduction="10000"/>
          </a:bodyPr>
          <a:lstStyle/>
          <a:p>
            <a:pPr marL="0" lvl="0" indent="0">
              <a:buNone/>
            </a:pPr>
            <a:endParaRPr lang="en-US" b="1" dirty="0">
              <a:solidFill>
                <a:schemeClr val="accent1">
                  <a:lumMod val="75000"/>
                </a:schemeClr>
              </a:solidFill>
            </a:endParaRPr>
          </a:p>
          <a:p>
            <a:pPr marL="971550" lvl="1" indent="-514350">
              <a:buAutoNum type="arabicPeriod"/>
            </a:pPr>
            <a:r>
              <a:rPr lang="en-US" sz="2800" dirty="0">
                <a:solidFill>
                  <a:schemeClr val="accent1">
                    <a:lumMod val="75000"/>
                  </a:schemeClr>
                </a:solidFill>
              </a:rPr>
              <a:t>Check your current FOA (sent by email).</a:t>
            </a:r>
          </a:p>
          <a:p>
            <a:pPr marL="971550" lvl="1" indent="-514350">
              <a:buAutoNum type="arabicPeriod"/>
            </a:pPr>
            <a:endParaRPr lang="en-US" sz="2800" dirty="0">
              <a:solidFill>
                <a:schemeClr val="accent1">
                  <a:lumMod val="75000"/>
                </a:schemeClr>
              </a:solidFill>
            </a:endParaRPr>
          </a:p>
          <a:p>
            <a:pPr marL="971550" lvl="1" indent="-514350">
              <a:buAutoNum type="arabicPeriod"/>
            </a:pPr>
            <a:r>
              <a:rPr lang="en-US" sz="2800" dirty="0">
                <a:solidFill>
                  <a:schemeClr val="accent1">
                    <a:lumMod val="75000"/>
                  </a:schemeClr>
                </a:solidFill>
              </a:rPr>
              <a:t>During the renewal application process, verify the codes and references for your methods and analytes.</a:t>
            </a:r>
          </a:p>
          <a:p>
            <a:pPr marL="971550" lvl="1" indent="-514350">
              <a:buAutoNum type="arabicPeriod"/>
            </a:pPr>
            <a:endParaRPr lang="en-US" sz="2800" dirty="0">
              <a:solidFill>
                <a:schemeClr val="accent1">
                  <a:lumMod val="75000"/>
                </a:schemeClr>
              </a:solidFill>
            </a:endParaRPr>
          </a:p>
          <a:p>
            <a:pPr marL="457200" lvl="1" indent="0">
              <a:buNone/>
            </a:pPr>
            <a:r>
              <a:rPr lang="en-US" sz="2800" dirty="0">
                <a:solidFill>
                  <a:schemeClr val="accent5">
                    <a:lumMod val="50000"/>
                  </a:schemeClr>
                </a:solidFill>
              </a:rPr>
              <a:t>3. 	Download the “Fields of Accreditation Summary” from ODIE system.</a:t>
            </a:r>
          </a:p>
          <a:p>
            <a:pPr marL="457200" lvl="1" indent="0">
              <a:buNone/>
            </a:pPr>
            <a:endParaRPr lang="en-US" sz="2800" dirty="0">
              <a:solidFill>
                <a:schemeClr val="accent5">
                  <a:lumMod val="50000"/>
                </a:schemeClr>
              </a:solidFill>
            </a:endParaRPr>
          </a:p>
          <a:p>
            <a:pPr marL="971550" lvl="1" indent="-514350">
              <a:buAutoNum type="arabicPeriod" startAt="4"/>
            </a:pPr>
            <a:r>
              <a:rPr lang="en-US" sz="2800" dirty="0">
                <a:solidFill>
                  <a:schemeClr val="accent1">
                    <a:lumMod val="75000"/>
                  </a:schemeClr>
                </a:solidFill>
              </a:rPr>
              <a:t>TNI LAMS.</a:t>
            </a:r>
          </a:p>
          <a:p>
            <a:pPr marL="971550" lvl="1" indent="-514350">
              <a:buAutoNum type="arabicPeriod" startAt="4"/>
            </a:pPr>
            <a:endParaRPr lang="en-US" sz="2800" dirty="0">
              <a:solidFill>
                <a:schemeClr val="accent1">
                  <a:lumMod val="75000"/>
                </a:schemeClr>
              </a:solidFill>
            </a:endParaRPr>
          </a:p>
          <a:p>
            <a:pPr marL="971550" lvl="1" indent="-514350">
              <a:buFont typeface="Arial" panose="020B0604020202020204" pitchFamily="34" charset="0"/>
              <a:buAutoNum type="arabicPeriod" startAt="4"/>
            </a:pPr>
            <a:r>
              <a:rPr lang="en-US" sz="2800" dirty="0">
                <a:solidFill>
                  <a:schemeClr val="accent1">
                    <a:lumMod val="75000"/>
                  </a:schemeClr>
                </a:solidFill>
              </a:rPr>
              <a:t>ORELAP website - OR Drinking Water and Cannabis Labs. </a:t>
            </a:r>
          </a:p>
          <a:p>
            <a:pPr marL="971550" lvl="1" indent="-514350">
              <a:buAutoNum type="arabicPeriod" startAt="4"/>
            </a:pPr>
            <a:endParaRPr lang="en-US" sz="2800" dirty="0">
              <a:solidFill>
                <a:schemeClr val="accent1">
                  <a:lumMod val="75000"/>
                </a:schemeClr>
              </a:solidFill>
            </a:endParaRPr>
          </a:p>
          <a:p>
            <a:pPr marL="457200" lvl="1" indent="0">
              <a:buNone/>
            </a:pPr>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769620" y="365124"/>
            <a:ext cx="10515600" cy="132556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ORELAP </a:t>
            </a:r>
          </a:p>
          <a:p>
            <a:pPr algn="ctr"/>
            <a:r>
              <a:rPr lang="en-US" altLang="en-US" sz="4900" b="1" dirty="0">
                <a:solidFill>
                  <a:schemeClr val="accent1">
                    <a:lumMod val="75000"/>
                  </a:schemeClr>
                </a:solidFill>
                <a:latin typeface="+mn-lt"/>
              </a:rPr>
              <a:t>How to verify your Fields Of Accreditation</a:t>
            </a:r>
            <a:br>
              <a:rPr lang="en-US" altLang="en-US" b="1" dirty="0">
                <a:solidFill>
                  <a:schemeClr val="accent1">
                    <a:lumMod val="75000"/>
                  </a:schemeClr>
                </a:solidFill>
              </a:rPr>
            </a:br>
            <a:endParaRPr lang="en-US" dirty="0"/>
          </a:p>
        </p:txBody>
      </p:sp>
      <p:sp>
        <p:nvSpPr>
          <p:cNvPr id="2" name="Footer Placeholder 1">
            <a:extLst>
              <a:ext uri="{FF2B5EF4-FFF2-40B4-BE49-F238E27FC236}">
                <a16:creationId xmlns:a16="http://schemas.microsoft.com/office/drawing/2014/main" id="{A0AFB890-7AF7-4A15-9633-100815208FBD}"/>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FA943142-FD79-46E0-94D6-7BFE0B6FF9FF}"/>
              </a:ext>
            </a:extLst>
          </p:cNvPr>
          <p:cNvSpPr>
            <a:spLocks noGrp="1"/>
          </p:cNvSpPr>
          <p:nvPr>
            <p:ph type="sldNum" sz="quarter" idx="12"/>
          </p:nvPr>
        </p:nvSpPr>
        <p:spPr/>
        <p:txBody>
          <a:bodyPr/>
          <a:lstStyle/>
          <a:p>
            <a:fld id="{5BC52C16-B82B-4141-97E4-C2034A32A189}" type="slidenum">
              <a:rPr lang="en-US" smtClean="0"/>
              <a:t>33</a:t>
            </a:fld>
            <a:endParaRPr lang="en-US"/>
          </a:p>
        </p:txBody>
      </p:sp>
    </p:spTree>
    <p:extLst>
      <p:ext uri="{BB962C8B-B14F-4D97-AF65-F5344CB8AC3E}">
        <p14:creationId xmlns:p14="http://schemas.microsoft.com/office/powerpoint/2010/main" val="420828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4F10-0364-409B-96A3-A165E94212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C3370B-C411-4D2E-982C-DAF96A005B5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19FDD88-1AD4-4594-924E-DFFF95076177}"/>
              </a:ext>
            </a:extLst>
          </p:cNvPr>
          <p:cNvPicPr>
            <a:picLocks noChangeAspect="1"/>
          </p:cNvPicPr>
          <p:nvPr/>
        </p:nvPicPr>
        <p:blipFill>
          <a:blip r:embed="rId2"/>
          <a:stretch>
            <a:fillRect/>
          </a:stretch>
        </p:blipFill>
        <p:spPr>
          <a:xfrm>
            <a:off x="0" y="0"/>
            <a:ext cx="12074741" cy="6492875"/>
          </a:xfrm>
          <a:prstGeom prst="rect">
            <a:avLst/>
          </a:prstGeom>
        </p:spPr>
      </p:pic>
      <p:sp>
        <p:nvSpPr>
          <p:cNvPr id="5" name="Arrow: Down 4">
            <a:extLst>
              <a:ext uri="{FF2B5EF4-FFF2-40B4-BE49-F238E27FC236}">
                <a16:creationId xmlns:a16="http://schemas.microsoft.com/office/drawing/2014/main" id="{48D7FB0B-ABDB-4725-9B5E-0A208FDA2573}"/>
              </a:ext>
            </a:extLst>
          </p:cNvPr>
          <p:cNvSpPr/>
          <p:nvPr/>
        </p:nvSpPr>
        <p:spPr>
          <a:xfrm>
            <a:off x="7902167" y="727431"/>
            <a:ext cx="381000" cy="391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CB866571-CFF4-4C88-BB7B-BC8A812DA400}"/>
              </a:ext>
            </a:extLst>
          </p:cNvPr>
          <p:cNvSpPr/>
          <p:nvPr/>
        </p:nvSpPr>
        <p:spPr>
          <a:xfrm>
            <a:off x="934586" y="5785532"/>
            <a:ext cx="381000" cy="391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0FEF539F-221E-450F-A55C-0FFEA038B6F2}"/>
              </a:ext>
            </a:extLst>
          </p:cNvPr>
          <p:cNvSpPr>
            <a:spLocks noGrp="1"/>
          </p:cNvSpPr>
          <p:nvPr>
            <p:ph type="ftr" sz="quarter" idx="11"/>
          </p:nvPr>
        </p:nvSpPr>
        <p:spPr/>
        <p:txBody>
          <a:bodyPr/>
          <a:lstStyle/>
          <a:p>
            <a:r>
              <a:rPr lang="en-US"/>
              <a:t> OSPHL Laboratory Compliance Section  ORELAP  </a:t>
            </a:r>
          </a:p>
        </p:txBody>
      </p:sp>
      <p:sp>
        <p:nvSpPr>
          <p:cNvPr id="8" name="Slide Number Placeholder 7">
            <a:extLst>
              <a:ext uri="{FF2B5EF4-FFF2-40B4-BE49-F238E27FC236}">
                <a16:creationId xmlns:a16="http://schemas.microsoft.com/office/drawing/2014/main" id="{D4B05A7A-9EF7-434D-927D-D8F6818380BC}"/>
              </a:ext>
            </a:extLst>
          </p:cNvPr>
          <p:cNvSpPr>
            <a:spLocks noGrp="1"/>
          </p:cNvSpPr>
          <p:nvPr>
            <p:ph type="sldNum" sz="quarter" idx="12"/>
          </p:nvPr>
        </p:nvSpPr>
        <p:spPr/>
        <p:txBody>
          <a:bodyPr/>
          <a:lstStyle/>
          <a:p>
            <a:fld id="{5BC52C16-B82B-4141-97E4-C2034A32A189}" type="slidenum">
              <a:rPr lang="en-US" smtClean="0"/>
              <a:t>34</a:t>
            </a:fld>
            <a:endParaRPr lang="en-US"/>
          </a:p>
        </p:txBody>
      </p:sp>
    </p:spTree>
    <p:extLst>
      <p:ext uri="{BB962C8B-B14F-4D97-AF65-F5344CB8AC3E}">
        <p14:creationId xmlns:p14="http://schemas.microsoft.com/office/powerpoint/2010/main" val="339203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516731" y="1601206"/>
            <a:ext cx="11158538" cy="4351338"/>
          </a:xfrm>
        </p:spPr>
        <p:txBody>
          <a:bodyPr>
            <a:normAutofit/>
          </a:bodyPr>
          <a:lstStyle/>
          <a:p>
            <a:pPr marL="0" lvl="0" indent="0">
              <a:buNone/>
            </a:pPr>
            <a:endParaRPr lang="en-US" b="1" dirty="0">
              <a:solidFill>
                <a:schemeClr val="accent1">
                  <a:lumMod val="75000"/>
                </a:schemeClr>
              </a:solidFill>
            </a:endParaRPr>
          </a:p>
          <a:p>
            <a:pPr lvl="1"/>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398092"/>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ORELAP Fields of Accreditation Summary</a:t>
            </a:r>
            <a:br>
              <a:rPr lang="en-US" altLang="en-US" b="1" dirty="0">
                <a:solidFill>
                  <a:schemeClr val="accent1">
                    <a:lumMod val="75000"/>
                  </a:schemeClr>
                </a:solidFill>
              </a:rPr>
            </a:br>
            <a:endParaRPr lang="en-US" dirty="0"/>
          </a:p>
        </p:txBody>
      </p:sp>
      <p:pic>
        <p:nvPicPr>
          <p:cNvPr id="11" name="Picture 10">
            <a:extLst>
              <a:ext uri="{FF2B5EF4-FFF2-40B4-BE49-F238E27FC236}">
                <a16:creationId xmlns:a16="http://schemas.microsoft.com/office/drawing/2014/main" id="{8188F6F7-6301-4F5E-8256-2755CC71CB4F}"/>
              </a:ext>
            </a:extLst>
          </p:cNvPr>
          <p:cNvPicPr>
            <a:picLocks noChangeAspect="1"/>
          </p:cNvPicPr>
          <p:nvPr/>
        </p:nvPicPr>
        <p:blipFill>
          <a:blip r:embed="rId3"/>
          <a:stretch>
            <a:fillRect/>
          </a:stretch>
        </p:blipFill>
        <p:spPr>
          <a:xfrm>
            <a:off x="2438400" y="1073429"/>
            <a:ext cx="6953250" cy="5068486"/>
          </a:xfrm>
          <a:prstGeom prst="rect">
            <a:avLst/>
          </a:prstGeom>
        </p:spPr>
      </p:pic>
      <p:sp>
        <p:nvSpPr>
          <p:cNvPr id="2" name="Arrow: Down 1">
            <a:extLst>
              <a:ext uri="{FF2B5EF4-FFF2-40B4-BE49-F238E27FC236}">
                <a16:creationId xmlns:a16="http://schemas.microsoft.com/office/drawing/2014/main" id="{06D55001-B15B-4CA5-85C9-41EFF960D6A6}"/>
              </a:ext>
            </a:extLst>
          </p:cNvPr>
          <p:cNvSpPr/>
          <p:nvPr/>
        </p:nvSpPr>
        <p:spPr>
          <a:xfrm>
            <a:off x="3562350" y="1723655"/>
            <a:ext cx="381000" cy="403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306950AD-CF31-45C8-9DC6-5027ED9F485F}"/>
              </a:ext>
            </a:extLst>
          </p:cNvPr>
          <p:cNvSpPr/>
          <p:nvPr/>
        </p:nvSpPr>
        <p:spPr>
          <a:xfrm>
            <a:off x="4238625" y="1723655"/>
            <a:ext cx="381000" cy="403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F11780F-84C4-4307-9CC3-2231ED35B1CF}"/>
              </a:ext>
            </a:extLst>
          </p:cNvPr>
          <p:cNvSpPr>
            <a:spLocks noGrp="1"/>
          </p:cNvSpPr>
          <p:nvPr>
            <p:ph type="ftr" sz="quarter" idx="11"/>
          </p:nvPr>
        </p:nvSpPr>
        <p:spPr/>
        <p:txBody>
          <a:bodyPr/>
          <a:lstStyle/>
          <a:p>
            <a:r>
              <a:rPr lang="en-US"/>
              <a:t> OSPHL Laboratory Compliance Section  ORELAP  </a:t>
            </a:r>
          </a:p>
        </p:txBody>
      </p:sp>
      <p:sp>
        <p:nvSpPr>
          <p:cNvPr id="7" name="Slide Number Placeholder 6">
            <a:extLst>
              <a:ext uri="{FF2B5EF4-FFF2-40B4-BE49-F238E27FC236}">
                <a16:creationId xmlns:a16="http://schemas.microsoft.com/office/drawing/2014/main" id="{2FD6070D-6C77-4365-98E9-F0AA28205EE5}"/>
              </a:ext>
            </a:extLst>
          </p:cNvPr>
          <p:cNvSpPr>
            <a:spLocks noGrp="1"/>
          </p:cNvSpPr>
          <p:nvPr>
            <p:ph type="sldNum" sz="quarter" idx="12"/>
          </p:nvPr>
        </p:nvSpPr>
        <p:spPr/>
        <p:txBody>
          <a:bodyPr/>
          <a:lstStyle/>
          <a:p>
            <a:fld id="{5BC52C16-B82B-4141-97E4-C2034A32A189}" type="slidenum">
              <a:rPr lang="en-US" smtClean="0"/>
              <a:t>35</a:t>
            </a:fld>
            <a:endParaRPr lang="en-US"/>
          </a:p>
        </p:txBody>
      </p:sp>
    </p:spTree>
    <p:extLst>
      <p:ext uri="{BB962C8B-B14F-4D97-AF65-F5344CB8AC3E}">
        <p14:creationId xmlns:p14="http://schemas.microsoft.com/office/powerpoint/2010/main" val="178384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601206"/>
            <a:ext cx="11158538" cy="4351338"/>
          </a:xfrm>
        </p:spPr>
        <p:txBody>
          <a:bodyPr>
            <a:normAutofit fontScale="92500" lnSpcReduction="10000"/>
          </a:bodyPr>
          <a:lstStyle/>
          <a:p>
            <a:pPr marL="0" lvl="0" indent="0">
              <a:buNone/>
            </a:pPr>
            <a:endParaRPr lang="en-US" b="1" dirty="0">
              <a:solidFill>
                <a:schemeClr val="accent1">
                  <a:lumMod val="75000"/>
                </a:schemeClr>
              </a:solidFill>
            </a:endParaRPr>
          </a:p>
          <a:p>
            <a:pPr marL="971550" lvl="1" indent="-514350">
              <a:buAutoNum type="arabicPeriod"/>
            </a:pPr>
            <a:r>
              <a:rPr lang="en-US" sz="2800" dirty="0">
                <a:solidFill>
                  <a:schemeClr val="accent1">
                    <a:lumMod val="75000"/>
                  </a:schemeClr>
                </a:solidFill>
              </a:rPr>
              <a:t>Check your current FOA (sent by email).</a:t>
            </a:r>
          </a:p>
          <a:p>
            <a:pPr marL="971550" lvl="1" indent="-514350">
              <a:buAutoNum type="arabicPeriod"/>
            </a:pPr>
            <a:endParaRPr lang="en-US" sz="2800" dirty="0">
              <a:solidFill>
                <a:schemeClr val="accent1">
                  <a:lumMod val="75000"/>
                </a:schemeClr>
              </a:solidFill>
            </a:endParaRPr>
          </a:p>
          <a:p>
            <a:pPr marL="971550" lvl="1" indent="-514350">
              <a:buAutoNum type="arabicPeriod"/>
            </a:pPr>
            <a:r>
              <a:rPr lang="en-US" sz="2800" dirty="0">
                <a:solidFill>
                  <a:schemeClr val="accent1">
                    <a:lumMod val="75000"/>
                  </a:schemeClr>
                </a:solidFill>
              </a:rPr>
              <a:t>During the renewal application process, verify the codes and references for your methods and analytes.</a:t>
            </a:r>
          </a:p>
          <a:p>
            <a:pPr marL="971550" lvl="1" indent="-514350">
              <a:buAutoNum type="arabicPeriod"/>
            </a:pPr>
            <a:endParaRPr lang="en-US" sz="2800" dirty="0">
              <a:solidFill>
                <a:schemeClr val="accent1">
                  <a:lumMod val="75000"/>
                </a:schemeClr>
              </a:solidFill>
            </a:endParaRPr>
          </a:p>
          <a:p>
            <a:pPr marL="457200" lvl="1" indent="0">
              <a:buNone/>
            </a:pPr>
            <a:r>
              <a:rPr lang="en-US" sz="2800" dirty="0">
                <a:solidFill>
                  <a:schemeClr val="accent1">
                    <a:lumMod val="75000"/>
                  </a:schemeClr>
                </a:solidFill>
              </a:rPr>
              <a:t>3. 	Download the “Fields of Accreditation Summary” from ODIE system.</a:t>
            </a:r>
          </a:p>
          <a:p>
            <a:pPr marL="457200" lvl="1" indent="0">
              <a:buNone/>
            </a:pPr>
            <a:endParaRPr lang="en-US" sz="2800" dirty="0">
              <a:solidFill>
                <a:schemeClr val="accent1">
                  <a:lumMod val="75000"/>
                </a:schemeClr>
              </a:solidFill>
            </a:endParaRPr>
          </a:p>
          <a:p>
            <a:pPr marL="971550" lvl="1" indent="-514350">
              <a:buAutoNum type="arabicPeriod" startAt="4"/>
            </a:pPr>
            <a:r>
              <a:rPr lang="en-US" sz="2800" dirty="0">
                <a:solidFill>
                  <a:schemeClr val="accent1">
                    <a:lumMod val="75000"/>
                  </a:schemeClr>
                </a:solidFill>
              </a:rPr>
              <a:t>TNI LAMS.</a:t>
            </a:r>
          </a:p>
          <a:p>
            <a:pPr marL="971550" lvl="1" indent="-514350">
              <a:buAutoNum type="arabicPeriod" startAt="4"/>
            </a:pPr>
            <a:endParaRPr lang="en-US" sz="2800" dirty="0">
              <a:solidFill>
                <a:schemeClr val="accent1">
                  <a:lumMod val="75000"/>
                </a:schemeClr>
              </a:solidFill>
            </a:endParaRPr>
          </a:p>
          <a:p>
            <a:pPr marL="971550" lvl="1" indent="-514350">
              <a:buFont typeface="Arial" panose="020B0604020202020204" pitchFamily="34" charset="0"/>
              <a:buAutoNum type="arabicPeriod" startAt="4"/>
            </a:pPr>
            <a:r>
              <a:rPr lang="en-US" sz="2800" dirty="0">
                <a:solidFill>
                  <a:schemeClr val="accent1">
                    <a:lumMod val="75000"/>
                  </a:schemeClr>
                </a:solidFill>
              </a:rPr>
              <a:t>ORELAP website - OR Drinking Water and Cannabis Labs. </a:t>
            </a:r>
          </a:p>
          <a:p>
            <a:pPr marL="971550" lvl="1" indent="-514350">
              <a:buAutoNum type="arabicPeriod" startAt="4"/>
            </a:pPr>
            <a:endParaRPr lang="en-US" sz="2800" dirty="0">
              <a:solidFill>
                <a:schemeClr val="accent1">
                  <a:lumMod val="75000"/>
                </a:schemeClr>
              </a:solidFill>
            </a:endParaRPr>
          </a:p>
          <a:p>
            <a:pPr marL="457200" lvl="1" indent="0">
              <a:buNone/>
            </a:pPr>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769620" y="365124"/>
            <a:ext cx="10515600" cy="132556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ORELAP </a:t>
            </a:r>
          </a:p>
          <a:p>
            <a:pPr algn="ctr"/>
            <a:r>
              <a:rPr lang="en-US" altLang="en-US" sz="4900" b="1" dirty="0">
                <a:solidFill>
                  <a:schemeClr val="accent1">
                    <a:lumMod val="75000"/>
                  </a:schemeClr>
                </a:solidFill>
                <a:latin typeface="+mn-lt"/>
              </a:rPr>
              <a:t>How to verify your Fields Of Accreditation</a:t>
            </a:r>
            <a:br>
              <a:rPr lang="en-US" altLang="en-US" b="1" dirty="0">
                <a:solidFill>
                  <a:schemeClr val="accent1">
                    <a:lumMod val="75000"/>
                  </a:schemeClr>
                </a:solidFill>
              </a:rPr>
            </a:br>
            <a:endParaRPr lang="en-US" dirty="0"/>
          </a:p>
        </p:txBody>
      </p:sp>
      <p:sp>
        <p:nvSpPr>
          <p:cNvPr id="2" name="Footer Placeholder 1">
            <a:extLst>
              <a:ext uri="{FF2B5EF4-FFF2-40B4-BE49-F238E27FC236}">
                <a16:creationId xmlns:a16="http://schemas.microsoft.com/office/drawing/2014/main" id="{33AF33D2-187B-40BB-BA70-0AFEC83ACB75}"/>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217CAA76-8C41-4CB9-B144-A1D9C598B2C9}"/>
              </a:ext>
            </a:extLst>
          </p:cNvPr>
          <p:cNvSpPr>
            <a:spLocks noGrp="1"/>
          </p:cNvSpPr>
          <p:nvPr>
            <p:ph type="sldNum" sz="quarter" idx="12"/>
          </p:nvPr>
        </p:nvSpPr>
        <p:spPr/>
        <p:txBody>
          <a:bodyPr/>
          <a:lstStyle/>
          <a:p>
            <a:fld id="{5BC52C16-B82B-4141-97E4-C2034A32A189}" type="slidenum">
              <a:rPr lang="en-US" smtClean="0"/>
              <a:t>36</a:t>
            </a:fld>
            <a:endParaRPr lang="en-US"/>
          </a:p>
        </p:txBody>
      </p:sp>
    </p:spTree>
    <p:extLst>
      <p:ext uri="{BB962C8B-B14F-4D97-AF65-F5344CB8AC3E}">
        <p14:creationId xmlns:p14="http://schemas.microsoft.com/office/powerpoint/2010/main" val="186134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516731" y="1601206"/>
            <a:ext cx="11158538" cy="4351338"/>
          </a:xfrm>
        </p:spPr>
        <p:txBody>
          <a:bodyPr>
            <a:normAutofit/>
          </a:bodyPr>
          <a:lstStyle/>
          <a:p>
            <a:pPr marL="0" lvl="0" indent="0">
              <a:buNone/>
            </a:pPr>
            <a:endParaRPr lang="en-US" b="1" dirty="0">
              <a:solidFill>
                <a:schemeClr val="accent1">
                  <a:lumMod val="75000"/>
                </a:schemeClr>
              </a:solidFill>
            </a:endParaRPr>
          </a:p>
          <a:p>
            <a:pPr lvl="1"/>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398092"/>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Fields of Accreditation- TNI LAMS</a:t>
            </a:r>
            <a:br>
              <a:rPr lang="en-US" altLang="en-US" b="1" dirty="0">
                <a:solidFill>
                  <a:schemeClr val="accent1">
                    <a:lumMod val="75000"/>
                  </a:schemeClr>
                </a:solidFill>
              </a:rPr>
            </a:br>
            <a:endParaRPr lang="en-US" dirty="0"/>
          </a:p>
        </p:txBody>
      </p:sp>
      <p:pic>
        <p:nvPicPr>
          <p:cNvPr id="9" name="Picture 8">
            <a:extLst>
              <a:ext uri="{FF2B5EF4-FFF2-40B4-BE49-F238E27FC236}">
                <a16:creationId xmlns:a16="http://schemas.microsoft.com/office/drawing/2014/main" id="{74B788C3-0795-41C6-9E56-B5972548067E}"/>
              </a:ext>
            </a:extLst>
          </p:cNvPr>
          <p:cNvPicPr>
            <a:picLocks noChangeAspect="1"/>
          </p:cNvPicPr>
          <p:nvPr/>
        </p:nvPicPr>
        <p:blipFill>
          <a:blip r:embed="rId3"/>
          <a:stretch>
            <a:fillRect/>
          </a:stretch>
        </p:blipFill>
        <p:spPr>
          <a:xfrm>
            <a:off x="838200" y="1236355"/>
            <a:ext cx="4534839" cy="4375632"/>
          </a:xfrm>
          <a:prstGeom prst="rect">
            <a:avLst/>
          </a:prstGeom>
        </p:spPr>
      </p:pic>
      <p:pic>
        <p:nvPicPr>
          <p:cNvPr id="10" name="Picture 9">
            <a:extLst>
              <a:ext uri="{FF2B5EF4-FFF2-40B4-BE49-F238E27FC236}">
                <a16:creationId xmlns:a16="http://schemas.microsoft.com/office/drawing/2014/main" id="{66036FD5-9D9A-4AF9-8E5D-1CD2FEB02757}"/>
              </a:ext>
            </a:extLst>
          </p:cNvPr>
          <p:cNvPicPr>
            <a:picLocks noChangeAspect="1"/>
          </p:cNvPicPr>
          <p:nvPr/>
        </p:nvPicPr>
        <p:blipFill>
          <a:blip r:embed="rId4"/>
          <a:stretch>
            <a:fillRect/>
          </a:stretch>
        </p:blipFill>
        <p:spPr>
          <a:xfrm>
            <a:off x="6142436" y="1236355"/>
            <a:ext cx="5144423" cy="4175857"/>
          </a:xfrm>
          <a:prstGeom prst="rect">
            <a:avLst/>
          </a:prstGeom>
        </p:spPr>
      </p:pic>
      <p:sp>
        <p:nvSpPr>
          <p:cNvPr id="4" name="Arrow: Down 3">
            <a:extLst>
              <a:ext uri="{FF2B5EF4-FFF2-40B4-BE49-F238E27FC236}">
                <a16:creationId xmlns:a16="http://schemas.microsoft.com/office/drawing/2014/main" id="{47C17E69-9DCC-4FAA-A886-E30E2043286D}"/>
              </a:ext>
            </a:extLst>
          </p:cNvPr>
          <p:cNvSpPr/>
          <p:nvPr/>
        </p:nvSpPr>
        <p:spPr>
          <a:xfrm>
            <a:off x="1952625" y="2957446"/>
            <a:ext cx="361950" cy="466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685D1847-9E9E-4432-A232-369CC25F0D51}"/>
              </a:ext>
            </a:extLst>
          </p:cNvPr>
          <p:cNvSpPr/>
          <p:nvPr/>
        </p:nvSpPr>
        <p:spPr>
          <a:xfrm>
            <a:off x="7983584" y="2335640"/>
            <a:ext cx="566531"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6A83CEF-8E47-434F-914D-CEAF683EB835}"/>
              </a:ext>
            </a:extLst>
          </p:cNvPr>
          <p:cNvSpPr>
            <a:spLocks noGrp="1"/>
          </p:cNvSpPr>
          <p:nvPr>
            <p:ph type="ftr" sz="quarter" idx="11"/>
          </p:nvPr>
        </p:nvSpPr>
        <p:spPr/>
        <p:txBody>
          <a:bodyPr/>
          <a:lstStyle/>
          <a:p>
            <a:r>
              <a:rPr lang="en-US"/>
              <a:t> OSPHL Laboratory Compliance Section  ORELAP  </a:t>
            </a:r>
          </a:p>
        </p:txBody>
      </p:sp>
      <p:sp>
        <p:nvSpPr>
          <p:cNvPr id="11" name="Slide Number Placeholder 10">
            <a:extLst>
              <a:ext uri="{FF2B5EF4-FFF2-40B4-BE49-F238E27FC236}">
                <a16:creationId xmlns:a16="http://schemas.microsoft.com/office/drawing/2014/main" id="{50DD1022-79F3-4DDF-A693-80DBB4A660A5}"/>
              </a:ext>
            </a:extLst>
          </p:cNvPr>
          <p:cNvSpPr>
            <a:spLocks noGrp="1"/>
          </p:cNvSpPr>
          <p:nvPr>
            <p:ph type="sldNum" sz="quarter" idx="12"/>
          </p:nvPr>
        </p:nvSpPr>
        <p:spPr/>
        <p:txBody>
          <a:bodyPr/>
          <a:lstStyle/>
          <a:p>
            <a:fld id="{5BC52C16-B82B-4141-97E4-C2034A32A189}" type="slidenum">
              <a:rPr lang="en-US" smtClean="0"/>
              <a:t>37</a:t>
            </a:fld>
            <a:endParaRPr lang="en-US"/>
          </a:p>
        </p:txBody>
      </p:sp>
    </p:spTree>
    <p:extLst>
      <p:ext uri="{BB962C8B-B14F-4D97-AF65-F5344CB8AC3E}">
        <p14:creationId xmlns:p14="http://schemas.microsoft.com/office/powerpoint/2010/main" val="278910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601206"/>
            <a:ext cx="11158538" cy="4351338"/>
          </a:xfrm>
        </p:spPr>
        <p:txBody>
          <a:bodyPr>
            <a:normAutofit fontScale="92500" lnSpcReduction="10000"/>
          </a:bodyPr>
          <a:lstStyle/>
          <a:p>
            <a:pPr marL="0" lvl="0" indent="0">
              <a:buNone/>
            </a:pPr>
            <a:endParaRPr lang="en-US" b="1" dirty="0">
              <a:solidFill>
                <a:schemeClr val="accent1">
                  <a:lumMod val="75000"/>
                </a:schemeClr>
              </a:solidFill>
            </a:endParaRPr>
          </a:p>
          <a:p>
            <a:pPr marL="971550" lvl="1" indent="-514350">
              <a:buAutoNum type="arabicPeriod"/>
            </a:pPr>
            <a:r>
              <a:rPr lang="en-US" sz="2800" dirty="0">
                <a:solidFill>
                  <a:schemeClr val="accent1">
                    <a:lumMod val="75000"/>
                  </a:schemeClr>
                </a:solidFill>
              </a:rPr>
              <a:t>Check your current FOA (sent by email).</a:t>
            </a:r>
          </a:p>
          <a:p>
            <a:pPr marL="971550" lvl="1" indent="-514350">
              <a:buAutoNum type="arabicPeriod"/>
            </a:pPr>
            <a:endParaRPr lang="en-US" sz="2800" dirty="0">
              <a:solidFill>
                <a:schemeClr val="accent1">
                  <a:lumMod val="75000"/>
                </a:schemeClr>
              </a:solidFill>
            </a:endParaRPr>
          </a:p>
          <a:p>
            <a:pPr marL="971550" lvl="1" indent="-514350">
              <a:buAutoNum type="arabicPeriod"/>
            </a:pPr>
            <a:r>
              <a:rPr lang="en-US" sz="2800" dirty="0">
                <a:solidFill>
                  <a:schemeClr val="accent1">
                    <a:lumMod val="75000"/>
                  </a:schemeClr>
                </a:solidFill>
              </a:rPr>
              <a:t>During the renewal application process, verify the codes and references for your methods and analytes.</a:t>
            </a:r>
          </a:p>
          <a:p>
            <a:pPr marL="971550" lvl="1" indent="-514350">
              <a:buAutoNum type="arabicPeriod"/>
            </a:pPr>
            <a:endParaRPr lang="en-US" sz="2800" dirty="0">
              <a:solidFill>
                <a:schemeClr val="accent1">
                  <a:lumMod val="75000"/>
                </a:schemeClr>
              </a:solidFill>
            </a:endParaRPr>
          </a:p>
          <a:p>
            <a:pPr marL="457200" lvl="1" indent="0">
              <a:buNone/>
            </a:pPr>
            <a:r>
              <a:rPr lang="en-US" sz="2800" dirty="0">
                <a:solidFill>
                  <a:schemeClr val="accent5">
                    <a:lumMod val="50000"/>
                  </a:schemeClr>
                </a:solidFill>
              </a:rPr>
              <a:t>3. 	Download the “Fields of Accreditation Summary” from ODIE system.</a:t>
            </a:r>
          </a:p>
          <a:p>
            <a:pPr marL="457200" lvl="1" indent="0">
              <a:buNone/>
            </a:pPr>
            <a:endParaRPr lang="en-US" sz="2800" dirty="0">
              <a:solidFill>
                <a:schemeClr val="accent5">
                  <a:lumMod val="50000"/>
                </a:schemeClr>
              </a:solidFill>
            </a:endParaRPr>
          </a:p>
          <a:p>
            <a:pPr marL="971550" lvl="1" indent="-514350">
              <a:buAutoNum type="arabicPeriod" startAt="4"/>
            </a:pPr>
            <a:r>
              <a:rPr lang="en-US" sz="2800" dirty="0">
                <a:solidFill>
                  <a:schemeClr val="accent1">
                    <a:lumMod val="75000"/>
                  </a:schemeClr>
                </a:solidFill>
              </a:rPr>
              <a:t>TNI LAMS.</a:t>
            </a:r>
          </a:p>
          <a:p>
            <a:pPr marL="971550" lvl="1" indent="-514350">
              <a:buAutoNum type="arabicPeriod" startAt="4"/>
            </a:pPr>
            <a:endParaRPr lang="en-US" sz="2800" dirty="0">
              <a:solidFill>
                <a:schemeClr val="accent1">
                  <a:lumMod val="75000"/>
                </a:schemeClr>
              </a:solidFill>
            </a:endParaRPr>
          </a:p>
          <a:p>
            <a:pPr marL="971550" lvl="1" indent="-514350">
              <a:buFont typeface="Arial" panose="020B0604020202020204" pitchFamily="34" charset="0"/>
              <a:buAutoNum type="arabicPeriod" startAt="4"/>
            </a:pPr>
            <a:r>
              <a:rPr lang="en-US" sz="2800" dirty="0">
                <a:solidFill>
                  <a:schemeClr val="accent1">
                    <a:lumMod val="75000"/>
                  </a:schemeClr>
                </a:solidFill>
              </a:rPr>
              <a:t>ORELAP website - OR Drinking Water and Cannabis Labs. </a:t>
            </a:r>
          </a:p>
          <a:p>
            <a:pPr marL="971550" lvl="1" indent="-514350">
              <a:buAutoNum type="arabicPeriod" startAt="4"/>
            </a:pPr>
            <a:endParaRPr lang="en-US" sz="2800" dirty="0">
              <a:solidFill>
                <a:schemeClr val="accent1">
                  <a:lumMod val="75000"/>
                </a:schemeClr>
              </a:solidFill>
            </a:endParaRPr>
          </a:p>
          <a:p>
            <a:pPr marL="457200" lvl="1" indent="0">
              <a:buNone/>
            </a:pPr>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769620" y="365124"/>
            <a:ext cx="10515600" cy="132556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ORELAP </a:t>
            </a:r>
          </a:p>
          <a:p>
            <a:pPr algn="ctr"/>
            <a:r>
              <a:rPr lang="en-US" altLang="en-US" sz="4900" b="1" dirty="0">
                <a:solidFill>
                  <a:schemeClr val="accent1">
                    <a:lumMod val="75000"/>
                  </a:schemeClr>
                </a:solidFill>
                <a:latin typeface="+mn-lt"/>
              </a:rPr>
              <a:t>How to verify your Fields Of Accreditation</a:t>
            </a:r>
            <a:br>
              <a:rPr lang="en-US" altLang="en-US" b="1" dirty="0">
                <a:solidFill>
                  <a:schemeClr val="accent1">
                    <a:lumMod val="75000"/>
                  </a:schemeClr>
                </a:solidFill>
              </a:rPr>
            </a:br>
            <a:endParaRPr lang="en-US" dirty="0"/>
          </a:p>
        </p:txBody>
      </p:sp>
      <p:sp>
        <p:nvSpPr>
          <p:cNvPr id="2" name="Footer Placeholder 1">
            <a:extLst>
              <a:ext uri="{FF2B5EF4-FFF2-40B4-BE49-F238E27FC236}">
                <a16:creationId xmlns:a16="http://schemas.microsoft.com/office/drawing/2014/main" id="{37BE3F46-1779-487F-9763-8014829EDD72}"/>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471DCF61-5EDE-415F-8E7F-5FD5830E4147}"/>
              </a:ext>
            </a:extLst>
          </p:cNvPr>
          <p:cNvSpPr>
            <a:spLocks noGrp="1"/>
          </p:cNvSpPr>
          <p:nvPr>
            <p:ph type="sldNum" sz="quarter" idx="12"/>
          </p:nvPr>
        </p:nvSpPr>
        <p:spPr/>
        <p:txBody>
          <a:bodyPr/>
          <a:lstStyle/>
          <a:p>
            <a:fld id="{5BC52C16-B82B-4141-97E4-C2034A32A189}" type="slidenum">
              <a:rPr lang="en-US" smtClean="0"/>
              <a:t>38</a:t>
            </a:fld>
            <a:endParaRPr lang="en-US"/>
          </a:p>
        </p:txBody>
      </p:sp>
    </p:spTree>
    <p:extLst>
      <p:ext uri="{BB962C8B-B14F-4D97-AF65-F5344CB8AC3E}">
        <p14:creationId xmlns:p14="http://schemas.microsoft.com/office/powerpoint/2010/main" val="317324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9" end="9"/>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7170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601206"/>
            <a:ext cx="11158538" cy="4351338"/>
          </a:xfrm>
        </p:spPr>
        <p:txBody>
          <a:bodyPr>
            <a:normAutofit/>
          </a:bodyPr>
          <a:lstStyle/>
          <a:p>
            <a:pPr marL="971550" lvl="1" indent="-514350">
              <a:buAutoNum type="arabicPeriod" startAt="4"/>
            </a:pPr>
            <a:endParaRPr lang="en-US" sz="2800" dirty="0">
              <a:solidFill>
                <a:schemeClr val="accent1">
                  <a:lumMod val="75000"/>
                </a:schemeClr>
              </a:solidFill>
            </a:endParaRPr>
          </a:p>
          <a:p>
            <a:pPr marL="457200" lvl="1" indent="0">
              <a:buNone/>
            </a:pPr>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6221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769620" y="365124"/>
            <a:ext cx="1051560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ORELAP Website-</a:t>
            </a:r>
          </a:p>
          <a:p>
            <a:pPr algn="ctr"/>
            <a:r>
              <a:rPr lang="en-US" altLang="en-US" b="1" dirty="0">
                <a:solidFill>
                  <a:schemeClr val="accent1">
                    <a:lumMod val="75000"/>
                  </a:schemeClr>
                </a:solidFill>
              </a:rPr>
              <a:t>Oregon Drinking Water and Cannabis Labs</a:t>
            </a:r>
            <a:br>
              <a:rPr lang="en-US" altLang="en-US" b="1" dirty="0">
                <a:solidFill>
                  <a:schemeClr val="accent1">
                    <a:lumMod val="75000"/>
                  </a:schemeClr>
                </a:solidFill>
              </a:rPr>
            </a:br>
            <a:endParaRPr lang="en-US" dirty="0"/>
          </a:p>
        </p:txBody>
      </p:sp>
      <p:pic>
        <p:nvPicPr>
          <p:cNvPr id="7" name="Picture 6">
            <a:extLst>
              <a:ext uri="{FF2B5EF4-FFF2-40B4-BE49-F238E27FC236}">
                <a16:creationId xmlns:a16="http://schemas.microsoft.com/office/drawing/2014/main" id="{A1323D10-B371-4A69-AACC-929C36D85F08}"/>
              </a:ext>
            </a:extLst>
          </p:cNvPr>
          <p:cNvPicPr>
            <a:picLocks noChangeAspect="1"/>
          </p:cNvPicPr>
          <p:nvPr/>
        </p:nvPicPr>
        <p:blipFill>
          <a:blip r:embed="rId3"/>
          <a:stretch>
            <a:fillRect/>
          </a:stretch>
        </p:blipFill>
        <p:spPr>
          <a:xfrm>
            <a:off x="1774032" y="1425726"/>
            <a:ext cx="8932876" cy="4351338"/>
          </a:xfrm>
          <a:prstGeom prst="rect">
            <a:avLst/>
          </a:prstGeom>
        </p:spPr>
      </p:pic>
      <p:sp>
        <p:nvSpPr>
          <p:cNvPr id="2" name="Arrow: Right 1">
            <a:extLst>
              <a:ext uri="{FF2B5EF4-FFF2-40B4-BE49-F238E27FC236}">
                <a16:creationId xmlns:a16="http://schemas.microsoft.com/office/drawing/2014/main" id="{A6D12F0E-4F7F-4ED9-BCE2-E4D4B1F2B591}"/>
              </a:ext>
            </a:extLst>
          </p:cNvPr>
          <p:cNvSpPr/>
          <p:nvPr/>
        </p:nvSpPr>
        <p:spPr>
          <a:xfrm>
            <a:off x="1645444" y="2469569"/>
            <a:ext cx="60007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9F119AF-CB23-4625-80B6-243A6963259A}"/>
              </a:ext>
            </a:extLst>
          </p:cNvPr>
          <p:cNvSpPr>
            <a:spLocks noGrp="1"/>
          </p:cNvSpPr>
          <p:nvPr>
            <p:ph type="ftr" sz="quarter" idx="11"/>
          </p:nvPr>
        </p:nvSpPr>
        <p:spPr/>
        <p:txBody>
          <a:bodyPr/>
          <a:lstStyle/>
          <a:p>
            <a:r>
              <a:rPr lang="en-US"/>
              <a:t> OSPHL Laboratory Compliance Section  ORELAP  </a:t>
            </a:r>
          </a:p>
        </p:txBody>
      </p:sp>
      <p:sp>
        <p:nvSpPr>
          <p:cNvPr id="9" name="Slide Number Placeholder 8">
            <a:extLst>
              <a:ext uri="{FF2B5EF4-FFF2-40B4-BE49-F238E27FC236}">
                <a16:creationId xmlns:a16="http://schemas.microsoft.com/office/drawing/2014/main" id="{EEAE1926-4489-445B-85F3-CCF552982487}"/>
              </a:ext>
            </a:extLst>
          </p:cNvPr>
          <p:cNvSpPr>
            <a:spLocks noGrp="1"/>
          </p:cNvSpPr>
          <p:nvPr>
            <p:ph type="sldNum" sz="quarter" idx="12"/>
          </p:nvPr>
        </p:nvSpPr>
        <p:spPr/>
        <p:txBody>
          <a:bodyPr/>
          <a:lstStyle/>
          <a:p>
            <a:fld id="{5BC52C16-B82B-4141-97E4-C2034A32A189}" type="slidenum">
              <a:rPr lang="en-US" smtClean="0"/>
              <a:t>39</a:t>
            </a:fld>
            <a:endParaRPr lang="en-US"/>
          </a:p>
        </p:txBody>
      </p:sp>
    </p:spTree>
    <p:extLst>
      <p:ext uri="{BB962C8B-B14F-4D97-AF65-F5344CB8AC3E}">
        <p14:creationId xmlns:p14="http://schemas.microsoft.com/office/powerpoint/2010/main" val="235876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2" name="Title 1">
            <a:extLst>
              <a:ext uri="{FF2B5EF4-FFF2-40B4-BE49-F238E27FC236}">
                <a16:creationId xmlns:a16="http://schemas.microsoft.com/office/drawing/2014/main" id="{C53F21EB-033E-418C-93BA-CCF51F257A14}"/>
              </a:ext>
            </a:extLst>
          </p:cNvPr>
          <p:cNvSpPr>
            <a:spLocks noGrp="1"/>
          </p:cNvSpPr>
          <p:nvPr>
            <p:ph type="title"/>
          </p:nvPr>
        </p:nvSpPr>
        <p:spPr/>
        <p:txBody>
          <a:bodyPr>
            <a:normAutofit fontScale="90000"/>
          </a:bodyPr>
          <a:lstStyle/>
          <a:p>
            <a:pPr algn="ctr"/>
            <a:r>
              <a:rPr lang="en-US" altLang="en-US" sz="5300" b="1" dirty="0">
                <a:solidFill>
                  <a:schemeClr val="accent1">
                    <a:lumMod val="75000"/>
                  </a:schemeClr>
                </a:solidFill>
                <a:latin typeface="+mn-lt"/>
              </a:rPr>
              <a:t>Mandated Laboratories to be ORELAP accredited</a:t>
            </a:r>
            <a:br>
              <a:rPr lang="en-US" altLang="en-US" b="1" dirty="0">
                <a:solidFill>
                  <a:schemeClr val="accent1">
                    <a:lumMod val="75000"/>
                  </a:schemeClr>
                </a:solidFill>
              </a:rPr>
            </a:br>
            <a:endParaRPr lang="en-US" dirty="0"/>
          </a:p>
        </p:txBody>
      </p:sp>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977900" y="1513466"/>
            <a:ext cx="10337800" cy="4351338"/>
          </a:xfrm>
        </p:spPr>
        <p:txBody>
          <a:bodyPr>
            <a:normAutofit fontScale="85000" lnSpcReduction="20000"/>
          </a:bodyPr>
          <a:lstStyle/>
          <a:p>
            <a:pPr marL="457200" lvl="1" indent="0">
              <a:buNone/>
            </a:pPr>
            <a:r>
              <a:rPr lang="en-US" sz="3200" dirty="0">
                <a:solidFill>
                  <a:srgbClr val="002060"/>
                </a:solidFill>
              </a:rPr>
              <a:t>ORELAP accredits qualified laboratories for testing under the Clean Air Act (CAA), Clean Water Act (CWA), Resource Conservation, Recovery Act (RCRA) and the Safe Drinking Water Act (SDWA).</a:t>
            </a:r>
          </a:p>
          <a:p>
            <a:pPr marL="457200" lvl="1" indent="0">
              <a:buNone/>
            </a:pPr>
            <a:endParaRPr lang="en-US" sz="3200" dirty="0">
              <a:solidFill>
                <a:srgbClr val="002060"/>
              </a:solidFill>
            </a:endParaRPr>
          </a:p>
          <a:p>
            <a:pPr marL="457200" lvl="1" indent="0">
              <a:buNone/>
            </a:pPr>
            <a:r>
              <a:rPr lang="en-US" sz="3200" dirty="0">
                <a:solidFill>
                  <a:srgbClr val="002060"/>
                </a:solidFill>
              </a:rPr>
              <a:t>ORELAP accredits Cannabis testing laboratories under ORS 475B.550 to 475B.590.</a:t>
            </a:r>
          </a:p>
          <a:p>
            <a:pPr marL="457200" lvl="1" indent="0">
              <a:buNone/>
            </a:pPr>
            <a:endParaRPr lang="en-US" sz="3200" dirty="0">
              <a:solidFill>
                <a:srgbClr val="002060"/>
              </a:solidFill>
            </a:endParaRPr>
          </a:p>
          <a:p>
            <a:pPr marL="457200" lvl="1" indent="0">
              <a:buNone/>
            </a:pPr>
            <a:r>
              <a:rPr lang="en-US" sz="3200" dirty="0">
                <a:solidFill>
                  <a:srgbClr val="002060"/>
                </a:solidFill>
              </a:rPr>
              <a:t>Drinking water and cannabis testing laboratories are mandated to be ORELAP accredited.</a:t>
            </a:r>
          </a:p>
          <a:p>
            <a:pPr marL="457200" lvl="1" indent="0">
              <a:buNone/>
            </a:pPr>
            <a:endParaRPr lang="en-US" sz="3200" dirty="0">
              <a:solidFill>
                <a:srgbClr val="002060"/>
              </a:solidFill>
            </a:endParaRPr>
          </a:p>
          <a:p>
            <a:pPr marL="457200" lvl="1" indent="0">
              <a:buNone/>
            </a:pPr>
            <a:r>
              <a:rPr lang="en-US" sz="3200" dirty="0">
                <a:solidFill>
                  <a:srgbClr val="002060"/>
                </a:solidFill>
              </a:rPr>
              <a:t>ORELAP goal is to have all assessors to be certified for microbiology and chemistry (organic/inorganic) as EPA DW CO.</a:t>
            </a: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Footer Placeholder 3">
            <a:extLst>
              <a:ext uri="{FF2B5EF4-FFF2-40B4-BE49-F238E27FC236}">
                <a16:creationId xmlns:a16="http://schemas.microsoft.com/office/drawing/2014/main" id="{79C8D8F0-5070-4DB1-B50E-67AB3D5E1320}"/>
              </a:ext>
            </a:extLst>
          </p:cNvPr>
          <p:cNvSpPr>
            <a:spLocks noGrp="1"/>
          </p:cNvSpPr>
          <p:nvPr>
            <p:ph type="ftr" sz="quarter" idx="11"/>
          </p:nvPr>
        </p:nvSpPr>
        <p:spPr/>
        <p:txBody>
          <a:bodyPr/>
          <a:lstStyle/>
          <a:p>
            <a:r>
              <a:rPr lang="en-US"/>
              <a:t> OSPHL Laboratory Compliance Section  ORELAP  </a:t>
            </a:r>
          </a:p>
        </p:txBody>
      </p:sp>
      <p:sp>
        <p:nvSpPr>
          <p:cNvPr id="7" name="Slide Number Placeholder 6">
            <a:extLst>
              <a:ext uri="{FF2B5EF4-FFF2-40B4-BE49-F238E27FC236}">
                <a16:creationId xmlns:a16="http://schemas.microsoft.com/office/drawing/2014/main" id="{AB188279-81C0-47BF-9745-2B2C3F55D4B6}"/>
              </a:ext>
            </a:extLst>
          </p:cNvPr>
          <p:cNvSpPr>
            <a:spLocks noGrp="1"/>
          </p:cNvSpPr>
          <p:nvPr>
            <p:ph type="sldNum" sz="quarter" idx="12"/>
          </p:nvPr>
        </p:nvSpPr>
        <p:spPr/>
        <p:txBody>
          <a:bodyPr/>
          <a:lstStyle/>
          <a:p>
            <a:fld id="{5BC52C16-B82B-4141-97E4-C2034A32A189}" type="slidenum">
              <a:rPr lang="en-US" smtClean="0"/>
              <a:t>4</a:t>
            </a:fld>
            <a:endParaRPr lang="en-US"/>
          </a:p>
        </p:txBody>
      </p:sp>
    </p:spTree>
    <p:extLst>
      <p:ext uri="{BB962C8B-B14F-4D97-AF65-F5344CB8AC3E}">
        <p14:creationId xmlns:p14="http://schemas.microsoft.com/office/powerpoint/2010/main" val="787360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id="{0EB3E90F-E469-448E-B3D6-DF687540042D}"/>
              </a:ext>
            </a:extLst>
          </p:cNvPr>
          <p:cNvPicPr>
            <a:picLocks noChangeAspect="1"/>
          </p:cNvPicPr>
          <p:nvPr/>
        </p:nvPicPr>
        <p:blipFill>
          <a:blip r:embed="rId2"/>
          <a:stretch>
            <a:fillRect/>
          </a:stretch>
        </p:blipFill>
        <p:spPr>
          <a:xfrm>
            <a:off x="1576425" y="1825625"/>
            <a:ext cx="9039149" cy="4351338"/>
          </a:xfrm>
          <a:prstGeom prst="rect">
            <a:avLst/>
          </a:prstGeom>
        </p:spPr>
      </p:pic>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3"/>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601206"/>
            <a:ext cx="11158538" cy="4351338"/>
          </a:xfrm>
        </p:spPr>
        <p:txBody>
          <a:bodyPr>
            <a:normAutofit/>
          </a:bodyPr>
          <a:lstStyle/>
          <a:p>
            <a:pPr marL="971550" lvl="1" indent="-514350">
              <a:buAutoNum type="arabicPeriod" startAt="4"/>
            </a:pPr>
            <a:endParaRPr lang="en-US" sz="2800" dirty="0">
              <a:solidFill>
                <a:schemeClr val="accent1">
                  <a:lumMod val="75000"/>
                </a:schemeClr>
              </a:solidFill>
            </a:endParaRPr>
          </a:p>
          <a:p>
            <a:pPr marL="457200" lvl="1" indent="0">
              <a:buNone/>
            </a:pPr>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769620" y="365124"/>
            <a:ext cx="1051560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ORELAP Website-</a:t>
            </a:r>
          </a:p>
          <a:p>
            <a:pPr algn="ctr"/>
            <a:r>
              <a:rPr lang="en-US" altLang="en-US" b="1" dirty="0">
                <a:solidFill>
                  <a:schemeClr val="accent1">
                    <a:lumMod val="75000"/>
                  </a:schemeClr>
                </a:solidFill>
                <a:latin typeface="+mn-lt"/>
              </a:rPr>
              <a:t>Oregon Drinking Water and Cannabis Labs</a:t>
            </a:r>
            <a:br>
              <a:rPr lang="en-US" altLang="en-US" b="1" dirty="0">
                <a:solidFill>
                  <a:schemeClr val="accent1">
                    <a:lumMod val="75000"/>
                  </a:schemeClr>
                </a:solidFill>
              </a:rPr>
            </a:br>
            <a:endParaRPr lang="en-US" dirty="0"/>
          </a:p>
        </p:txBody>
      </p:sp>
      <p:sp>
        <p:nvSpPr>
          <p:cNvPr id="2" name="Arrow: Right 1">
            <a:extLst>
              <a:ext uri="{FF2B5EF4-FFF2-40B4-BE49-F238E27FC236}">
                <a16:creationId xmlns:a16="http://schemas.microsoft.com/office/drawing/2014/main" id="{DB1448B3-325D-4D2C-AFE4-D27156C0AE83}"/>
              </a:ext>
            </a:extLst>
          </p:cNvPr>
          <p:cNvSpPr/>
          <p:nvPr/>
        </p:nvSpPr>
        <p:spPr>
          <a:xfrm rot="10800000">
            <a:off x="7059860" y="4276725"/>
            <a:ext cx="552450" cy="390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BABA9124-4B88-4F55-9C50-964E7B326072}"/>
              </a:ext>
            </a:extLst>
          </p:cNvPr>
          <p:cNvSpPr>
            <a:spLocks noGrp="1"/>
          </p:cNvSpPr>
          <p:nvPr>
            <p:ph type="ftr" sz="quarter" idx="11"/>
          </p:nvPr>
        </p:nvSpPr>
        <p:spPr/>
        <p:txBody>
          <a:bodyPr/>
          <a:lstStyle/>
          <a:p>
            <a:r>
              <a:rPr lang="en-US"/>
              <a:t> OSPHL Laboratory Compliance Section  ORELAP  </a:t>
            </a:r>
          </a:p>
        </p:txBody>
      </p:sp>
      <p:sp>
        <p:nvSpPr>
          <p:cNvPr id="7" name="Slide Number Placeholder 6">
            <a:extLst>
              <a:ext uri="{FF2B5EF4-FFF2-40B4-BE49-F238E27FC236}">
                <a16:creationId xmlns:a16="http://schemas.microsoft.com/office/drawing/2014/main" id="{C30F32E1-A693-46EC-9C51-1A7694A3FF58}"/>
              </a:ext>
            </a:extLst>
          </p:cNvPr>
          <p:cNvSpPr>
            <a:spLocks noGrp="1"/>
          </p:cNvSpPr>
          <p:nvPr>
            <p:ph type="sldNum" sz="quarter" idx="12"/>
          </p:nvPr>
        </p:nvSpPr>
        <p:spPr/>
        <p:txBody>
          <a:bodyPr/>
          <a:lstStyle/>
          <a:p>
            <a:fld id="{5BC52C16-B82B-4141-97E4-C2034A32A189}" type="slidenum">
              <a:rPr lang="en-US" smtClean="0"/>
              <a:t>40</a:t>
            </a:fld>
            <a:endParaRPr lang="en-US"/>
          </a:p>
        </p:txBody>
      </p:sp>
    </p:spTree>
    <p:extLst>
      <p:ext uri="{BB962C8B-B14F-4D97-AF65-F5344CB8AC3E}">
        <p14:creationId xmlns:p14="http://schemas.microsoft.com/office/powerpoint/2010/main" val="382984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120D3079-E101-4D46-9580-9C774571A3E0}"/>
              </a:ext>
            </a:extLst>
          </p:cNvPr>
          <p:cNvPicPr>
            <a:picLocks noChangeAspect="1"/>
          </p:cNvPicPr>
          <p:nvPr/>
        </p:nvPicPr>
        <p:blipFill>
          <a:blip r:embed="rId2"/>
          <a:stretch>
            <a:fillRect/>
          </a:stretch>
        </p:blipFill>
        <p:spPr>
          <a:xfrm>
            <a:off x="1571626" y="905455"/>
            <a:ext cx="9184482" cy="5494104"/>
          </a:xfrm>
          <a:prstGeom prst="rect">
            <a:avLst/>
          </a:prstGeom>
        </p:spPr>
      </p:pic>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3"/>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601206"/>
            <a:ext cx="11158538" cy="4351338"/>
          </a:xfrm>
        </p:spPr>
        <p:txBody>
          <a:bodyPr>
            <a:normAutofit/>
          </a:bodyPr>
          <a:lstStyle/>
          <a:p>
            <a:pPr marL="971550" lvl="1" indent="-514350">
              <a:buAutoNum type="arabicPeriod" startAt="4"/>
            </a:pPr>
            <a:endParaRPr lang="en-US" sz="2800" dirty="0">
              <a:solidFill>
                <a:schemeClr val="accent1">
                  <a:lumMod val="75000"/>
                </a:schemeClr>
              </a:solidFill>
            </a:endParaRPr>
          </a:p>
          <a:p>
            <a:pPr marL="457200" lvl="1" indent="0">
              <a:buNone/>
            </a:pPr>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242674"/>
            <a:ext cx="1051560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ORELAP Website-</a:t>
            </a:r>
          </a:p>
          <a:p>
            <a:pPr algn="ctr"/>
            <a:r>
              <a:rPr lang="en-US" altLang="en-US" b="1" dirty="0">
                <a:solidFill>
                  <a:schemeClr val="accent1">
                    <a:lumMod val="75000"/>
                  </a:schemeClr>
                </a:solidFill>
                <a:latin typeface="+mn-lt"/>
              </a:rPr>
              <a:t>Oregon Drinking Water and Cannabis Labs</a:t>
            </a:r>
            <a:br>
              <a:rPr lang="en-US" altLang="en-US" b="1" dirty="0">
                <a:solidFill>
                  <a:schemeClr val="accent1">
                    <a:lumMod val="75000"/>
                  </a:schemeClr>
                </a:solidFill>
              </a:rPr>
            </a:br>
            <a:endParaRPr lang="en-US" dirty="0"/>
          </a:p>
        </p:txBody>
      </p:sp>
      <p:sp>
        <p:nvSpPr>
          <p:cNvPr id="4" name="Arrow: Right 3">
            <a:extLst>
              <a:ext uri="{FF2B5EF4-FFF2-40B4-BE49-F238E27FC236}">
                <a16:creationId xmlns:a16="http://schemas.microsoft.com/office/drawing/2014/main" id="{81CD2621-3D10-4042-80B0-D1431C471781}"/>
              </a:ext>
            </a:extLst>
          </p:cNvPr>
          <p:cNvSpPr/>
          <p:nvPr/>
        </p:nvSpPr>
        <p:spPr>
          <a:xfrm rot="10800000">
            <a:off x="10129501" y="2231018"/>
            <a:ext cx="781050"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5E626088-E6DD-40F6-BE05-7AC10E45C7A1}"/>
              </a:ext>
            </a:extLst>
          </p:cNvPr>
          <p:cNvSpPr>
            <a:spLocks noGrp="1"/>
          </p:cNvSpPr>
          <p:nvPr>
            <p:ph type="ftr" sz="quarter" idx="11"/>
          </p:nvPr>
        </p:nvSpPr>
        <p:spPr/>
        <p:txBody>
          <a:bodyPr/>
          <a:lstStyle/>
          <a:p>
            <a:r>
              <a:rPr lang="en-US"/>
              <a:t> OSPHL Laboratory Compliance Section  ORELAP  </a:t>
            </a:r>
          </a:p>
        </p:txBody>
      </p:sp>
      <p:sp>
        <p:nvSpPr>
          <p:cNvPr id="7" name="Slide Number Placeholder 6">
            <a:extLst>
              <a:ext uri="{FF2B5EF4-FFF2-40B4-BE49-F238E27FC236}">
                <a16:creationId xmlns:a16="http://schemas.microsoft.com/office/drawing/2014/main" id="{92046015-362C-4D14-B9B3-A8FBD5D97C00}"/>
              </a:ext>
            </a:extLst>
          </p:cNvPr>
          <p:cNvSpPr>
            <a:spLocks noGrp="1"/>
          </p:cNvSpPr>
          <p:nvPr>
            <p:ph type="sldNum" sz="quarter" idx="12"/>
          </p:nvPr>
        </p:nvSpPr>
        <p:spPr/>
        <p:txBody>
          <a:bodyPr/>
          <a:lstStyle/>
          <a:p>
            <a:fld id="{5BC52C16-B82B-4141-97E4-C2034A32A189}" type="slidenum">
              <a:rPr lang="en-US" smtClean="0"/>
              <a:t>41</a:t>
            </a:fld>
            <a:endParaRPr lang="en-US"/>
          </a:p>
        </p:txBody>
      </p:sp>
    </p:spTree>
    <p:extLst>
      <p:ext uri="{BB962C8B-B14F-4D97-AF65-F5344CB8AC3E}">
        <p14:creationId xmlns:p14="http://schemas.microsoft.com/office/powerpoint/2010/main" val="1108953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68CFE2-0C60-4601-A7BF-413E1B8EE330}"/>
              </a:ext>
            </a:extLst>
          </p:cNvPr>
          <p:cNvPicPr>
            <a:picLocks noChangeAspect="1"/>
          </p:cNvPicPr>
          <p:nvPr/>
        </p:nvPicPr>
        <p:blipFill>
          <a:blip r:embed="rId2"/>
          <a:stretch>
            <a:fillRect/>
          </a:stretch>
        </p:blipFill>
        <p:spPr>
          <a:xfrm>
            <a:off x="376238" y="936921"/>
            <a:ext cx="9926249" cy="5139577"/>
          </a:xfrm>
          <a:prstGeom prst="rect">
            <a:avLst/>
          </a:prstGeom>
        </p:spPr>
      </p:pic>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3"/>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601206"/>
            <a:ext cx="11158538" cy="4351338"/>
          </a:xfrm>
        </p:spPr>
        <p:txBody>
          <a:bodyPr>
            <a:normAutofit/>
          </a:bodyPr>
          <a:lstStyle/>
          <a:p>
            <a:pPr marL="971550" lvl="1" indent="-514350">
              <a:buAutoNum type="arabicPeriod" startAt="4"/>
            </a:pPr>
            <a:endParaRPr lang="en-US" sz="2800" dirty="0">
              <a:solidFill>
                <a:schemeClr val="accent1">
                  <a:lumMod val="75000"/>
                </a:schemeClr>
              </a:solidFill>
            </a:endParaRPr>
          </a:p>
          <a:p>
            <a:pPr marL="457200" lvl="1" indent="0">
              <a:buNone/>
            </a:pPr>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242674"/>
            <a:ext cx="1051560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ORELAP Website-</a:t>
            </a:r>
          </a:p>
          <a:p>
            <a:pPr algn="ctr"/>
            <a:r>
              <a:rPr lang="en-US" altLang="en-US" b="1" dirty="0">
                <a:solidFill>
                  <a:schemeClr val="accent1">
                    <a:lumMod val="75000"/>
                  </a:schemeClr>
                </a:solidFill>
                <a:latin typeface="+mn-lt"/>
              </a:rPr>
              <a:t>Oregon Drinking Water and Cannabis Labs</a:t>
            </a:r>
            <a:br>
              <a:rPr lang="en-US" altLang="en-US" b="1" dirty="0">
                <a:solidFill>
                  <a:schemeClr val="accent1">
                    <a:lumMod val="75000"/>
                  </a:schemeClr>
                </a:solidFill>
              </a:rPr>
            </a:br>
            <a:endParaRPr lang="en-US" dirty="0"/>
          </a:p>
        </p:txBody>
      </p:sp>
      <p:sp>
        <p:nvSpPr>
          <p:cNvPr id="4" name="Arrow: Right 3">
            <a:extLst>
              <a:ext uri="{FF2B5EF4-FFF2-40B4-BE49-F238E27FC236}">
                <a16:creationId xmlns:a16="http://schemas.microsoft.com/office/drawing/2014/main" id="{81CD2621-3D10-4042-80B0-D1431C471781}"/>
              </a:ext>
            </a:extLst>
          </p:cNvPr>
          <p:cNvSpPr/>
          <p:nvPr/>
        </p:nvSpPr>
        <p:spPr>
          <a:xfrm rot="10800000">
            <a:off x="6622410" y="4704616"/>
            <a:ext cx="781050"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B8167244-0062-4D28-AA42-AA6E151AB0F0}"/>
              </a:ext>
            </a:extLst>
          </p:cNvPr>
          <p:cNvSpPr>
            <a:spLocks noGrp="1"/>
          </p:cNvSpPr>
          <p:nvPr>
            <p:ph type="ftr" sz="quarter" idx="11"/>
          </p:nvPr>
        </p:nvSpPr>
        <p:spPr/>
        <p:txBody>
          <a:bodyPr/>
          <a:lstStyle/>
          <a:p>
            <a:r>
              <a:rPr lang="en-US"/>
              <a:t> OSPHL Laboratory Compliance Section  ORELAP  </a:t>
            </a:r>
          </a:p>
        </p:txBody>
      </p:sp>
      <p:sp>
        <p:nvSpPr>
          <p:cNvPr id="7" name="Slide Number Placeholder 6">
            <a:extLst>
              <a:ext uri="{FF2B5EF4-FFF2-40B4-BE49-F238E27FC236}">
                <a16:creationId xmlns:a16="http://schemas.microsoft.com/office/drawing/2014/main" id="{64426084-5DD0-4EC9-A433-D9024F5A3DCB}"/>
              </a:ext>
            </a:extLst>
          </p:cNvPr>
          <p:cNvSpPr>
            <a:spLocks noGrp="1"/>
          </p:cNvSpPr>
          <p:nvPr>
            <p:ph type="sldNum" sz="quarter" idx="12"/>
          </p:nvPr>
        </p:nvSpPr>
        <p:spPr/>
        <p:txBody>
          <a:bodyPr/>
          <a:lstStyle/>
          <a:p>
            <a:fld id="{5BC52C16-B82B-4141-97E4-C2034A32A189}" type="slidenum">
              <a:rPr lang="en-US" smtClean="0"/>
              <a:t>42</a:t>
            </a:fld>
            <a:endParaRPr lang="en-US"/>
          </a:p>
        </p:txBody>
      </p:sp>
    </p:spTree>
    <p:extLst>
      <p:ext uri="{BB962C8B-B14F-4D97-AF65-F5344CB8AC3E}">
        <p14:creationId xmlns:p14="http://schemas.microsoft.com/office/powerpoint/2010/main" val="371058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895CFB-276B-49C7-9087-AE76D33CB4B1}"/>
              </a:ext>
            </a:extLst>
          </p:cNvPr>
          <p:cNvPicPr>
            <a:picLocks noChangeAspect="1"/>
          </p:cNvPicPr>
          <p:nvPr/>
        </p:nvPicPr>
        <p:blipFill>
          <a:blip r:embed="rId2"/>
          <a:stretch>
            <a:fillRect/>
          </a:stretch>
        </p:blipFill>
        <p:spPr>
          <a:xfrm>
            <a:off x="1736521" y="809338"/>
            <a:ext cx="9051722" cy="5394742"/>
          </a:xfrm>
          <a:prstGeom prst="rect">
            <a:avLst/>
          </a:prstGeom>
        </p:spPr>
      </p:pic>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3"/>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601206"/>
            <a:ext cx="11158538" cy="4351338"/>
          </a:xfrm>
        </p:spPr>
        <p:txBody>
          <a:bodyPr>
            <a:normAutofit/>
          </a:bodyPr>
          <a:lstStyle/>
          <a:p>
            <a:pPr marL="971550" lvl="1" indent="-514350">
              <a:buAutoNum type="arabicPeriod" startAt="4"/>
            </a:pPr>
            <a:endParaRPr lang="en-US" sz="2800" dirty="0">
              <a:solidFill>
                <a:schemeClr val="accent1">
                  <a:lumMod val="75000"/>
                </a:schemeClr>
              </a:solidFill>
            </a:endParaRPr>
          </a:p>
          <a:p>
            <a:pPr marL="457200" lvl="1" indent="0">
              <a:buNone/>
            </a:pPr>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242674"/>
            <a:ext cx="1051560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ORELAP Website-</a:t>
            </a:r>
          </a:p>
          <a:p>
            <a:pPr algn="ctr"/>
            <a:r>
              <a:rPr lang="en-US" altLang="en-US" b="1" dirty="0">
                <a:solidFill>
                  <a:schemeClr val="accent1">
                    <a:lumMod val="75000"/>
                  </a:schemeClr>
                </a:solidFill>
                <a:latin typeface="+mn-lt"/>
              </a:rPr>
              <a:t>Oregon Drinking Water and Cannabis Labs</a:t>
            </a:r>
            <a:br>
              <a:rPr lang="en-US" altLang="en-US" b="1" dirty="0">
                <a:solidFill>
                  <a:schemeClr val="accent1">
                    <a:lumMod val="75000"/>
                  </a:schemeClr>
                </a:solidFill>
              </a:rPr>
            </a:br>
            <a:endParaRPr lang="en-US" dirty="0"/>
          </a:p>
        </p:txBody>
      </p:sp>
      <p:sp>
        <p:nvSpPr>
          <p:cNvPr id="4" name="Arrow: Right 3">
            <a:extLst>
              <a:ext uri="{FF2B5EF4-FFF2-40B4-BE49-F238E27FC236}">
                <a16:creationId xmlns:a16="http://schemas.microsoft.com/office/drawing/2014/main" id="{81CD2621-3D10-4042-80B0-D1431C471781}"/>
              </a:ext>
            </a:extLst>
          </p:cNvPr>
          <p:cNvSpPr/>
          <p:nvPr/>
        </p:nvSpPr>
        <p:spPr>
          <a:xfrm rot="5400000">
            <a:off x="7189795" y="1520773"/>
            <a:ext cx="704993" cy="437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AEC1D077-20CD-4C36-BCBC-C7CD9818C792}"/>
              </a:ext>
            </a:extLst>
          </p:cNvPr>
          <p:cNvSpPr>
            <a:spLocks noGrp="1"/>
          </p:cNvSpPr>
          <p:nvPr>
            <p:ph type="ftr" sz="quarter" idx="11"/>
          </p:nvPr>
        </p:nvSpPr>
        <p:spPr/>
        <p:txBody>
          <a:bodyPr/>
          <a:lstStyle/>
          <a:p>
            <a:r>
              <a:rPr lang="en-US"/>
              <a:t> OSPHL Laboratory Compliance Section  ORELAP  </a:t>
            </a:r>
          </a:p>
        </p:txBody>
      </p:sp>
      <p:sp>
        <p:nvSpPr>
          <p:cNvPr id="7" name="Slide Number Placeholder 6">
            <a:extLst>
              <a:ext uri="{FF2B5EF4-FFF2-40B4-BE49-F238E27FC236}">
                <a16:creationId xmlns:a16="http://schemas.microsoft.com/office/drawing/2014/main" id="{1E1301BA-7B54-4A1B-A115-D113A42E1176}"/>
              </a:ext>
            </a:extLst>
          </p:cNvPr>
          <p:cNvSpPr>
            <a:spLocks noGrp="1"/>
          </p:cNvSpPr>
          <p:nvPr>
            <p:ph type="sldNum" sz="quarter" idx="12"/>
          </p:nvPr>
        </p:nvSpPr>
        <p:spPr/>
        <p:txBody>
          <a:bodyPr/>
          <a:lstStyle/>
          <a:p>
            <a:fld id="{5BC52C16-B82B-4141-97E4-C2034A32A189}" type="slidenum">
              <a:rPr lang="en-US" smtClean="0"/>
              <a:t>43</a:t>
            </a:fld>
            <a:endParaRPr lang="en-US"/>
          </a:p>
        </p:txBody>
      </p:sp>
    </p:spTree>
    <p:extLst>
      <p:ext uri="{BB962C8B-B14F-4D97-AF65-F5344CB8AC3E}">
        <p14:creationId xmlns:p14="http://schemas.microsoft.com/office/powerpoint/2010/main" val="171505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601206"/>
            <a:ext cx="11158538" cy="4351338"/>
          </a:xfrm>
        </p:spPr>
        <p:txBody>
          <a:bodyPr>
            <a:normAutofit/>
          </a:bodyPr>
          <a:lstStyle/>
          <a:p>
            <a:pPr marL="971550" lvl="1" indent="-514350">
              <a:buAutoNum type="arabicPeriod" startAt="4"/>
            </a:pPr>
            <a:endParaRPr lang="en-US" sz="2800" dirty="0">
              <a:solidFill>
                <a:schemeClr val="accent1">
                  <a:lumMod val="75000"/>
                </a:schemeClr>
              </a:solidFill>
            </a:endParaRPr>
          </a:p>
          <a:p>
            <a:pPr marL="457200" lvl="1" indent="0">
              <a:buNone/>
            </a:pPr>
            <a:endParaRPr lang="en-US" sz="28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80168"/>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Proficiency Testing Reports</a:t>
            </a:r>
            <a:br>
              <a:rPr lang="en-US" altLang="en-US" b="1" dirty="0">
                <a:solidFill>
                  <a:schemeClr val="accent1">
                    <a:lumMod val="75000"/>
                  </a:schemeClr>
                </a:solidFill>
              </a:rPr>
            </a:br>
            <a:endParaRPr lang="en-US" dirty="0"/>
          </a:p>
        </p:txBody>
      </p:sp>
      <p:pic>
        <p:nvPicPr>
          <p:cNvPr id="9" name="Content Placeholder 7">
            <a:extLst>
              <a:ext uri="{FF2B5EF4-FFF2-40B4-BE49-F238E27FC236}">
                <a16:creationId xmlns:a16="http://schemas.microsoft.com/office/drawing/2014/main" id="{4F0231C1-97CB-4C59-A579-591EBA81F726}"/>
              </a:ext>
            </a:extLst>
          </p:cNvPr>
          <p:cNvPicPr>
            <a:picLocks/>
          </p:cNvPicPr>
          <p:nvPr/>
        </p:nvPicPr>
        <p:blipFill>
          <a:blip r:embed="rId3"/>
          <a:stretch>
            <a:fillRect/>
          </a:stretch>
        </p:blipFill>
        <p:spPr>
          <a:xfrm>
            <a:off x="0" y="742950"/>
            <a:ext cx="12192000" cy="6115050"/>
          </a:xfrm>
          <a:prstGeom prst="rect">
            <a:avLst/>
          </a:prstGeom>
        </p:spPr>
      </p:pic>
      <p:sp>
        <p:nvSpPr>
          <p:cNvPr id="11" name="Rectangle 10">
            <a:extLst>
              <a:ext uri="{FF2B5EF4-FFF2-40B4-BE49-F238E27FC236}">
                <a16:creationId xmlns:a16="http://schemas.microsoft.com/office/drawing/2014/main" id="{97C511E2-5E6F-4128-BCC3-57331D83A1E2}"/>
              </a:ext>
            </a:extLst>
          </p:cNvPr>
          <p:cNvSpPr/>
          <p:nvPr/>
        </p:nvSpPr>
        <p:spPr>
          <a:xfrm>
            <a:off x="5124450" y="3776875"/>
            <a:ext cx="3057525" cy="4095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F95D8BE-A6B6-4395-9C3B-F9461B4EBD09}"/>
              </a:ext>
            </a:extLst>
          </p:cNvPr>
          <p:cNvSpPr txBox="1"/>
          <p:nvPr/>
        </p:nvSpPr>
        <p:spPr>
          <a:xfrm>
            <a:off x="9025560" y="6084210"/>
            <a:ext cx="1918873" cy="276999"/>
          </a:xfrm>
          <a:prstGeom prst="rect">
            <a:avLst/>
          </a:prstGeom>
          <a:noFill/>
        </p:spPr>
        <p:txBody>
          <a:bodyPr wrap="square" rtlCol="0">
            <a:spAutoFit/>
          </a:bodyPr>
          <a:lstStyle/>
          <a:p>
            <a:r>
              <a:rPr lang="en-US" sz="1200" b="1" dirty="0"/>
              <a:t>Image courtesy of ERA </a:t>
            </a:r>
          </a:p>
        </p:txBody>
      </p:sp>
      <p:sp>
        <p:nvSpPr>
          <p:cNvPr id="2" name="Footer Placeholder 1">
            <a:extLst>
              <a:ext uri="{FF2B5EF4-FFF2-40B4-BE49-F238E27FC236}">
                <a16:creationId xmlns:a16="http://schemas.microsoft.com/office/drawing/2014/main" id="{4B6A4278-2678-40B7-B360-E1AC4B531770}"/>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DED0D312-8DA2-4FA3-9E9C-EBDBDA3B937E}"/>
              </a:ext>
            </a:extLst>
          </p:cNvPr>
          <p:cNvSpPr>
            <a:spLocks noGrp="1"/>
          </p:cNvSpPr>
          <p:nvPr>
            <p:ph type="sldNum" sz="quarter" idx="12"/>
          </p:nvPr>
        </p:nvSpPr>
        <p:spPr/>
        <p:txBody>
          <a:bodyPr/>
          <a:lstStyle/>
          <a:p>
            <a:fld id="{5BC52C16-B82B-4141-97E4-C2034A32A189}" type="slidenum">
              <a:rPr lang="en-US" smtClean="0"/>
              <a:t>44</a:t>
            </a:fld>
            <a:endParaRPr lang="en-US"/>
          </a:p>
        </p:txBody>
      </p:sp>
    </p:spTree>
    <p:extLst>
      <p:ext uri="{BB962C8B-B14F-4D97-AF65-F5344CB8AC3E}">
        <p14:creationId xmlns:p14="http://schemas.microsoft.com/office/powerpoint/2010/main" val="2025500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E04A0AC-6CAF-4966-BF4C-102ED0C414E9}"/>
              </a:ext>
            </a:extLst>
          </p:cNvPr>
          <p:cNvPicPr>
            <a:picLocks noGrp="1"/>
          </p:cNvPicPr>
          <p:nvPr>
            <p:ph idx="1"/>
          </p:nvPr>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5BD7D02-F4A1-440C-A096-F1EAB835F391}"/>
              </a:ext>
            </a:extLst>
          </p:cNvPr>
          <p:cNvSpPr/>
          <p:nvPr/>
        </p:nvSpPr>
        <p:spPr>
          <a:xfrm>
            <a:off x="5076825" y="3429000"/>
            <a:ext cx="3057525" cy="4095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82EE3C9-0429-4A71-B024-46286E1C01EF}"/>
              </a:ext>
            </a:extLst>
          </p:cNvPr>
          <p:cNvSpPr txBox="1"/>
          <p:nvPr/>
        </p:nvSpPr>
        <p:spPr>
          <a:xfrm>
            <a:off x="9434927" y="6079351"/>
            <a:ext cx="1918873" cy="276999"/>
          </a:xfrm>
          <a:prstGeom prst="rect">
            <a:avLst/>
          </a:prstGeom>
          <a:noFill/>
        </p:spPr>
        <p:txBody>
          <a:bodyPr wrap="square" rtlCol="0">
            <a:spAutoFit/>
          </a:bodyPr>
          <a:lstStyle/>
          <a:p>
            <a:r>
              <a:rPr lang="en-US" sz="1200" b="1" dirty="0"/>
              <a:t>Image courtesy of ERA </a:t>
            </a:r>
          </a:p>
        </p:txBody>
      </p:sp>
      <p:sp>
        <p:nvSpPr>
          <p:cNvPr id="2" name="Footer Placeholder 1">
            <a:extLst>
              <a:ext uri="{FF2B5EF4-FFF2-40B4-BE49-F238E27FC236}">
                <a16:creationId xmlns:a16="http://schemas.microsoft.com/office/drawing/2014/main" id="{BA36A1EB-75A0-4149-9C8B-170EB7CB4808}"/>
              </a:ext>
            </a:extLst>
          </p:cNvPr>
          <p:cNvSpPr>
            <a:spLocks noGrp="1"/>
          </p:cNvSpPr>
          <p:nvPr>
            <p:ph type="ftr" sz="quarter" idx="11"/>
          </p:nvPr>
        </p:nvSpPr>
        <p:spPr/>
        <p:txBody>
          <a:bodyPr/>
          <a:lstStyle/>
          <a:p>
            <a:r>
              <a:rPr lang="en-US"/>
              <a:t> OSPHL Laboratory Compliance Section  ORELAP  </a:t>
            </a:r>
          </a:p>
        </p:txBody>
      </p:sp>
      <p:sp>
        <p:nvSpPr>
          <p:cNvPr id="3" name="Slide Number Placeholder 2">
            <a:extLst>
              <a:ext uri="{FF2B5EF4-FFF2-40B4-BE49-F238E27FC236}">
                <a16:creationId xmlns:a16="http://schemas.microsoft.com/office/drawing/2014/main" id="{96ED8BBA-91DB-44F7-AD67-4CB602477134}"/>
              </a:ext>
            </a:extLst>
          </p:cNvPr>
          <p:cNvSpPr>
            <a:spLocks noGrp="1"/>
          </p:cNvSpPr>
          <p:nvPr>
            <p:ph type="sldNum" sz="quarter" idx="12"/>
          </p:nvPr>
        </p:nvSpPr>
        <p:spPr/>
        <p:txBody>
          <a:bodyPr/>
          <a:lstStyle/>
          <a:p>
            <a:fld id="{5BC52C16-B82B-4141-97E4-C2034A32A189}" type="slidenum">
              <a:rPr lang="en-US" smtClean="0"/>
              <a:t>45</a:t>
            </a:fld>
            <a:endParaRPr lang="en-US"/>
          </a:p>
        </p:txBody>
      </p:sp>
    </p:spTree>
    <p:extLst>
      <p:ext uri="{BB962C8B-B14F-4D97-AF65-F5344CB8AC3E}">
        <p14:creationId xmlns:p14="http://schemas.microsoft.com/office/powerpoint/2010/main" val="2616699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D94CCE6-DAEF-40CD-9F1A-1B837371ABEF}"/>
              </a:ext>
            </a:extLst>
          </p:cNvPr>
          <p:cNvPicPr>
            <a:picLocks noGrp="1"/>
          </p:cNvPicPr>
          <p:nvPr>
            <p:ph idx="1"/>
          </p:nvPr>
        </p:nvPicPr>
        <p:blipFill>
          <a:blip r:embed="rId2"/>
          <a:stretch>
            <a:fillRect/>
          </a:stretch>
        </p:blipFill>
        <p:spPr>
          <a:xfrm>
            <a:off x="0" y="0"/>
            <a:ext cx="12306300" cy="6858000"/>
          </a:xfrm>
          <a:prstGeom prst="rect">
            <a:avLst/>
          </a:prstGeom>
        </p:spPr>
      </p:pic>
      <p:sp>
        <p:nvSpPr>
          <p:cNvPr id="8" name="Rectangle 7">
            <a:extLst>
              <a:ext uri="{FF2B5EF4-FFF2-40B4-BE49-F238E27FC236}">
                <a16:creationId xmlns:a16="http://schemas.microsoft.com/office/drawing/2014/main" id="{46D10DF3-74CA-4F6F-841A-8BE9A69E68AC}"/>
              </a:ext>
            </a:extLst>
          </p:cNvPr>
          <p:cNvSpPr/>
          <p:nvPr/>
        </p:nvSpPr>
        <p:spPr>
          <a:xfrm>
            <a:off x="5067300" y="3486149"/>
            <a:ext cx="3057525" cy="4095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86438E-C2FC-4963-B34D-B93335CB5531}"/>
              </a:ext>
            </a:extLst>
          </p:cNvPr>
          <p:cNvSpPr txBox="1"/>
          <p:nvPr/>
        </p:nvSpPr>
        <p:spPr>
          <a:xfrm>
            <a:off x="9769788" y="6079351"/>
            <a:ext cx="1918873" cy="276999"/>
          </a:xfrm>
          <a:prstGeom prst="rect">
            <a:avLst/>
          </a:prstGeom>
          <a:noFill/>
        </p:spPr>
        <p:txBody>
          <a:bodyPr wrap="square" rtlCol="0">
            <a:spAutoFit/>
          </a:bodyPr>
          <a:lstStyle/>
          <a:p>
            <a:r>
              <a:rPr lang="en-US" sz="1200" b="1" dirty="0"/>
              <a:t>Image courtesy of ERA </a:t>
            </a:r>
          </a:p>
        </p:txBody>
      </p:sp>
      <p:sp>
        <p:nvSpPr>
          <p:cNvPr id="2" name="Footer Placeholder 1">
            <a:extLst>
              <a:ext uri="{FF2B5EF4-FFF2-40B4-BE49-F238E27FC236}">
                <a16:creationId xmlns:a16="http://schemas.microsoft.com/office/drawing/2014/main" id="{5B2167E8-2958-46BE-8BC9-196515E1C2AC}"/>
              </a:ext>
            </a:extLst>
          </p:cNvPr>
          <p:cNvSpPr>
            <a:spLocks noGrp="1"/>
          </p:cNvSpPr>
          <p:nvPr>
            <p:ph type="ftr" sz="quarter" idx="11"/>
          </p:nvPr>
        </p:nvSpPr>
        <p:spPr/>
        <p:txBody>
          <a:bodyPr/>
          <a:lstStyle/>
          <a:p>
            <a:r>
              <a:rPr lang="en-US"/>
              <a:t> OSPHL Laboratory Compliance Section  ORELAP  </a:t>
            </a:r>
          </a:p>
        </p:txBody>
      </p:sp>
      <p:sp>
        <p:nvSpPr>
          <p:cNvPr id="3" name="Slide Number Placeholder 2">
            <a:extLst>
              <a:ext uri="{FF2B5EF4-FFF2-40B4-BE49-F238E27FC236}">
                <a16:creationId xmlns:a16="http://schemas.microsoft.com/office/drawing/2014/main" id="{734A1729-878E-4F5C-BDA7-913392475892}"/>
              </a:ext>
            </a:extLst>
          </p:cNvPr>
          <p:cNvSpPr>
            <a:spLocks noGrp="1"/>
          </p:cNvSpPr>
          <p:nvPr>
            <p:ph type="sldNum" sz="quarter" idx="12"/>
          </p:nvPr>
        </p:nvSpPr>
        <p:spPr/>
        <p:txBody>
          <a:bodyPr/>
          <a:lstStyle/>
          <a:p>
            <a:fld id="{5BC52C16-B82B-4141-97E4-C2034A32A189}" type="slidenum">
              <a:rPr lang="en-US" smtClean="0"/>
              <a:t>46</a:t>
            </a:fld>
            <a:endParaRPr lang="en-US"/>
          </a:p>
        </p:txBody>
      </p:sp>
    </p:spTree>
    <p:extLst>
      <p:ext uri="{BB962C8B-B14F-4D97-AF65-F5344CB8AC3E}">
        <p14:creationId xmlns:p14="http://schemas.microsoft.com/office/powerpoint/2010/main" val="3591134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376238" y="1375781"/>
            <a:ext cx="11158538" cy="4351338"/>
          </a:xfrm>
        </p:spPr>
        <p:txBody>
          <a:bodyPr>
            <a:normAutofit/>
          </a:bodyPr>
          <a:lstStyle/>
          <a:p>
            <a:pPr marL="971550" lvl="1" indent="-514350">
              <a:buAutoNum type="arabicPeriod" startAt="4"/>
            </a:pPr>
            <a:endParaRPr lang="en-US" sz="2800" dirty="0">
              <a:solidFill>
                <a:schemeClr val="accent1">
                  <a:lumMod val="75000"/>
                </a:schemeClr>
              </a:solidFill>
            </a:endParaRPr>
          </a:p>
          <a:p>
            <a:pPr marL="457200" lvl="1" indent="0">
              <a:buNone/>
            </a:pPr>
            <a:r>
              <a:rPr lang="en-US" sz="2800" dirty="0">
                <a:solidFill>
                  <a:schemeClr val="accent1">
                    <a:lumMod val="75000"/>
                  </a:schemeClr>
                </a:solidFill>
              </a:rPr>
              <a:t>1. ORELAP will mail a letter with more information of this requirement.</a:t>
            </a:r>
          </a:p>
          <a:p>
            <a:pPr marL="457200" lvl="1" indent="0">
              <a:buNone/>
            </a:pPr>
            <a:endParaRPr lang="en-US" sz="2800" dirty="0">
              <a:solidFill>
                <a:schemeClr val="accent1">
                  <a:lumMod val="75000"/>
                </a:schemeClr>
              </a:solidFill>
            </a:endParaRPr>
          </a:p>
          <a:p>
            <a:pPr marL="457200" lvl="1" indent="0">
              <a:buNone/>
            </a:pPr>
            <a:r>
              <a:rPr lang="en-US" sz="2800" dirty="0">
                <a:solidFill>
                  <a:schemeClr val="accent1">
                    <a:lumMod val="75000"/>
                  </a:schemeClr>
                </a:solidFill>
              </a:rPr>
              <a:t>2. Laboratories that have errors (i.e., different method code) in their application will be allowed to modify the application in ODIE.</a:t>
            </a:r>
          </a:p>
          <a:p>
            <a:pPr marL="457200" lvl="1" indent="0">
              <a:buNone/>
            </a:pPr>
            <a:endParaRPr lang="en-US" sz="2800" dirty="0">
              <a:solidFill>
                <a:schemeClr val="accent1">
                  <a:lumMod val="75000"/>
                </a:schemeClr>
              </a:solidFill>
            </a:endParaRPr>
          </a:p>
          <a:p>
            <a:pPr marL="457200" lvl="1" indent="0">
              <a:buNone/>
            </a:pPr>
            <a:r>
              <a:rPr lang="en-US" sz="2800" dirty="0">
                <a:solidFill>
                  <a:schemeClr val="accent1">
                    <a:lumMod val="75000"/>
                  </a:schemeClr>
                </a:solidFill>
              </a:rPr>
              <a:t>3. Laboratories that have their application correct, have successfully performed PTs, but have not been referencing the exact method must correct this by the next PT enrollment (6 months). </a:t>
            </a:r>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D1488421-CDCF-4D53-8F65-647CEAAF63EC}"/>
              </a:ext>
            </a:extLst>
          </p:cNvPr>
          <p:cNvSpPr txBox="1">
            <a:spLocks/>
          </p:cNvSpPr>
          <p:nvPr/>
        </p:nvSpPr>
        <p:spPr>
          <a:xfrm>
            <a:off x="838200" y="365124"/>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900" b="1" dirty="0">
                <a:solidFill>
                  <a:schemeClr val="accent1">
                    <a:lumMod val="75000"/>
                  </a:schemeClr>
                </a:solidFill>
                <a:latin typeface="+mn-lt"/>
              </a:rPr>
              <a:t> ORELAP Update</a:t>
            </a:r>
            <a:br>
              <a:rPr lang="en-US" altLang="en-US" b="1" dirty="0">
                <a:solidFill>
                  <a:schemeClr val="accent1">
                    <a:lumMod val="75000"/>
                  </a:schemeClr>
                </a:solidFill>
              </a:rPr>
            </a:br>
            <a:endParaRPr lang="en-US" dirty="0"/>
          </a:p>
        </p:txBody>
      </p:sp>
      <p:sp>
        <p:nvSpPr>
          <p:cNvPr id="2" name="Footer Placeholder 1">
            <a:extLst>
              <a:ext uri="{FF2B5EF4-FFF2-40B4-BE49-F238E27FC236}">
                <a16:creationId xmlns:a16="http://schemas.microsoft.com/office/drawing/2014/main" id="{AA302042-C181-42F3-8642-6512AA976581}"/>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6A72F1D8-4C1E-42CE-90C8-E3F6D68C41CC}"/>
              </a:ext>
            </a:extLst>
          </p:cNvPr>
          <p:cNvSpPr>
            <a:spLocks noGrp="1"/>
          </p:cNvSpPr>
          <p:nvPr>
            <p:ph type="sldNum" sz="quarter" idx="12"/>
          </p:nvPr>
        </p:nvSpPr>
        <p:spPr/>
        <p:txBody>
          <a:bodyPr/>
          <a:lstStyle/>
          <a:p>
            <a:fld id="{5BC52C16-B82B-4141-97E4-C2034A32A189}" type="slidenum">
              <a:rPr lang="en-US" smtClean="0"/>
              <a:t>47</a:t>
            </a:fld>
            <a:endParaRPr lang="en-US"/>
          </a:p>
        </p:txBody>
      </p:sp>
    </p:spTree>
    <p:extLst>
      <p:ext uri="{BB962C8B-B14F-4D97-AF65-F5344CB8AC3E}">
        <p14:creationId xmlns:p14="http://schemas.microsoft.com/office/powerpoint/2010/main" val="3114217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21EB-033E-418C-93BA-CCF51F257A14}"/>
              </a:ext>
            </a:extLst>
          </p:cNvPr>
          <p:cNvSpPr>
            <a:spLocks noGrp="1"/>
          </p:cNvSpPr>
          <p:nvPr>
            <p:ph type="title"/>
          </p:nvPr>
        </p:nvSpPr>
        <p:spPr/>
        <p:txBody>
          <a:bodyPr>
            <a:normAutofit fontScale="90000"/>
          </a:bodyPr>
          <a:lstStyle/>
          <a:p>
            <a:pPr algn="ctr"/>
            <a:r>
              <a:rPr lang="en-US" altLang="en-US" sz="5300" b="1" dirty="0">
                <a:solidFill>
                  <a:schemeClr val="accent1">
                    <a:lumMod val="75000"/>
                  </a:schemeClr>
                </a:solidFill>
                <a:latin typeface="+mn-lt"/>
              </a:rPr>
              <a:t>Contact ORELAP</a:t>
            </a:r>
            <a:br>
              <a:rPr lang="en-US" altLang="en-US" b="1" dirty="0">
                <a:solidFill>
                  <a:schemeClr val="accent1">
                    <a:lumMod val="75000"/>
                  </a:schemeClr>
                </a:solidFill>
              </a:rPr>
            </a:br>
            <a:endParaRPr lang="en-US" dirty="0"/>
          </a:p>
        </p:txBody>
      </p:sp>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Content Placeholder 3">
            <a:extLst>
              <a:ext uri="{FF2B5EF4-FFF2-40B4-BE49-F238E27FC236}">
                <a16:creationId xmlns:a16="http://schemas.microsoft.com/office/drawing/2014/main" id="{D92C97A3-CD24-4936-A8E3-B4CEC3514908}"/>
              </a:ext>
            </a:extLst>
          </p:cNvPr>
          <p:cNvSpPr>
            <a:spLocks noGrp="1"/>
          </p:cNvSpPr>
          <p:nvPr>
            <p:ph idx="1"/>
          </p:nvPr>
        </p:nvSpPr>
        <p:spPr/>
        <p:txBody>
          <a:bodyPr>
            <a:normAutofit fontScale="92500" lnSpcReduction="20000"/>
          </a:bodyPr>
          <a:lstStyle/>
          <a:p>
            <a:pPr marL="0" indent="0">
              <a:buNone/>
            </a:pPr>
            <a:r>
              <a:rPr lang="en-US" dirty="0"/>
              <a:t>Liz Garcia</a:t>
            </a:r>
          </a:p>
          <a:p>
            <a:pPr marL="0" indent="0">
              <a:buNone/>
            </a:pPr>
            <a:r>
              <a:rPr lang="en-US" dirty="0">
                <a:hlinkClick r:id="rId3"/>
              </a:rPr>
              <a:t>Lizbeth.garcia@dhsoha.state.or.us</a:t>
            </a:r>
            <a:r>
              <a:rPr lang="en-US" dirty="0"/>
              <a:t>		503-693-4115</a:t>
            </a:r>
          </a:p>
          <a:p>
            <a:pPr marL="0" indent="0">
              <a:buNone/>
            </a:pPr>
            <a:r>
              <a:rPr lang="en-US" dirty="0"/>
              <a:t>Ryan Pangelinan</a:t>
            </a:r>
          </a:p>
          <a:p>
            <a:pPr marL="0" indent="0">
              <a:buNone/>
            </a:pPr>
            <a:r>
              <a:rPr lang="en-US" dirty="0">
                <a:hlinkClick r:id="rId4"/>
              </a:rPr>
              <a:t>Ryan.Pangelinan@dhsoha.state.or.us</a:t>
            </a:r>
            <a:r>
              <a:rPr lang="en-US" dirty="0"/>
              <a:t>	 	503-693-4129</a:t>
            </a:r>
          </a:p>
          <a:p>
            <a:pPr marL="0" indent="0">
              <a:buNone/>
            </a:pPr>
            <a:r>
              <a:rPr lang="en-US" dirty="0"/>
              <a:t>Steve Jetter</a:t>
            </a:r>
          </a:p>
          <a:p>
            <a:pPr marL="0" indent="0">
              <a:buNone/>
            </a:pPr>
            <a:r>
              <a:rPr lang="en-US" dirty="0">
                <a:hlinkClick r:id="rId5"/>
              </a:rPr>
              <a:t>Steve.jetter@dhsoha.state.or.us</a:t>
            </a:r>
            <a:r>
              <a:rPr lang="en-US" dirty="0"/>
              <a:t>		 	503-693-4130</a:t>
            </a:r>
          </a:p>
          <a:p>
            <a:pPr marL="0" indent="0">
              <a:buNone/>
            </a:pPr>
            <a:r>
              <a:rPr lang="en-US" dirty="0"/>
              <a:t>Alia D. Servin</a:t>
            </a:r>
          </a:p>
          <a:p>
            <a:pPr marL="0" indent="0">
              <a:buNone/>
            </a:pPr>
            <a:r>
              <a:rPr lang="en-US" dirty="0">
                <a:hlinkClick r:id="rId6"/>
              </a:rPr>
              <a:t>Alia.d.servin@state.or.us</a:t>
            </a:r>
            <a:r>
              <a:rPr lang="en-US" dirty="0"/>
              <a:t>			 	503-693-4122</a:t>
            </a:r>
          </a:p>
          <a:p>
            <a:pPr marL="0" indent="0">
              <a:buNone/>
            </a:pPr>
            <a:r>
              <a:rPr lang="en-US" dirty="0"/>
              <a:t>Stephanie Ringsage</a:t>
            </a:r>
          </a:p>
          <a:p>
            <a:pPr marL="0" indent="0">
              <a:buNone/>
            </a:pPr>
            <a:r>
              <a:rPr lang="en-US" dirty="0">
                <a:hlinkClick r:id="rId7"/>
              </a:rPr>
              <a:t>Stephanie.b.ringsage@state.or.us</a:t>
            </a:r>
            <a:r>
              <a:rPr lang="en-US" dirty="0"/>
              <a:t>		 	503-693-4126</a:t>
            </a:r>
          </a:p>
        </p:txBody>
      </p:sp>
      <p:sp>
        <p:nvSpPr>
          <p:cNvPr id="3" name="Footer Placeholder 2">
            <a:extLst>
              <a:ext uri="{FF2B5EF4-FFF2-40B4-BE49-F238E27FC236}">
                <a16:creationId xmlns:a16="http://schemas.microsoft.com/office/drawing/2014/main" id="{A8F0197B-C418-4E9D-81D0-314B1720F9AE}"/>
              </a:ext>
            </a:extLst>
          </p:cNvPr>
          <p:cNvSpPr>
            <a:spLocks noGrp="1"/>
          </p:cNvSpPr>
          <p:nvPr>
            <p:ph type="ftr" sz="quarter" idx="11"/>
          </p:nvPr>
        </p:nvSpPr>
        <p:spPr/>
        <p:txBody>
          <a:bodyPr/>
          <a:lstStyle/>
          <a:p>
            <a:r>
              <a:rPr lang="en-US"/>
              <a:t> OSPHL Laboratory Compliance Section  ORELAP  </a:t>
            </a:r>
          </a:p>
        </p:txBody>
      </p:sp>
      <p:sp>
        <p:nvSpPr>
          <p:cNvPr id="7" name="Slide Number Placeholder 6">
            <a:extLst>
              <a:ext uri="{FF2B5EF4-FFF2-40B4-BE49-F238E27FC236}">
                <a16:creationId xmlns:a16="http://schemas.microsoft.com/office/drawing/2014/main" id="{CEBED777-ADFC-4947-AB23-EFCBFFC538A7}"/>
              </a:ext>
            </a:extLst>
          </p:cNvPr>
          <p:cNvSpPr>
            <a:spLocks noGrp="1"/>
          </p:cNvSpPr>
          <p:nvPr>
            <p:ph type="sldNum" sz="quarter" idx="12"/>
          </p:nvPr>
        </p:nvSpPr>
        <p:spPr/>
        <p:txBody>
          <a:bodyPr/>
          <a:lstStyle/>
          <a:p>
            <a:fld id="{5BC52C16-B82B-4141-97E4-C2034A32A189}" type="slidenum">
              <a:rPr lang="en-US" smtClean="0"/>
              <a:t>48</a:t>
            </a:fld>
            <a:endParaRPr lang="en-US"/>
          </a:p>
        </p:txBody>
      </p:sp>
    </p:spTree>
    <p:extLst>
      <p:ext uri="{BB962C8B-B14F-4D97-AF65-F5344CB8AC3E}">
        <p14:creationId xmlns:p14="http://schemas.microsoft.com/office/powerpoint/2010/main" val="337017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7" name="Picture 6" descr="A screenshot of a cell phone&#10;&#10;Description generated with very high confidence">
            <a:extLst>
              <a:ext uri="{FF2B5EF4-FFF2-40B4-BE49-F238E27FC236}">
                <a16:creationId xmlns:a16="http://schemas.microsoft.com/office/drawing/2014/main" id="{33CA1F0A-18BD-4C82-9DB6-F3F928050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050" y="365124"/>
            <a:ext cx="5386635" cy="5915024"/>
          </a:xfrm>
          <a:prstGeom prst="rect">
            <a:avLst/>
          </a:prstGeom>
        </p:spPr>
      </p:pic>
      <p:sp>
        <p:nvSpPr>
          <p:cNvPr id="2" name="Footer Placeholder 1">
            <a:extLst>
              <a:ext uri="{FF2B5EF4-FFF2-40B4-BE49-F238E27FC236}">
                <a16:creationId xmlns:a16="http://schemas.microsoft.com/office/drawing/2014/main" id="{F29C0091-44B4-47D0-BE88-7288782A31B4}"/>
              </a:ext>
            </a:extLst>
          </p:cNvPr>
          <p:cNvSpPr>
            <a:spLocks noGrp="1"/>
          </p:cNvSpPr>
          <p:nvPr>
            <p:ph type="ftr" sz="quarter" idx="11"/>
          </p:nvPr>
        </p:nvSpPr>
        <p:spPr/>
        <p:txBody>
          <a:bodyPr/>
          <a:lstStyle/>
          <a:p>
            <a:r>
              <a:rPr lang="en-US"/>
              <a:t> OSPHL Laboratory Compliance Section  ORELAP  </a:t>
            </a:r>
          </a:p>
        </p:txBody>
      </p:sp>
      <p:sp>
        <p:nvSpPr>
          <p:cNvPr id="3" name="Slide Number Placeholder 2">
            <a:extLst>
              <a:ext uri="{FF2B5EF4-FFF2-40B4-BE49-F238E27FC236}">
                <a16:creationId xmlns:a16="http://schemas.microsoft.com/office/drawing/2014/main" id="{53D04308-3FA2-4A1E-A7E2-7024970EDD49}"/>
              </a:ext>
            </a:extLst>
          </p:cNvPr>
          <p:cNvSpPr>
            <a:spLocks noGrp="1"/>
          </p:cNvSpPr>
          <p:nvPr>
            <p:ph type="sldNum" sz="quarter" idx="12"/>
          </p:nvPr>
        </p:nvSpPr>
        <p:spPr/>
        <p:txBody>
          <a:bodyPr/>
          <a:lstStyle/>
          <a:p>
            <a:fld id="{5BC52C16-B82B-4141-97E4-C2034A32A189}" type="slidenum">
              <a:rPr lang="en-US" smtClean="0"/>
              <a:t>5</a:t>
            </a:fld>
            <a:endParaRPr lang="en-US"/>
          </a:p>
        </p:txBody>
      </p:sp>
    </p:spTree>
    <p:extLst>
      <p:ext uri="{BB962C8B-B14F-4D97-AF65-F5344CB8AC3E}">
        <p14:creationId xmlns:p14="http://schemas.microsoft.com/office/powerpoint/2010/main" val="69830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2" name="Title 1">
            <a:extLst>
              <a:ext uri="{FF2B5EF4-FFF2-40B4-BE49-F238E27FC236}">
                <a16:creationId xmlns:a16="http://schemas.microsoft.com/office/drawing/2014/main" id="{C53F21EB-033E-418C-93BA-CCF51F257A14}"/>
              </a:ext>
            </a:extLst>
          </p:cNvPr>
          <p:cNvSpPr>
            <a:spLocks noGrp="1"/>
          </p:cNvSpPr>
          <p:nvPr>
            <p:ph type="title"/>
          </p:nvPr>
        </p:nvSpPr>
        <p:spPr/>
        <p:txBody>
          <a:bodyPr>
            <a:normAutofit fontScale="90000"/>
          </a:bodyPr>
          <a:lstStyle/>
          <a:p>
            <a:pPr algn="ctr"/>
            <a:r>
              <a:rPr lang="en-US" altLang="en-US" sz="5300" b="1" dirty="0">
                <a:solidFill>
                  <a:schemeClr val="accent1">
                    <a:lumMod val="75000"/>
                  </a:schemeClr>
                </a:solidFill>
                <a:latin typeface="+mn-lt"/>
              </a:rPr>
              <a:t>ORELAP Organizational Chart</a:t>
            </a:r>
            <a:br>
              <a:rPr lang="en-US" altLang="en-US" b="1" dirty="0">
                <a:solidFill>
                  <a:schemeClr val="accent1">
                    <a:lumMod val="75000"/>
                  </a:schemeClr>
                </a:solidFill>
              </a:rPr>
            </a:br>
            <a:endParaRPr lang="en-US" dirty="0"/>
          </a:p>
        </p:txBody>
      </p:sp>
      <p:pic>
        <p:nvPicPr>
          <p:cNvPr id="9" name="Content Placeholder 8" descr="A screenshot of a cell phone&#10;&#10;Description generated with very high confidence">
            <a:extLst>
              <a:ext uri="{FF2B5EF4-FFF2-40B4-BE49-F238E27FC236}">
                <a16:creationId xmlns:a16="http://schemas.microsoft.com/office/drawing/2014/main" id="{6FDFE258-709F-472C-AC29-25A944C8F5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72644" y="1375781"/>
            <a:ext cx="3568648" cy="4351338"/>
          </a:xfrm>
        </p:spPr>
      </p:pic>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0" name="Content Placeholder 2">
            <a:extLst>
              <a:ext uri="{FF2B5EF4-FFF2-40B4-BE49-F238E27FC236}">
                <a16:creationId xmlns:a16="http://schemas.microsoft.com/office/drawing/2014/main" id="{60262A90-3F55-48EC-96A0-0896CF2D9808}"/>
              </a:ext>
            </a:extLst>
          </p:cNvPr>
          <p:cNvSpPr txBox="1">
            <a:spLocks/>
          </p:cNvSpPr>
          <p:nvPr/>
        </p:nvSpPr>
        <p:spPr>
          <a:xfrm>
            <a:off x="576262" y="1513466"/>
            <a:ext cx="69469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3200" dirty="0">
                <a:solidFill>
                  <a:srgbClr val="002060"/>
                </a:solidFill>
              </a:rPr>
              <a:t>Personnel Consist of the following:</a:t>
            </a:r>
          </a:p>
          <a:p>
            <a:pPr marL="457200" lvl="1" indent="0">
              <a:buFont typeface="Arial" panose="020B0604020202020204" pitchFamily="34" charset="0"/>
              <a:buNone/>
            </a:pPr>
            <a:r>
              <a:rPr lang="en-US" sz="3200" dirty="0">
                <a:solidFill>
                  <a:srgbClr val="002060"/>
                </a:solidFill>
              </a:rPr>
              <a:t>Executive Team: 	</a:t>
            </a:r>
          </a:p>
          <a:p>
            <a:pPr marL="457200" lvl="1" indent="0">
              <a:buFont typeface="Arial" panose="020B0604020202020204" pitchFamily="34" charset="0"/>
              <a:buNone/>
            </a:pPr>
            <a:r>
              <a:rPr lang="en-US" sz="2800" dirty="0">
                <a:solidFill>
                  <a:srgbClr val="002060"/>
                </a:solidFill>
              </a:rPr>
              <a:t>	Dr. John Fontana, OSPHL Lab Director</a:t>
            </a:r>
          </a:p>
          <a:p>
            <a:pPr marL="457200" lvl="1" indent="0">
              <a:buFont typeface="Arial" panose="020B0604020202020204" pitchFamily="34" charset="0"/>
              <a:buNone/>
            </a:pPr>
            <a:r>
              <a:rPr lang="en-US" sz="2800" dirty="0">
                <a:solidFill>
                  <a:srgbClr val="002060"/>
                </a:solidFill>
              </a:rPr>
              <a:t>	Brian Boiling, DEQ Administrator</a:t>
            </a:r>
          </a:p>
          <a:p>
            <a:pPr marL="457200" lvl="1" indent="0">
              <a:buFont typeface="Arial" panose="020B0604020202020204" pitchFamily="34" charset="0"/>
              <a:buNone/>
            </a:pPr>
            <a:r>
              <a:rPr lang="en-US" sz="2800" dirty="0">
                <a:solidFill>
                  <a:srgbClr val="002060"/>
                </a:solidFill>
              </a:rPr>
              <a:t>	Kathleen Wickman, Dept. of Agriculture</a:t>
            </a:r>
          </a:p>
          <a:p>
            <a:pPr marL="457200" lvl="1" indent="0">
              <a:buFont typeface="Arial" panose="020B0604020202020204" pitchFamily="34" charset="0"/>
              <a:buNone/>
            </a:pPr>
            <a:endParaRPr lang="en-US" sz="2800" dirty="0">
              <a:solidFill>
                <a:srgbClr val="002060"/>
              </a:solidFill>
            </a:endParaRPr>
          </a:p>
          <a:p>
            <a:pPr marL="457200" lvl="1" indent="0">
              <a:buFont typeface="Arial" panose="020B0604020202020204" pitchFamily="34" charset="0"/>
              <a:buNone/>
            </a:pPr>
            <a:r>
              <a:rPr lang="en-US" sz="2800" dirty="0">
                <a:solidFill>
                  <a:srgbClr val="002060"/>
                </a:solidFill>
              </a:rPr>
              <a:t>The Executive team has overall responsibility for managing ORELAP and has final authority over the program.</a:t>
            </a:r>
          </a:p>
        </p:txBody>
      </p:sp>
      <p:sp>
        <p:nvSpPr>
          <p:cNvPr id="3" name="Footer Placeholder 2">
            <a:extLst>
              <a:ext uri="{FF2B5EF4-FFF2-40B4-BE49-F238E27FC236}">
                <a16:creationId xmlns:a16="http://schemas.microsoft.com/office/drawing/2014/main" id="{7294E6E2-7B84-4000-AB9D-B19E78FE2C33}"/>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1EDF7738-1293-4B8C-B00C-911A4BCA917F}"/>
              </a:ext>
            </a:extLst>
          </p:cNvPr>
          <p:cNvSpPr>
            <a:spLocks noGrp="1"/>
          </p:cNvSpPr>
          <p:nvPr>
            <p:ph type="sldNum" sz="quarter" idx="12"/>
          </p:nvPr>
        </p:nvSpPr>
        <p:spPr/>
        <p:txBody>
          <a:bodyPr/>
          <a:lstStyle/>
          <a:p>
            <a:fld id="{5BC52C16-B82B-4141-97E4-C2034A32A189}" type="slidenum">
              <a:rPr lang="en-US" smtClean="0"/>
              <a:t>6</a:t>
            </a:fld>
            <a:endParaRPr lang="en-US"/>
          </a:p>
        </p:txBody>
      </p:sp>
    </p:spTree>
    <p:extLst>
      <p:ext uri="{BB962C8B-B14F-4D97-AF65-F5344CB8AC3E}">
        <p14:creationId xmlns:p14="http://schemas.microsoft.com/office/powerpoint/2010/main" val="251682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sp>
        <p:nvSpPr>
          <p:cNvPr id="2" name="Title 1">
            <a:extLst>
              <a:ext uri="{FF2B5EF4-FFF2-40B4-BE49-F238E27FC236}">
                <a16:creationId xmlns:a16="http://schemas.microsoft.com/office/drawing/2014/main" id="{C53F21EB-033E-418C-93BA-CCF51F257A14}"/>
              </a:ext>
            </a:extLst>
          </p:cNvPr>
          <p:cNvSpPr>
            <a:spLocks noGrp="1"/>
          </p:cNvSpPr>
          <p:nvPr>
            <p:ph type="title"/>
          </p:nvPr>
        </p:nvSpPr>
        <p:spPr/>
        <p:txBody>
          <a:bodyPr>
            <a:normAutofit fontScale="90000"/>
          </a:bodyPr>
          <a:lstStyle/>
          <a:p>
            <a:pPr algn="ctr"/>
            <a:r>
              <a:rPr lang="en-US" altLang="en-US" sz="5300" b="1" dirty="0">
                <a:solidFill>
                  <a:schemeClr val="accent1">
                    <a:lumMod val="75000"/>
                  </a:schemeClr>
                </a:solidFill>
                <a:latin typeface="+mn-lt"/>
              </a:rPr>
              <a:t>ORELAP Organizational Chart</a:t>
            </a:r>
            <a:br>
              <a:rPr lang="en-US" altLang="en-US" b="1" dirty="0">
                <a:solidFill>
                  <a:schemeClr val="accent1">
                    <a:lumMod val="75000"/>
                  </a:schemeClr>
                </a:solidFill>
              </a:rPr>
            </a:br>
            <a:endParaRPr lang="en-US" dirty="0"/>
          </a:p>
        </p:txBody>
      </p:sp>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0" name="Content Placeholder 2">
            <a:extLst>
              <a:ext uri="{FF2B5EF4-FFF2-40B4-BE49-F238E27FC236}">
                <a16:creationId xmlns:a16="http://schemas.microsoft.com/office/drawing/2014/main" id="{60262A90-3F55-48EC-96A0-0896CF2D9808}"/>
              </a:ext>
            </a:extLst>
          </p:cNvPr>
          <p:cNvSpPr txBox="1">
            <a:spLocks/>
          </p:cNvSpPr>
          <p:nvPr/>
        </p:nvSpPr>
        <p:spPr>
          <a:xfrm>
            <a:off x="539397" y="1375781"/>
            <a:ext cx="69469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3200" dirty="0">
                <a:solidFill>
                  <a:srgbClr val="002060"/>
                </a:solidFill>
              </a:rPr>
              <a:t>Stephanie Ringsage, B.S. MT (ASCP)</a:t>
            </a:r>
          </a:p>
          <a:p>
            <a:pPr marL="457200" lvl="1" indent="0">
              <a:buFont typeface="Arial" panose="020B0604020202020204" pitchFamily="34" charset="0"/>
              <a:buNone/>
            </a:pPr>
            <a:r>
              <a:rPr lang="en-US" dirty="0">
                <a:solidFill>
                  <a:srgbClr val="002060"/>
                </a:solidFill>
              </a:rPr>
              <a:t>Section Manager – </a:t>
            </a:r>
            <a:r>
              <a:rPr lang="en-US" b="1" dirty="0">
                <a:solidFill>
                  <a:srgbClr val="002060"/>
                </a:solidFill>
              </a:rPr>
              <a:t>Clinical and Environmental</a:t>
            </a:r>
          </a:p>
          <a:p>
            <a:pPr marL="457200" lvl="1" indent="0">
              <a:buFont typeface="Arial" panose="020B0604020202020204" pitchFamily="34" charset="0"/>
              <a:buNone/>
            </a:pPr>
            <a:endParaRPr lang="en-US" dirty="0">
              <a:solidFill>
                <a:srgbClr val="002060"/>
              </a:solidFill>
            </a:endParaRPr>
          </a:p>
          <a:p>
            <a:pPr marL="914400" lvl="2" indent="0">
              <a:buNone/>
            </a:pPr>
            <a:r>
              <a:rPr lang="en-US" sz="1200" dirty="0">
                <a:solidFill>
                  <a:srgbClr val="002060"/>
                </a:solidFill>
              </a:rPr>
              <a:t>	           </a:t>
            </a:r>
            <a:r>
              <a:rPr lang="en-US" sz="1600" dirty="0">
                <a:solidFill>
                  <a:srgbClr val="002060"/>
                </a:solidFill>
              </a:rPr>
              <a:t>Stephanie Ringsage</a:t>
            </a:r>
          </a:p>
          <a:p>
            <a:pPr marL="914400" lvl="2" indent="0">
              <a:buNone/>
            </a:pPr>
            <a:r>
              <a:rPr lang="en-US" sz="1600" dirty="0">
                <a:solidFill>
                  <a:srgbClr val="002060"/>
                </a:solidFill>
              </a:rPr>
              <a:t>                Laboratory compliance Manager</a:t>
            </a:r>
          </a:p>
        </p:txBody>
      </p:sp>
      <p:pic>
        <p:nvPicPr>
          <p:cNvPr id="8" name="Content Placeholder 7" descr="A screenshot of a cell phone&#10;&#10;Description generated with very high confidence">
            <a:extLst>
              <a:ext uri="{FF2B5EF4-FFF2-40B4-BE49-F238E27FC236}">
                <a16:creationId xmlns:a16="http://schemas.microsoft.com/office/drawing/2014/main" id="{7EA741B5-F591-4275-AD0B-725F525AE3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47090" y="1375781"/>
            <a:ext cx="3568648" cy="4351338"/>
          </a:xfrm>
        </p:spPr>
      </p:pic>
      <p:grpSp>
        <p:nvGrpSpPr>
          <p:cNvPr id="12" name="Group 11">
            <a:extLst>
              <a:ext uri="{FF2B5EF4-FFF2-40B4-BE49-F238E27FC236}">
                <a16:creationId xmlns:a16="http://schemas.microsoft.com/office/drawing/2014/main" id="{D6A218A5-39C7-4FB6-91FC-B46829FF7A97}"/>
              </a:ext>
            </a:extLst>
          </p:cNvPr>
          <p:cNvGrpSpPr/>
          <p:nvPr/>
        </p:nvGrpSpPr>
        <p:grpSpPr>
          <a:xfrm>
            <a:off x="988025" y="2482109"/>
            <a:ext cx="5240829" cy="2477512"/>
            <a:chOff x="623062" y="4988093"/>
            <a:chExt cx="4566534" cy="2306581"/>
          </a:xfrm>
          <a:solidFill>
            <a:schemeClr val="bg1"/>
          </a:solidFill>
        </p:grpSpPr>
        <p:cxnSp>
          <p:nvCxnSpPr>
            <p:cNvPr id="17" name="Straight Connector 16">
              <a:extLst>
                <a:ext uri="{FF2B5EF4-FFF2-40B4-BE49-F238E27FC236}">
                  <a16:creationId xmlns:a16="http://schemas.microsoft.com/office/drawing/2014/main" id="{DFD36CA8-8654-480E-B8D4-18F8EF7E5317}"/>
                </a:ext>
              </a:extLst>
            </p:cNvPr>
            <p:cNvCxnSpPr>
              <a:cxnSpLocks/>
              <a:stCxn id="27" idx="2"/>
            </p:cNvCxnSpPr>
            <p:nvPr/>
          </p:nvCxnSpPr>
          <p:spPr>
            <a:xfrm>
              <a:off x="2938779" y="6222533"/>
              <a:ext cx="0" cy="24249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3C4B7F5-5350-4762-9E55-06BBC9D1D87A}"/>
                </a:ext>
              </a:extLst>
            </p:cNvPr>
            <p:cNvSpPr/>
            <p:nvPr/>
          </p:nvSpPr>
          <p:spPr>
            <a:xfrm>
              <a:off x="1621791" y="4988093"/>
              <a:ext cx="2633977" cy="12344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grpSp>
          <p:nvGrpSpPr>
            <p:cNvPr id="34" name="Group 33">
              <a:extLst>
                <a:ext uri="{FF2B5EF4-FFF2-40B4-BE49-F238E27FC236}">
                  <a16:creationId xmlns:a16="http://schemas.microsoft.com/office/drawing/2014/main" id="{090CC295-B9A7-4D48-8150-BBB784AC1A11}"/>
                </a:ext>
              </a:extLst>
            </p:cNvPr>
            <p:cNvGrpSpPr/>
            <p:nvPr/>
          </p:nvGrpSpPr>
          <p:grpSpPr>
            <a:xfrm>
              <a:off x="623062" y="6486167"/>
              <a:ext cx="4566534" cy="808507"/>
              <a:chOff x="966978" y="6316980"/>
              <a:chExt cx="4566534" cy="808507"/>
            </a:xfrm>
            <a:grpFill/>
          </p:grpSpPr>
          <p:sp>
            <p:nvSpPr>
              <p:cNvPr id="36" name="Rectangle 35">
                <a:extLst>
                  <a:ext uri="{FF2B5EF4-FFF2-40B4-BE49-F238E27FC236}">
                    <a16:creationId xmlns:a16="http://schemas.microsoft.com/office/drawing/2014/main" id="{CB2D5855-DB03-46B0-8E6B-9DAB938D9AE2}"/>
                  </a:ext>
                </a:extLst>
              </p:cNvPr>
              <p:cNvSpPr/>
              <p:nvPr/>
            </p:nvSpPr>
            <p:spPr>
              <a:xfrm>
                <a:off x="966978" y="6582156"/>
                <a:ext cx="1448685" cy="536448"/>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Program Support</a:t>
                </a:r>
              </a:p>
              <a:p>
                <a:pPr algn="ctr"/>
                <a:r>
                  <a:rPr lang="en-US" sz="1200" b="1" dirty="0">
                    <a:solidFill>
                      <a:schemeClr val="tx1"/>
                    </a:solidFill>
                  </a:rPr>
                  <a:t>(Administrative Spec 2)</a:t>
                </a:r>
              </a:p>
            </p:txBody>
          </p:sp>
          <p:sp>
            <p:nvSpPr>
              <p:cNvPr id="37" name="Rectangle 36">
                <a:extLst>
                  <a:ext uri="{FF2B5EF4-FFF2-40B4-BE49-F238E27FC236}">
                    <a16:creationId xmlns:a16="http://schemas.microsoft.com/office/drawing/2014/main" id="{D2E698ED-773E-4C2C-8F8F-4F7914926C8A}"/>
                  </a:ext>
                </a:extLst>
              </p:cNvPr>
              <p:cNvSpPr/>
              <p:nvPr/>
            </p:nvSpPr>
            <p:spPr>
              <a:xfrm>
                <a:off x="2590800" y="6582157"/>
                <a:ext cx="1383789" cy="54333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CLIA</a:t>
                </a:r>
              </a:p>
              <a:p>
                <a:pPr algn="ctr"/>
                <a:r>
                  <a:rPr lang="en-US" sz="1200" b="1" dirty="0">
                    <a:solidFill>
                      <a:schemeClr val="tx1"/>
                    </a:solidFill>
                  </a:rPr>
                  <a:t>HST	SOA</a:t>
                </a:r>
              </a:p>
            </p:txBody>
          </p:sp>
          <p:sp>
            <p:nvSpPr>
              <p:cNvPr id="38" name="Rectangle 37">
                <a:extLst>
                  <a:ext uri="{FF2B5EF4-FFF2-40B4-BE49-F238E27FC236}">
                    <a16:creationId xmlns:a16="http://schemas.microsoft.com/office/drawing/2014/main" id="{F6A4D1C0-04F6-4F14-9A73-36E09997658D}"/>
                  </a:ext>
                </a:extLst>
              </p:cNvPr>
              <p:cNvSpPr/>
              <p:nvPr/>
            </p:nvSpPr>
            <p:spPr>
              <a:xfrm>
                <a:off x="4149723" y="6581446"/>
                <a:ext cx="1383789" cy="544041"/>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ORELAP</a:t>
                </a:r>
              </a:p>
            </p:txBody>
          </p:sp>
          <p:cxnSp>
            <p:nvCxnSpPr>
              <p:cNvPr id="39" name="Straight Connector 38">
                <a:extLst>
                  <a:ext uri="{FF2B5EF4-FFF2-40B4-BE49-F238E27FC236}">
                    <a16:creationId xmlns:a16="http://schemas.microsoft.com/office/drawing/2014/main" id="{FA449A31-9929-48B6-9F58-C2A8422E5F9A}"/>
                  </a:ext>
                </a:extLst>
              </p:cNvPr>
              <p:cNvCxnSpPr>
                <a:cxnSpLocks/>
              </p:cNvCxnSpPr>
              <p:nvPr/>
            </p:nvCxnSpPr>
            <p:spPr>
              <a:xfrm>
                <a:off x="1639316" y="6316980"/>
                <a:ext cx="3202301" cy="14886"/>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8BA8633-AA0F-4C2B-B41A-3FC0F0E8D362}"/>
                  </a:ext>
                </a:extLst>
              </p:cNvPr>
              <p:cNvCxnSpPr>
                <a:cxnSpLocks/>
                <a:stCxn id="38" idx="0"/>
              </p:cNvCxnSpPr>
              <p:nvPr/>
            </p:nvCxnSpPr>
            <p:spPr>
              <a:xfrm flipV="1">
                <a:off x="4841618" y="6331866"/>
                <a:ext cx="0" cy="24958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CFFB96A-263F-490A-9E86-AF0B4D3BA7B1}"/>
                  </a:ext>
                </a:extLst>
              </p:cNvPr>
              <p:cNvCxnSpPr>
                <a:cxnSpLocks/>
                <a:endCxn id="37" idx="0"/>
              </p:cNvCxnSpPr>
              <p:nvPr/>
            </p:nvCxnSpPr>
            <p:spPr>
              <a:xfrm>
                <a:off x="3282695" y="6316980"/>
                <a:ext cx="0" cy="265177"/>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762C340-83A1-4824-918E-32D4B9125862}"/>
                  </a:ext>
                </a:extLst>
              </p:cNvPr>
              <p:cNvCxnSpPr>
                <a:cxnSpLocks/>
              </p:cNvCxnSpPr>
              <p:nvPr/>
            </p:nvCxnSpPr>
            <p:spPr>
              <a:xfrm flipV="1">
                <a:off x="1654112" y="6316980"/>
                <a:ext cx="0" cy="265176"/>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Footer Placeholder 2">
            <a:extLst>
              <a:ext uri="{FF2B5EF4-FFF2-40B4-BE49-F238E27FC236}">
                <a16:creationId xmlns:a16="http://schemas.microsoft.com/office/drawing/2014/main" id="{5DFDD193-FA08-49DA-B743-7355B4797573}"/>
              </a:ext>
            </a:extLst>
          </p:cNvPr>
          <p:cNvSpPr>
            <a:spLocks noGrp="1"/>
          </p:cNvSpPr>
          <p:nvPr>
            <p:ph type="ftr" sz="quarter" idx="11"/>
          </p:nvPr>
        </p:nvSpPr>
        <p:spPr/>
        <p:txBody>
          <a:bodyPr/>
          <a:lstStyle/>
          <a:p>
            <a:r>
              <a:rPr lang="en-US"/>
              <a:t> OSPHL Laboratory Compliance Section  ORELAP  </a:t>
            </a:r>
          </a:p>
        </p:txBody>
      </p:sp>
      <p:sp>
        <p:nvSpPr>
          <p:cNvPr id="4" name="Slide Number Placeholder 3">
            <a:extLst>
              <a:ext uri="{FF2B5EF4-FFF2-40B4-BE49-F238E27FC236}">
                <a16:creationId xmlns:a16="http://schemas.microsoft.com/office/drawing/2014/main" id="{7DACD529-D2C1-4234-8CFC-A17972C8B4D6}"/>
              </a:ext>
            </a:extLst>
          </p:cNvPr>
          <p:cNvSpPr>
            <a:spLocks noGrp="1"/>
          </p:cNvSpPr>
          <p:nvPr>
            <p:ph type="sldNum" sz="quarter" idx="12"/>
          </p:nvPr>
        </p:nvSpPr>
        <p:spPr/>
        <p:txBody>
          <a:bodyPr/>
          <a:lstStyle/>
          <a:p>
            <a:fld id="{5BC52C16-B82B-4141-97E4-C2034A32A189}" type="slidenum">
              <a:rPr lang="en-US" smtClean="0"/>
              <a:t>7</a:t>
            </a:fld>
            <a:endParaRPr lang="en-US"/>
          </a:p>
        </p:txBody>
      </p:sp>
    </p:spTree>
    <p:extLst>
      <p:ext uri="{BB962C8B-B14F-4D97-AF65-F5344CB8AC3E}">
        <p14:creationId xmlns:p14="http://schemas.microsoft.com/office/powerpoint/2010/main" val="2656819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21EB-033E-418C-93BA-CCF51F257A14}"/>
              </a:ext>
            </a:extLst>
          </p:cNvPr>
          <p:cNvSpPr>
            <a:spLocks noGrp="1"/>
          </p:cNvSpPr>
          <p:nvPr>
            <p:ph type="title"/>
          </p:nvPr>
        </p:nvSpPr>
        <p:spPr/>
        <p:txBody>
          <a:bodyPr>
            <a:normAutofit fontScale="90000"/>
          </a:bodyPr>
          <a:lstStyle/>
          <a:p>
            <a:pPr algn="ctr"/>
            <a:r>
              <a:rPr lang="en-US" altLang="en-US" sz="5300" b="1" dirty="0">
                <a:solidFill>
                  <a:schemeClr val="accent1">
                    <a:lumMod val="75000"/>
                  </a:schemeClr>
                </a:solidFill>
                <a:latin typeface="+mn-lt"/>
              </a:rPr>
              <a:t>ORELAP Assessors</a:t>
            </a:r>
            <a:br>
              <a:rPr lang="en-US" altLang="en-US" b="1" dirty="0">
                <a:solidFill>
                  <a:schemeClr val="accent1">
                    <a:lumMod val="75000"/>
                  </a:schemeClr>
                </a:solidFill>
              </a:rPr>
            </a:br>
            <a:endParaRPr lang="en-US" dirty="0"/>
          </a:p>
        </p:txBody>
      </p:sp>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838200" y="1393747"/>
            <a:ext cx="7229475" cy="4740677"/>
          </a:xfrm>
        </p:spPr>
        <p:txBody>
          <a:bodyPr>
            <a:normAutofit fontScale="25000" lnSpcReduction="20000"/>
          </a:bodyPr>
          <a:lstStyle/>
          <a:p>
            <a:pPr marL="0" indent="0">
              <a:buNone/>
            </a:pPr>
            <a:r>
              <a:rPr lang="en-US" sz="7200" b="1" dirty="0">
                <a:solidFill>
                  <a:srgbClr val="002060"/>
                </a:solidFill>
              </a:rPr>
              <a:t>Alia D Servin, Ph.D.</a:t>
            </a:r>
          </a:p>
          <a:p>
            <a:pPr marL="0" indent="0">
              <a:buNone/>
            </a:pPr>
            <a:r>
              <a:rPr lang="en-US" sz="5600" dirty="0">
                <a:solidFill>
                  <a:srgbClr val="002060"/>
                </a:solidFill>
              </a:rPr>
              <a:t>ORELAP Program Manager</a:t>
            </a:r>
          </a:p>
          <a:p>
            <a:pPr marL="0" indent="0">
              <a:buNone/>
            </a:pPr>
            <a:r>
              <a:rPr lang="en-US" sz="5600" dirty="0">
                <a:solidFill>
                  <a:srgbClr val="002060"/>
                </a:solidFill>
              </a:rPr>
              <a:t>Ph.D. in Analytical Chemistry at University of Texas at El Paso</a:t>
            </a:r>
          </a:p>
          <a:p>
            <a:pPr marL="0" indent="0">
              <a:buNone/>
            </a:pPr>
            <a:r>
              <a:rPr lang="en-US" sz="5600" dirty="0">
                <a:solidFill>
                  <a:srgbClr val="002060"/>
                </a:solidFill>
              </a:rPr>
              <a:t>Former Post-doctoral Research Scientist at the Connecticut Agricultural Experiment Station</a:t>
            </a:r>
          </a:p>
          <a:p>
            <a:pPr marL="0" indent="0">
              <a:buNone/>
            </a:pPr>
            <a:r>
              <a:rPr lang="en-US" sz="5600" b="1" dirty="0">
                <a:solidFill>
                  <a:srgbClr val="002060"/>
                </a:solidFill>
              </a:rPr>
              <a:t>Joined ORELAP on March 2017</a:t>
            </a:r>
          </a:p>
          <a:p>
            <a:pPr marL="0" indent="0">
              <a:buNone/>
            </a:pPr>
            <a:endParaRPr lang="en-US" sz="5600" dirty="0">
              <a:solidFill>
                <a:srgbClr val="002060"/>
              </a:solidFill>
            </a:endParaRPr>
          </a:p>
          <a:p>
            <a:r>
              <a:rPr lang="en-US" sz="6400" b="1" dirty="0">
                <a:solidFill>
                  <a:srgbClr val="002060"/>
                </a:solidFill>
              </a:rPr>
              <a:t>Training:</a:t>
            </a:r>
          </a:p>
          <a:p>
            <a:pPr marL="0" indent="0">
              <a:buNone/>
            </a:pPr>
            <a:r>
              <a:rPr lang="en-US" sz="6400" dirty="0">
                <a:solidFill>
                  <a:srgbClr val="002060"/>
                </a:solidFill>
              </a:rPr>
              <a:t>	TNI training</a:t>
            </a:r>
          </a:p>
          <a:p>
            <a:pPr lvl="2"/>
            <a:r>
              <a:rPr lang="en-US" sz="5600" dirty="0">
                <a:solidFill>
                  <a:srgbClr val="002060"/>
                </a:solidFill>
              </a:rPr>
              <a:t>Basic Assessor Training- TNI Standard 2009</a:t>
            </a:r>
          </a:p>
          <a:p>
            <a:pPr lvl="2"/>
            <a:r>
              <a:rPr lang="en-US" sz="5600" dirty="0">
                <a:solidFill>
                  <a:srgbClr val="002060"/>
                </a:solidFill>
              </a:rPr>
              <a:t>Radiochemistry*</a:t>
            </a:r>
          </a:p>
          <a:p>
            <a:pPr lvl="2"/>
            <a:r>
              <a:rPr lang="en-US" sz="5600" dirty="0">
                <a:solidFill>
                  <a:srgbClr val="002060"/>
                </a:solidFill>
              </a:rPr>
              <a:t>WETT*</a:t>
            </a:r>
          </a:p>
          <a:p>
            <a:pPr marL="914400" lvl="2" indent="0">
              <a:buNone/>
            </a:pPr>
            <a:r>
              <a:rPr lang="en-US" sz="5600" i="1" dirty="0">
                <a:solidFill>
                  <a:srgbClr val="002060"/>
                </a:solidFill>
              </a:rPr>
              <a:t>* In training</a:t>
            </a:r>
          </a:p>
          <a:p>
            <a:pPr marL="914400" lvl="2" indent="0">
              <a:buNone/>
            </a:pPr>
            <a:endParaRPr lang="en-US" sz="5600" dirty="0">
              <a:solidFill>
                <a:srgbClr val="002060"/>
              </a:solidFill>
            </a:endParaRPr>
          </a:p>
          <a:p>
            <a:pPr marL="0" indent="0">
              <a:buNone/>
            </a:pPr>
            <a:r>
              <a:rPr lang="en-US" sz="6400" dirty="0">
                <a:solidFill>
                  <a:srgbClr val="002060"/>
                </a:solidFill>
              </a:rPr>
              <a:t>	EPA Certification for Drinking Water</a:t>
            </a:r>
          </a:p>
          <a:p>
            <a:pPr lvl="2"/>
            <a:r>
              <a:rPr lang="en-US" sz="5600" dirty="0">
                <a:solidFill>
                  <a:srgbClr val="002060"/>
                </a:solidFill>
              </a:rPr>
              <a:t>Organic Chemistry</a:t>
            </a:r>
          </a:p>
          <a:p>
            <a:pPr lvl="2"/>
            <a:r>
              <a:rPr lang="en-US" sz="5600" dirty="0">
                <a:solidFill>
                  <a:srgbClr val="002060"/>
                </a:solidFill>
              </a:rPr>
              <a:t>Inorganic Chemistry</a:t>
            </a:r>
          </a:p>
          <a:p>
            <a:pPr lvl="2"/>
            <a:r>
              <a:rPr lang="en-US" sz="5600" dirty="0">
                <a:solidFill>
                  <a:srgbClr val="002060"/>
                </a:solidFill>
              </a:rPr>
              <a:t>Cryptosporidium</a:t>
            </a:r>
          </a:p>
          <a:p>
            <a:pPr lvl="2"/>
            <a:endParaRPr lang="en-US" sz="3700" dirty="0">
              <a:solidFill>
                <a:srgbClr val="002060"/>
              </a:solidFill>
            </a:endParaRPr>
          </a:p>
          <a:p>
            <a:pPr lvl="1"/>
            <a:endParaRPr lang="en-US" dirty="0"/>
          </a:p>
        </p:txBody>
      </p:sp>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9" name="Picture 8" descr="A screenshot of a cell phone&#10;&#10;Description generated with very high confidence">
            <a:extLst>
              <a:ext uri="{FF2B5EF4-FFF2-40B4-BE49-F238E27FC236}">
                <a16:creationId xmlns:a16="http://schemas.microsoft.com/office/drawing/2014/main" id="{7A5FAB33-50C6-451F-B9BC-377DD5EA7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7675" y="1203676"/>
            <a:ext cx="3773070" cy="4600594"/>
          </a:xfrm>
          <a:prstGeom prst="rect">
            <a:avLst/>
          </a:prstGeom>
        </p:spPr>
      </p:pic>
      <p:sp>
        <p:nvSpPr>
          <p:cNvPr id="4" name="Footer Placeholder 3">
            <a:extLst>
              <a:ext uri="{FF2B5EF4-FFF2-40B4-BE49-F238E27FC236}">
                <a16:creationId xmlns:a16="http://schemas.microsoft.com/office/drawing/2014/main" id="{4EB70C29-51BE-4E34-9BA5-345AD9DB014B}"/>
              </a:ext>
            </a:extLst>
          </p:cNvPr>
          <p:cNvSpPr>
            <a:spLocks noGrp="1"/>
          </p:cNvSpPr>
          <p:nvPr>
            <p:ph type="ftr" sz="quarter" idx="11"/>
          </p:nvPr>
        </p:nvSpPr>
        <p:spPr/>
        <p:txBody>
          <a:bodyPr/>
          <a:lstStyle/>
          <a:p>
            <a:r>
              <a:rPr lang="en-US"/>
              <a:t> OSPHL Laboratory Compliance Section  ORELAP  </a:t>
            </a:r>
          </a:p>
        </p:txBody>
      </p:sp>
      <p:sp>
        <p:nvSpPr>
          <p:cNvPr id="7" name="Slide Number Placeholder 6">
            <a:extLst>
              <a:ext uri="{FF2B5EF4-FFF2-40B4-BE49-F238E27FC236}">
                <a16:creationId xmlns:a16="http://schemas.microsoft.com/office/drawing/2014/main" id="{D1D6A615-C575-426A-9E24-1791964A01FD}"/>
              </a:ext>
            </a:extLst>
          </p:cNvPr>
          <p:cNvSpPr>
            <a:spLocks noGrp="1"/>
          </p:cNvSpPr>
          <p:nvPr>
            <p:ph type="sldNum" sz="quarter" idx="12"/>
          </p:nvPr>
        </p:nvSpPr>
        <p:spPr/>
        <p:txBody>
          <a:bodyPr/>
          <a:lstStyle/>
          <a:p>
            <a:fld id="{5BC52C16-B82B-4141-97E4-C2034A32A189}" type="slidenum">
              <a:rPr lang="en-US" smtClean="0"/>
              <a:t>8</a:t>
            </a:fld>
            <a:endParaRPr lang="en-US"/>
          </a:p>
        </p:txBody>
      </p:sp>
    </p:spTree>
    <p:extLst>
      <p:ext uri="{BB962C8B-B14F-4D97-AF65-F5344CB8AC3E}">
        <p14:creationId xmlns:p14="http://schemas.microsoft.com/office/powerpoint/2010/main" val="3410361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21EB-033E-418C-93BA-CCF51F257A14}"/>
              </a:ext>
            </a:extLst>
          </p:cNvPr>
          <p:cNvSpPr>
            <a:spLocks noGrp="1"/>
          </p:cNvSpPr>
          <p:nvPr>
            <p:ph type="title"/>
          </p:nvPr>
        </p:nvSpPr>
        <p:spPr/>
        <p:txBody>
          <a:bodyPr>
            <a:normAutofit fontScale="90000"/>
          </a:bodyPr>
          <a:lstStyle/>
          <a:p>
            <a:pPr algn="ctr"/>
            <a:r>
              <a:rPr lang="en-US" altLang="en-US" sz="5300" b="1" dirty="0">
                <a:solidFill>
                  <a:schemeClr val="accent1">
                    <a:lumMod val="75000"/>
                  </a:schemeClr>
                </a:solidFill>
                <a:latin typeface="+mn-lt"/>
              </a:rPr>
              <a:t>ORELAP Assessors</a:t>
            </a:r>
            <a:br>
              <a:rPr lang="en-US" altLang="en-US" b="1" dirty="0">
                <a:solidFill>
                  <a:schemeClr val="accent1">
                    <a:lumMod val="75000"/>
                  </a:schemeClr>
                </a:solidFill>
              </a:rPr>
            </a:br>
            <a:endParaRPr lang="en-US" dirty="0"/>
          </a:p>
        </p:txBody>
      </p:sp>
      <p:sp>
        <p:nvSpPr>
          <p:cNvPr id="3" name="Content Placeholder 2">
            <a:extLst>
              <a:ext uri="{FF2B5EF4-FFF2-40B4-BE49-F238E27FC236}">
                <a16:creationId xmlns:a16="http://schemas.microsoft.com/office/drawing/2014/main" id="{2F85529E-F7B7-4BE0-9733-9C96F8D39D6B}"/>
              </a:ext>
            </a:extLst>
          </p:cNvPr>
          <p:cNvSpPr>
            <a:spLocks noGrp="1"/>
          </p:cNvSpPr>
          <p:nvPr>
            <p:ph idx="1"/>
          </p:nvPr>
        </p:nvSpPr>
        <p:spPr>
          <a:xfrm>
            <a:off x="838200" y="1513466"/>
            <a:ext cx="7086187" cy="4351338"/>
          </a:xfrm>
        </p:spPr>
        <p:txBody>
          <a:bodyPr>
            <a:normAutofit fontScale="32500" lnSpcReduction="20000"/>
          </a:bodyPr>
          <a:lstStyle/>
          <a:p>
            <a:pPr marL="0" indent="0">
              <a:buNone/>
            </a:pPr>
            <a:r>
              <a:rPr lang="en-US" sz="5500" b="1" dirty="0">
                <a:solidFill>
                  <a:srgbClr val="002060"/>
                </a:solidFill>
              </a:rPr>
              <a:t>Lizbeth Garcia, MS</a:t>
            </a:r>
          </a:p>
          <a:p>
            <a:pPr marL="0" indent="0">
              <a:buNone/>
            </a:pPr>
            <a:r>
              <a:rPr lang="en-US" sz="3800" dirty="0">
                <a:solidFill>
                  <a:srgbClr val="002060"/>
                </a:solidFill>
              </a:rPr>
              <a:t>ORELAP Lead Assessor</a:t>
            </a:r>
          </a:p>
          <a:p>
            <a:pPr marL="0" indent="0">
              <a:buNone/>
            </a:pPr>
            <a:r>
              <a:rPr lang="en-US" sz="3800" dirty="0">
                <a:solidFill>
                  <a:srgbClr val="002060"/>
                </a:solidFill>
              </a:rPr>
              <a:t>Master of Science in Analytical Chemistry at New Mexico State University</a:t>
            </a:r>
          </a:p>
          <a:p>
            <a:pPr marL="0" indent="0">
              <a:buNone/>
            </a:pPr>
            <a:r>
              <a:rPr lang="en-US" sz="3800" dirty="0">
                <a:solidFill>
                  <a:srgbClr val="002060"/>
                </a:solidFill>
              </a:rPr>
              <a:t>Former DEQ chemist </a:t>
            </a:r>
          </a:p>
          <a:p>
            <a:pPr marL="0" indent="0">
              <a:buNone/>
            </a:pPr>
            <a:r>
              <a:rPr lang="en-US" sz="3800" b="1" dirty="0">
                <a:solidFill>
                  <a:srgbClr val="002060"/>
                </a:solidFill>
              </a:rPr>
              <a:t>Joined ORELAP on October 2015</a:t>
            </a:r>
          </a:p>
          <a:p>
            <a:pPr marL="0" indent="0">
              <a:buNone/>
            </a:pPr>
            <a:endParaRPr lang="en-US" sz="3800" dirty="0">
              <a:solidFill>
                <a:srgbClr val="002060"/>
              </a:solidFill>
            </a:endParaRPr>
          </a:p>
          <a:p>
            <a:r>
              <a:rPr lang="en-US" sz="4300" b="1" dirty="0">
                <a:solidFill>
                  <a:srgbClr val="002060"/>
                </a:solidFill>
              </a:rPr>
              <a:t>Training:</a:t>
            </a:r>
          </a:p>
          <a:p>
            <a:pPr marL="0" indent="0">
              <a:buNone/>
            </a:pPr>
            <a:r>
              <a:rPr lang="en-US" sz="4300" dirty="0">
                <a:solidFill>
                  <a:srgbClr val="002060"/>
                </a:solidFill>
              </a:rPr>
              <a:t>	TNI training</a:t>
            </a:r>
          </a:p>
          <a:p>
            <a:pPr lvl="2"/>
            <a:r>
              <a:rPr lang="en-US" sz="3700" dirty="0">
                <a:solidFill>
                  <a:srgbClr val="002060"/>
                </a:solidFill>
              </a:rPr>
              <a:t>Basic Assessor Training- TNI Standard 2009</a:t>
            </a:r>
          </a:p>
          <a:p>
            <a:pPr lvl="2"/>
            <a:r>
              <a:rPr lang="en-US" sz="3700" dirty="0">
                <a:solidFill>
                  <a:srgbClr val="002060"/>
                </a:solidFill>
              </a:rPr>
              <a:t>Radiochemistry*</a:t>
            </a:r>
          </a:p>
          <a:p>
            <a:pPr lvl="2"/>
            <a:r>
              <a:rPr lang="en-US" sz="3700" dirty="0">
                <a:solidFill>
                  <a:srgbClr val="002060"/>
                </a:solidFill>
              </a:rPr>
              <a:t>WETT*</a:t>
            </a:r>
          </a:p>
          <a:p>
            <a:pPr marL="914400" lvl="2" indent="0">
              <a:buNone/>
            </a:pPr>
            <a:r>
              <a:rPr lang="en-US" sz="3700" i="1" dirty="0">
                <a:solidFill>
                  <a:srgbClr val="002060"/>
                </a:solidFill>
              </a:rPr>
              <a:t>* In training</a:t>
            </a:r>
          </a:p>
          <a:p>
            <a:pPr marL="914400" lvl="2" indent="0">
              <a:buNone/>
            </a:pPr>
            <a:endParaRPr lang="en-US" sz="3700" dirty="0">
              <a:solidFill>
                <a:srgbClr val="002060"/>
              </a:solidFill>
            </a:endParaRPr>
          </a:p>
          <a:p>
            <a:pPr marL="0" indent="0">
              <a:buNone/>
            </a:pPr>
            <a:r>
              <a:rPr lang="en-US" sz="4300" dirty="0">
                <a:solidFill>
                  <a:srgbClr val="002060"/>
                </a:solidFill>
              </a:rPr>
              <a:t>	EPA Certification for Drinking Water</a:t>
            </a:r>
          </a:p>
          <a:p>
            <a:pPr lvl="2"/>
            <a:r>
              <a:rPr lang="en-US" sz="3700" dirty="0">
                <a:solidFill>
                  <a:srgbClr val="002060"/>
                </a:solidFill>
              </a:rPr>
              <a:t>Organic Chemistry</a:t>
            </a:r>
          </a:p>
          <a:p>
            <a:pPr lvl="2"/>
            <a:r>
              <a:rPr lang="en-US" sz="3700" dirty="0">
                <a:solidFill>
                  <a:srgbClr val="002060"/>
                </a:solidFill>
              </a:rPr>
              <a:t>Inorganic Chemistry</a:t>
            </a:r>
          </a:p>
          <a:p>
            <a:pPr lvl="2"/>
            <a:r>
              <a:rPr lang="en-US" sz="3700" dirty="0">
                <a:solidFill>
                  <a:srgbClr val="002060"/>
                </a:solidFill>
              </a:rPr>
              <a:t>Microbiology</a:t>
            </a:r>
          </a:p>
          <a:p>
            <a:pPr lvl="2"/>
            <a:r>
              <a:rPr lang="en-US" sz="3700" dirty="0">
                <a:solidFill>
                  <a:srgbClr val="002060"/>
                </a:solidFill>
              </a:rPr>
              <a:t>Cryptosporidium</a:t>
            </a:r>
          </a:p>
          <a:p>
            <a:pPr lvl="1"/>
            <a:endParaRPr lang="en-US" dirty="0"/>
          </a:p>
        </p:txBody>
      </p:sp>
      <p:pic>
        <p:nvPicPr>
          <p:cNvPr id="5" name="Picture 4">
            <a:extLst>
              <a:ext uri="{FF2B5EF4-FFF2-40B4-BE49-F238E27FC236}">
                <a16:creationId xmlns:a16="http://schemas.microsoft.com/office/drawing/2014/main" id="{DC5DB17A-2873-42A6-AC34-EF29665EA64F}"/>
              </a:ext>
            </a:extLst>
          </p:cNvPr>
          <p:cNvPicPr>
            <a:picLocks noChangeAspect="1"/>
          </p:cNvPicPr>
          <p:nvPr/>
        </p:nvPicPr>
        <p:blipFill rotWithShape="1">
          <a:blip r:embed="rId2"/>
          <a:srcRect r="517" b="6288"/>
          <a:stretch/>
        </p:blipFill>
        <p:spPr>
          <a:xfrm>
            <a:off x="4529551" y="5412212"/>
            <a:ext cx="7086187" cy="1080664"/>
          </a:xfrm>
          <a:prstGeom prst="rect">
            <a:avLst/>
          </a:prstGeom>
        </p:spPr>
      </p:pic>
      <p:cxnSp>
        <p:nvCxnSpPr>
          <p:cNvPr id="6" name="Straight Connector 5">
            <a:extLst>
              <a:ext uri="{FF2B5EF4-FFF2-40B4-BE49-F238E27FC236}">
                <a16:creationId xmlns:a16="http://schemas.microsoft.com/office/drawing/2014/main" id="{B3724D43-94DD-4129-A7AE-F10E93D39AF9}"/>
              </a:ext>
            </a:extLst>
          </p:cNvPr>
          <p:cNvCxnSpPr>
            <a:cxnSpLocks/>
          </p:cNvCxnSpPr>
          <p:nvPr/>
        </p:nvCxnSpPr>
        <p:spPr>
          <a:xfrm>
            <a:off x="539397" y="6317395"/>
            <a:ext cx="8852253"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7" name="Content Placeholder 8" descr="A screenshot of a cell phone&#10;&#10;Description generated with very high confidence">
            <a:extLst>
              <a:ext uri="{FF2B5EF4-FFF2-40B4-BE49-F238E27FC236}">
                <a16:creationId xmlns:a16="http://schemas.microsoft.com/office/drawing/2014/main" id="{78109E87-927A-44EA-B0C8-C7E0D5104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7090" y="1253331"/>
            <a:ext cx="3568648" cy="4351337"/>
          </a:xfrm>
          <a:prstGeom prst="rect">
            <a:avLst/>
          </a:prstGeom>
        </p:spPr>
      </p:pic>
      <p:sp>
        <p:nvSpPr>
          <p:cNvPr id="4" name="Footer Placeholder 3">
            <a:extLst>
              <a:ext uri="{FF2B5EF4-FFF2-40B4-BE49-F238E27FC236}">
                <a16:creationId xmlns:a16="http://schemas.microsoft.com/office/drawing/2014/main" id="{6A5E3944-1EA8-468C-890E-B13AD3F09741}"/>
              </a:ext>
            </a:extLst>
          </p:cNvPr>
          <p:cNvSpPr>
            <a:spLocks noGrp="1"/>
          </p:cNvSpPr>
          <p:nvPr>
            <p:ph type="ftr" sz="quarter" idx="11"/>
          </p:nvPr>
        </p:nvSpPr>
        <p:spPr/>
        <p:txBody>
          <a:bodyPr/>
          <a:lstStyle/>
          <a:p>
            <a:r>
              <a:rPr lang="en-US"/>
              <a:t> OSPHL Laboratory Compliance Section  ORELAP  </a:t>
            </a:r>
          </a:p>
        </p:txBody>
      </p:sp>
      <p:sp>
        <p:nvSpPr>
          <p:cNvPr id="8" name="Slide Number Placeholder 7">
            <a:extLst>
              <a:ext uri="{FF2B5EF4-FFF2-40B4-BE49-F238E27FC236}">
                <a16:creationId xmlns:a16="http://schemas.microsoft.com/office/drawing/2014/main" id="{BDC87F49-B241-4541-8B47-0C1702DBBFE3}"/>
              </a:ext>
            </a:extLst>
          </p:cNvPr>
          <p:cNvSpPr>
            <a:spLocks noGrp="1"/>
          </p:cNvSpPr>
          <p:nvPr>
            <p:ph type="sldNum" sz="quarter" idx="12"/>
          </p:nvPr>
        </p:nvSpPr>
        <p:spPr/>
        <p:txBody>
          <a:bodyPr/>
          <a:lstStyle/>
          <a:p>
            <a:fld id="{5BC52C16-B82B-4141-97E4-C2034A32A189}" type="slidenum">
              <a:rPr lang="en-US" smtClean="0"/>
              <a:t>9</a:t>
            </a:fld>
            <a:endParaRPr lang="en-US"/>
          </a:p>
        </p:txBody>
      </p:sp>
    </p:spTree>
    <p:extLst>
      <p:ext uri="{BB962C8B-B14F-4D97-AF65-F5344CB8AC3E}">
        <p14:creationId xmlns:p14="http://schemas.microsoft.com/office/powerpoint/2010/main" val="2071001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9032</TotalTime>
  <Words>1800</Words>
  <Application>Microsoft Office PowerPoint</Application>
  <PresentationFormat>Widescreen</PresentationFormat>
  <Paragraphs>389</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OELA / ORELAP Annual Environmental  Laboratory Conference</vt:lpstr>
      <vt:lpstr>PowerPoint Presentation</vt:lpstr>
      <vt:lpstr>General Overview of the Laboratory Compliance Section ORELAP </vt:lpstr>
      <vt:lpstr>Mandated Laboratories to be ORELAP accredited </vt:lpstr>
      <vt:lpstr>PowerPoint Presentation</vt:lpstr>
      <vt:lpstr>ORELAP Organizational Chart </vt:lpstr>
      <vt:lpstr>ORELAP Organizational Chart </vt:lpstr>
      <vt:lpstr>ORELAP Assessors </vt:lpstr>
      <vt:lpstr>ORELAP Assessors </vt:lpstr>
      <vt:lpstr>ORELAP Update </vt:lpstr>
      <vt:lpstr>PowerPoint Presentation</vt:lpstr>
      <vt:lpstr>PowerPoint Presentation</vt:lpstr>
      <vt:lpstr>PowerPoint Presentation</vt:lpstr>
      <vt:lpstr>PowerPoint Presentation</vt:lpstr>
      <vt:lpstr>PowerPoint Presentation</vt:lpstr>
      <vt:lpstr>PowerPoint Presentation</vt:lpstr>
      <vt:lpstr>ORELAP Accreditation Cycle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ORELAP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Servin Alia D</dc:creator>
  <cp:lastModifiedBy>Servin Alia D</cp:lastModifiedBy>
  <cp:revision>205</cp:revision>
  <dcterms:created xsi:type="dcterms:W3CDTF">2018-10-10T21:03:22Z</dcterms:created>
  <dcterms:modified xsi:type="dcterms:W3CDTF">2019-05-04T00:10:03Z</dcterms:modified>
</cp:coreProperties>
</file>