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4" r:id="rId3"/>
    <p:sldId id="270" r:id="rId4"/>
    <p:sldId id="257" r:id="rId5"/>
    <p:sldId id="262" r:id="rId6"/>
    <p:sldId id="265" r:id="rId7"/>
    <p:sldId id="267" r:id="rId8"/>
    <p:sldId id="268" r:id="rId9"/>
    <p:sldId id="272" r:id="rId10"/>
    <p:sldId id="269" r:id="rId11"/>
    <p:sldId id="271" r:id="rId12"/>
    <p:sldId id="27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0C4CF-4E52-490F-BDFC-4EF68F2102D5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89CFE-D4A6-41FB-8719-245083C2A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48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C09CD70-4E03-4C9D-B91B-ABB49587BD51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3E5D2E-AC78-47EA-9CE4-3D305BA64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65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E5D2E-AC78-47EA-9CE4-3D305BA640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65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E5D2E-AC78-47EA-9CE4-3D305BA640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03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E5D2E-AC78-47EA-9CE4-3D305BA6405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59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E5D2E-AC78-47EA-9CE4-3D305BA6405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69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E5D2E-AC78-47EA-9CE4-3D305BA640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63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Trying to set up the current</a:t>
            </a:r>
            <a:r>
              <a:rPr lang="en-US" baseline="0" dirty="0" smtClean="0"/>
              <a:t> atmosphere in the Water Quality Program and point out what will affect laboratories</a:t>
            </a:r>
          </a:p>
          <a:p>
            <a:r>
              <a:rPr lang="en-US" baseline="0" dirty="0" smtClean="0"/>
              <a:t>Data is one of the major themes.  As permits grow increasingly more complex, the availability of good data becomes a key factor in being able to issue a permit in a timely manner.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E5D2E-AC78-47EA-9CE4-3D305BA640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6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E5D2E-AC78-47EA-9CE4-3D305BA640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03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E5D2E-AC78-47EA-9CE4-3D305BA640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34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Basic take </a:t>
            </a:r>
            <a:r>
              <a:rPr lang="en-US" dirty="0" err="1" smtClean="0"/>
              <a:t>aways</a:t>
            </a:r>
            <a:r>
              <a:rPr lang="en-US" dirty="0" smtClean="0"/>
              <a:t> are that there will be an</a:t>
            </a:r>
            <a:r>
              <a:rPr lang="en-US" baseline="0" dirty="0" smtClean="0"/>
              <a:t> increase in monitoring for ammonia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E5D2E-AC78-47EA-9CE4-3D305BA640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02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Net</a:t>
            </a:r>
            <a:r>
              <a:rPr lang="en-US" baseline="0" dirty="0" err="1" smtClean="0"/>
              <a:t>DMR</a:t>
            </a:r>
            <a:r>
              <a:rPr lang="en-US" baseline="0" dirty="0" smtClean="0"/>
              <a:t> seems to be changing month by month, so if involved keep 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E5D2E-AC78-47EA-9CE4-3D305BA640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656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E5D2E-AC78-47EA-9CE4-3D305BA640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66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Schedule B language.  Note how collections</a:t>
            </a:r>
            <a:r>
              <a:rPr lang="en-US" baseline="0" dirty="0" smtClean="0"/>
              <a:t> times can be challenging.  i.e. collect at same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E5D2E-AC78-47EA-9CE4-3D305BA640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95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6/12/2017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articles/2015/10/22/2015-24954/national-pollutant-discharge-elimination-system-npdes-electronic-reporting-rul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egon.gov/deq/wq/Pages/WQ-Standards-Copper.asp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851648" cy="3733800"/>
          </a:xfrm>
        </p:spPr>
        <p:txBody>
          <a:bodyPr>
            <a:normAutofit/>
          </a:bodyPr>
          <a:lstStyle/>
          <a:p>
            <a:r>
              <a:rPr lang="en-US" dirty="0" smtClean="0"/>
              <a:t>Oregon Environmental Laboratory Conference:</a:t>
            </a:r>
            <a:br>
              <a:rPr lang="en-US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New NPDES Permit Requirements and Electronic Reporting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724400"/>
            <a:ext cx="7854696" cy="1752600"/>
          </a:xfrm>
        </p:spPr>
        <p:txBody>
          <a:bodyPr/>
          <a:lstStyle/>
          <a:p>
            <a:r>
              <a:rPr lang="en-US" dirty="0" smtClean="0"/>
              <a:t>Spencer Bohaboy</a:t>
            </a:r>
            <a:br>
              <a:rPr lang="en-US" dirty="0" smtClean="0"/>
            </a:br>
            <a:r>
              <a:rPr lang="en-US" dirty="0" smtClean="0"/>
              <a:t>Policy Development Specialist</a:t>
            </a:r>
          </a:p>
          <a:p>
            <a:r>
              <a:rPr lang="en-US" dirty="0" smtClean="0"/>
              <a:t>Water Quality Policy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Permit Backlog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Two major data projects</a:t>
            </a:r>
          </a:p>
          <a:p>
            <a:pPr lvl="1"/>
            <a:r>
              <a:rPr lang="en-US" dirty="0" smtClean="0"/>
              <a:t>Electronic Data management System (EDMS)</a:t>
            </a:r>
          </a:p>
          <a:p>
            <a:pPr lvl="1"/>
            <a:r>
              <a:rPr lang="en-US" dirty="0" smtClean="0"/>
              <a:t>Data Bridging Effort</a:t>
            </a:r>
          </a:p>
          <a:p>
            <a:r>
              <a:rPr lang="en-US" dirty="0" smtClean="0"/>
              <a:t>EDMS</a:t>
            </a:r>
          </a:p>
          <a:p>
            <a:pPr lvl="1"/>
            <a:r>
              <a:rPr lang="en-US" dirty="0" smtClean="0"/>
              <a:t>Integrated system to serve entire department</a:t>
            </a:r>
          </a:p>
          <a:p>
            <a:pPr lvl="1"/>
            <a:r>
              <a:rPr lang="en-US" dirty="0" smtClean="0"/>
              <a:t>Folds in </a:t>
            </a:r>
            <a:r>
              <a:rPr lang="en-US" dirty="0" err="1" smtClean="0"/>
              <a:t>NetDMR</a:t>
            </a:r>
            <a:endParaRPr lang="en-US" dirty="0" smtClean="0"/>
          </a:p>
          <a:p>
            <a:pPr lvl="1"/>
            <a:r>
              <a:rPr lang="en-US" dirty="0" smtClean="0"/>
              <a:t>5 to 10 years for full development and implementation</a:t>
            </a:r>
          </a:p>
          <a:p>
            <a:r>
              <a:rPr lang="en-US" dirty="0" smtClean="0"/>
              <a:t>Data Bridging Effort</a:t>
            </a:r>
          </a:p>
          <a:p>
            <a:pPr lvl="1"/>
            <a:r>
              <a:rPr lang="en-US" dirty="0" smtClean="0"/>
              <a:t>Interim approach to hobble together available data resources:  LASR, AQWMS, EDD, USGS, etc.</a:t>
            </a:r>
          </a:p>
          <a:p>
            <a:pPr lvl="1"/>
            <a:r>
              <a:rPr lang="en-US" dirty="0" smtClean="0"/>
              <a:t>Will incorporate DEQ lab and probably require standardized report </a:t>
            </a:r>
            <a:r>
              <a:rPr lang="en-US" dirty="0" err="1" smtClean="0"/>
              <a:t>formates</a:t>
            </a:r>
            <a:endParaRPr lang="en-US" dirty="0" smtClean="0"/>
          </a:p>
          <a:p>
            <a:pPr lvl="1"/>
            <a:r>
              <a:rPr lang="en-US" dirty="0" smtClean="0"/>
              <a:t>Less than 1 year to implementation</a:t>
            </a:r>
          </a:p>
          <a:p>
            <a:r>
              <a:rPr lang="en-US" dirty="0" smtClean="0"/>
              <a:t>Shift from multi-hat permit writers</a:t>
            </a:r>
          </a:p>
          <a:p>
            <a:pPr lvl="1"/>
            <a:r>
              <a:rPr lang="en-US" dirty="0" smtClean="0"/>
              <a:t>Dedicated compliance specialist</a:t>
            </a:r>
          </a:p>
          <a:p>
            <a:pPr lvl="1"/>
            <a:r>
              <a:rPr lang="en-US" dirty="0" smtClean="0"/>
              <a:t>More focus on laboratory inspections</a:t>
            </a:r>
          </a:p>
          <a:p>
            <a:pPr lvl="1"/>
            <a:r>
              <a:rPr lang="en-US" dirty="0" smtClean="0"/>
              <a:t>More focus on submittal of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305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Mercury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Recent legal challenges to an issued permit is changing the way the Department will be implementing our Methyl Mercury water quality Criterion in the Willamette Basin</a:t>
            </a:r>
          </a:p>
          <a:p>
            <a:r>
              <a:rPr lang="en-US" dirty="0" smtClean="0"/>
              <a:t>This will result in significantly more Total Mercury and Methyl Mercury monitoring requirements in permits</a:t>
            </a:r>
          </a:p>
          <a:p>
            <a:pPr lvl="1"/>
            <a:r>
              <a:rPr lang="en-US" dirty="0" smtClean="0"/>
              <a:t>Influent</a:t>
            </a:r>
          </a:p>
          <a:p>
            <a:pPr lvl="1"/>
            <a:r>
              <a:rPr lang="en-US" dirty="0" smtClean="0"/>
              <a:t>Effluent</a:t>
            </a:r>
          </a:p>
          <a:p>
            <a:pPr lvl="1"/>
            <a:r>
              <a:rPr lang="en-US" dirty="0" smtClean="0"/>
              <a:t>Ambient</a:t>
            </a:r>
          </a:p>
          <a:p>
            <a:pPr lvl="1"/>
            <a:r>
              <a:rPr lang="en-US" dirty="0" smtClean="0"/>
              <a:t>Source </a:t>
            </a:r>
            <a:r>
              <a:rPr lang="en-US" dirty="0"/>
              <a:t>Reduction</a:t>
            </a:r>
          </a:p>
          <a:p>
            <a:r>
              <a:rPr lang="en-US" dirty="0" smtClean="0"/>
              <a:t>This might also result in more exotic work such as analysis of fish tissue or determination of the potential for methylation</a:t>
            </a:r>
          </a:p>
          <a:p>
            <a:r>
              <a:rPr lang="en-US" dirty="0" smtClean="0"/>
              <a:t>Concerns:</a:t>
            </a:r>
          </a:p>
          <a:p>
            <a:pPr lvl="1"/>
            <a:r>
              <a:rPr lang="en-US" dirty="0" smtClean="0"/>
              <a:t>Problems meeting QLs (0.001 ug/l Total Hg)</a:t>
            </a:r>
          </a:p>
          <a:p>
            <a:pPr lvl="1"/>
            <a:r>
              <a:rPr lang="en-US" dirty="0" err="1" smtClean="0"/>
              <a:t>Matrixing</a:t>
            </a:r>
            <a:endParaRPr lang="en-US" dirty="0" smtClean="0"/>
          </a:p>
          <a:p>
            <a:pPr lvl="1"/>
            <a:r>
              <a:rPr lang="en-US" dirty="0" smtClean="0"/>
              <a:t>Equipment blanks</a:t>
            </a:r>
          </a:p>
          <a:p>
            <a:pPr lvl="1"/>
            <a:r>
              <a:rPr lang="en-US" dirty="0" smtClean="0"/>
              <a:t>Cross contamination (i.e. filters, clean hands – dirty hands, clean equipment, reagents)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1200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Spencer Bohaboy</a:t>
            </a:r>
          </a:p>
          <a:p>
            <a:r>
              <a:rPr lang="en-US" dirty="0" smtClean="0"/>
              <a:t>Policy Development Specialist</a:t>
            </a:r>
          </a:p>
          <a:p>
            <a:r>
              <a:rPr lang="en-US" dirty="0" smtClean="0"/>
              <a:t>Water Quality Permit and Policy Development</a:t>
            </a:r>
          </a:p>
          <a:p>
            <a:r>
              <a:rPr lang="en-US" dirty="0" smtClean="0"/>
              <a:t>503-229-5415</a:t>
            </a:r>
          </a:p>
          <a:p>
            <a:r>
              <a:rPr lang="en-US" dirty="0" smtClean="0"/>
              <a:t>Bohaboy.Spencer@DEQ.state.or.us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2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Things to Ponder</a:t>
            </a:r>
          </a:p>
          <a:p>
            <a:r>
              <a:rPr lang="en-US" dirty="0" smtClean="0"/>
              <a:t>Current Projects</a:t>
            </a:r>
          </a:p>
          <a:p>
            <a:pPr lvl="1"/>
            <a:r>
              <a:rPr lang="en-US" dirty="0" smtClean="0"/>
              <a:t>EDD for facility characterization data</a:t>
            </a:r>
          </a:p>
          <a:p>
            <a:pPr lvl="1"/>
            <a:r>
              <a:rPr lang="en-US" dirty="0"/>
              <a:t>Ammonia 2013 RPA</a:t>
            </a:r>
          </a:p>
          <a:p>
            <a:pPr lvl="1"/>
            <a:r>
              <a:rPr lang="en-US" dirty="0" err="1" smtClean="0"/>
              <a:t>NetDMR</a:t>
            </a:r>
            <a:r>
              <a:rPr lang="en-US" dirty="0" smtClean="0"/>
              <a:t> Rollout</a:t>
            </a:r>
          </a:p>
          <a:p>
            <a:r>
              <a:rPr lang="en-US" dirty="0" smtClean="0"/>
              <a:t>What is new</a:t>
            </a:r>
          </a:p>
          <a:p>
            <a:pPr lvl="1"/>
            <a:r>
              <a:rPr lang="en-US" dirty="0" smtClean="0"/>
              <a:t>Copper BLM Criteria</a:t>
            </a:r>
          </a:p>
          <a:p>
            <a:r>
              <a:rPr lang="en-US" dirty="0" smtClean="0"/>
              <a:t>What is coming</a:t>
            </a:r>
          </a:p>
          <a:p>
            <a:pPr lvl="1"/>
            <a:r>
              <a:rPr lang="en-US" dirty="0" smtClean="0"/>
              <a:t>Reforms to address permit backlog</a:t>
            </a:r>
          </a:p>
          <a:p>
            <a:pPr lvl="2"/>
            <a:r>
              <a:rPr lang="en-US" dirty="0"/>
              <a:t>Electronic Data management System </a:t>
            </a:r>
            <a:endParaRPr lang="en-US" dirty="0" smtClean="0"/>
          </a:p>
          <a:p>
            <a:pPr lvl="2"/>
            <a:r>
              <a:rPr lang="en-US" dirty="0" smtClean="0"/>
              <a:t>Data Bridging Project</a:t>
            </a:r>
          </a:p>
          <a:p>
            <a:pPr lvl="2"/>
            <a:r>
              <a:rPr lang="en-US" dirty="0"/>
              <a:t>Shift from multi-hat permit writers</a:t>
            </a:r>
          </a:p>
          <a:p>
            <a:pPr lvl="1"/>
            <a:r>
              <a:rPr lang="en-US" dirty="0" smtClean="0"/>
              <a:t>Mercury Monitoring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Ponder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Water Quality Program is in a state of flux while addressing the backlog of permits, meeting federal electronic reporting requirements and keeping up with changes to water quality criteria</a:t>
            </a:r>
          </a:p>
          <a:p>
            <a:r>
              <a:rPr lang="en-US" dirty="0" smtClean="0"/>
              <a:t>An audit of the permit development process identified “Data Inadequacy” and “Outdated Date Delivery Systems” as major contributors to the backlog</a:t>
            </a:r>
          </a:p>
          <a:p>
            <a:pPr lvl="1"/>
            <a:r>
              <a:rPr lang="en-US" dirty="0" smtClean="0"/>
              <a:t>Data Inadequacy:  old data, no data, not enough analytic range, relevant collection locations or wrong time period</a:t>
            </a:r>
          </a:p>
          <a:p>
            <a:pPr lvl="1"/>
            <a:r>
              <a:rPr lang="en-US" dirty="0" smtClean="0"/>
              <a:t>Outdated Data Delivery Systems:  no database integration, no access to databases, </a:t>
            </a:r>
          </a:p>
          <a:p>
            <a:r>
              <a:rPr lang="en-US" dirty="0" smtClean="0"/>
              <a:t>The Department now reviews 100% of permits with a quality review before issuance</a:t>
            </a:r>
          </a:p>
          <a:p>
            <a:r>
              <a:rPr lang="en-US" dirty="0" smtClean="0"/>
              <a:t>41% of </a:t>
            </a:r>
            <a:r>
              <a:rPr lang="en-US" dirty="0"/>
              <a:t>all permits reviewed will require an additional data request in regards to effluent parameter samples that are out of date, not included in the original permit or are related to a change in rules</a:t>
            </a:r>
          </a:p>
        </p:txBody>
      </p:sp>
    </p:spTree>
    <p:extLst>
      <p:ext uri="{BB962C8B-B14F-4D97-AF65-F5344CB8AC3E}">
        <p14:creationId xmlns:p14="http://schemas.microsoft.com/office/powerpoint/2010/main" val="362798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Electronic Data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>
            <a:normAutofit fontScale="92500" lnSpcReduction="10000"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 smtClean="0"/>
              <a:t>About a two years old effort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 smtClean="0"/>
              <a:t>The idea is to try to simplify the transition of characterization monitoring data between the permittee and the department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sz="2300" dirty="0" smtClean="0"/>
              <a:t>Majors:  approximately 4-10 x 190 toxic parameters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sz="2300" dirty="0" smtClean="0"/>
              <a:t>Minor:  might just have a 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 smtClean="0"/>
              <a:t>Permittee </a:t>
            </a:r>
            <a:r>
              <a:rPr lang="en-US" sz="2600" dirty="0"/>
              <a:t>sends Excel file of data to </a:t>
            </a:r>
            <a:r>
              <a:rPr lang="en-US" sz="2600" dirty="0" smtClean="0"/>
              <a:t>DEQ Lab </a:t>
            </a:r>
            <a:r>
              <a:rPr lang="en-US" sz="2600" dirty="0"/>
              <a:t>on CD</a:t>
            </a:r>
          </a:p>
          <a:p>
            <a:r>
              <a:rPr lang="en-US" dirty="0" smtClean="0"/>
              <a:t>The Lab processes the Data, QA’s it and convert to format for use in the RPA spreadsheet</a:t>
            </a:r>
          </a:p>
          <a:p>
            <a:r>
              <a:rPr lang="en-US" dirty="0" smtClean="0"/>
              <a:t>New </a:t>
            </a:r>
            <a:r>
              <a:rPr lang="en-US" dirty="0"/>
              <a:t>Excel file sent to Permit Writer for </a:t>
            </a:r>
            <a:r>
              <a:rPr lang="en-US" dirty="0" smtClean="0"/>
              <a:t>RPA</a:t>
            </a:r>
          </a:p>
          <a:p>
            <a:r>
              <a:rPr lang="en-US" dirty="0" smtClean="0"/>
              <a:t>Due to QA or formatting issues it takes between 12 and 18 hours per facility to complete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26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Electronic Data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088"/>
            <a:ext cx="8229600" cy="470611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Now that we are actively QA’ing data, the Problems:  </a:t>
            </a:r>
          </a:p>
          <a:p>
            <a:pPr lvl="1"/>
            <a:r>
              <a:rPr lang="en-US" dirty="0" smtClean="0"/>
              <a:t>Permittee’s not</a:t>
            </a:r>
          </a:p>
          <a:p>
            <a:pPr lvl="2"/>
            <a:r>
              <a:rPr lang="en-US" dirty="0" smtClean="0"/>
              <a:t>understanding their Schedule B permit requirements</a:t>
            </a:r>
          </a:p>
          <a:p>
            <a:pPr lvl="2"/>
            <a:r>
              <a:rPr lang="en-US" dirty="0"/>
              <a:t>requesting the </a:t>
            </a:r>
            <a:r>
              <a:rPr lang="en-US" dirty="0" smtClean="0"/>
              <a:t>EDD formatting </a:t>
            </a:r>
            <a:r>
              <a:rPr lang="en-US" dirty="0"/>
              <a:t>when submitting the samples</a:t>
            </a:r>
            <a:endParaRPr lang="en-US" dirty="0" smtClean="0"/>
          </a:p>
          <a:p>
            <a:pPr lvl="2"/>
            <a:r>
              <a:rPr lang="en-US" dirty="0" smtClean="0"/>
              <a:t>requesting </a:t>
            </a:r>
            <a:r>
              <a:rPr lang="en-US" b="1" dirty="0" smtClean="0"/>
              <a:t>all</a:t>
            </a:r>
            <a:r>
              <a:rPr lang="en-US" dirty="0" smtClean="0"/>
              <a:t> monitoring requirements to the lab before sampling</a:t>
            </a:r>
          </a:p>
          <a:p>
            <a:pPr lvl="2"/>
            <a:r>
              <a:rPr lang="en-US" dirty="0" smtClean="0"/>
              <a:t>performing required sample handling techniques (clean hands, dirty hands) or correct preservation (EPA 624) for specific parameters</a:t>
            </a:r>
          </a:p>
          <a:p>
            <a:pPr lvl="1"/>
            <a:r>
              <a:rPr lang="en-US" dirty="0" smtClean="0"/>
              <a:t>Some permittees are hand entering data</a:t>
            </a:r>
            <a:endParaRPr lang="en-US" dirty="0"/>
          </a:p>
          <a:p>
            <a:pPr lvl="1"/>
            <a:r>
              <a:rPr lang="en-US" dirty="0" smtClean="0"/>
              <a:t>Missing analytical parameters:  i.e. MDLs</a:t>
            </a:r>
            <a:endParaRPr lang="en-US" dirty="0"/>
          </a:p>
          <a:p>
            <a:pPr lvl="1"/>
            <a:r>
              <a:rPr lang="en-US" dirty="0"/>
              <a:t>OLD DATA is cantankerous 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Use the Template:  </a:t>
            </a:r>
            <a:r>
              <a:rPr lang="en-US" dirty="0"/>
              <a:t>https://www.oregon.gov/deq/wq/wqpermits/Pages/Electronic-Data-Delivery-for-Toxics-Data.aspx</a:t>
            </a:r>
          </a:p>
          <a:p>
            <a:pPr lvl="1"/>
            <a:r>
              <a:rPr lang="en-US" dirty="0" smtClean="0"/>
              <a:t>Ask for a copy of Schedule B of the Permit with a Request for Bid</a:t>
            </a:r>
          </a:p>
          <a:p>
            <a:pPr lvl="1"/>
            <a:r>
              <a:rPr lang="en-US" dirty="0" smtClean="0"/>
              <a:t>Ask for any additionally required “Monitoring Plans”</a:t>
            </a:r>
          </a:p>
          <a:p>
            <a:pPr lvl="1"/>
            <a:r>
              <a:rPr lang="en-US" dirty="0" smtClean="0"/>
              <a:t>Contact DEQ Lab:  Sarah Rockwell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16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Ammonia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New criteria (2015) is site specific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Require </a:t>
            </a:r>
            <a:r>
              <a:rPr lang="en-US" dirty="0"/>
              <a:t>ammonia, </a:t>
            </a:r>
            <a:r>
              <a:rPr lang="en-US" dirty="0" smtClean="0"/>
              <a:t>alkalinity, pH </a:t>
            </a:r>
            <a:r>
              <a:rPr lang="en-US" dirty="0"/>
              <a:t>and Temperature data to complete water quality model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Currently</a:t>
            </a:r>
            <a:r>
              <a:rPr lang="en-US" sz="2400" dirty="0"/>
              <a:t>, the amount of monitoring required is based upon a facility’s flow capacity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larger facilities (4 per month) require more </a:t>
            </a:r>
            <a:r>
              <a:rPr lang="en-US" dirty="0" smtClean="0"/>
              <a:t>effluent monitoring </a:t>
            </a:r>
            <a:r>
              <a:rPr lang="en-US" dirty="0"/>
              <a:t>than smaller facilities (1-2 per month</a:t>
            </a:r>
            <a:r>
              <a:rPr lang="en-US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More data is always better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Larger facilities might </a:t>
            </a:r>
            <a:r>
              <a:rPr lang="en-US" sz="2400" dirty="0" smtClean="0"/>
              <a:t>also need </a:t>
            </a:r>
            <a:r>
              <a:rPr lang="en-US" sz="2400" dirty="0"/>
              <a:t>ambient data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Some </a:t>
            </a:r>
            <a:r>
              <a:rPr lang="en-US" sz="2400" dirty="0"/>
              <a:t>smaller facilities might require additional monitoring requirements (up to 4 per month) to address the 30 day averaging </a:t>
            </a:r>
            <a:r>
              <a:rPr lang="en-US" sz="2400" dirty="0" smtClean="0"/>
              <a:t>period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4273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dirty="0" err="1" smtClean="0"/>
              <a:t>NetDMR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EPA’s </a:t>
            </a:r>
            <a:r>
              <a:rPr lang="en-US" dirty="0">
                <a:hlinkClick r:id="rId3"/>
              </a:rPr>
              <a:t>Electronic Reporting Rule</a:t>
            </a:r>
            <a:r>
              <a:rPr lang="en-US" dirty="0"/>
              <a:t>, modernizes reporting for municipalities, industries and other facilities that hold </a:t>
            </a:r>
            <a:r>
              <a:rPr lang="en-US" dirty="0" smtClean="0"/>
              <a:t>NPDES </a:t>
            </a:r>
            <a:r>
              <a:rPr lang="en-US" dirty="0"/>
              <a:t>permits.</a:t>
            </a:r>
          </a:p>
          <a:p>
            <a:r>
              <a:rPr lang="en-US" dirty="0"/>
              <a:t> </a:t>
            </a:r>
            <a:r>
              <a:rPr lang="en-US" dirty="0" smtClean="0"/>
              <a:t>The </a:t>
            </a:r>
            <a:r>
              <a:rPr lang="en-US" dirty="0"/>
              <a:t>rule requires NPDES permit holders to report information electronically, instead of filing written paper reports. Oregon adopted EPA's two-phased approach, described below:</a:t>
            </a:r>
          </a:p>
          <a:p>
            <a:pPr lvl="1"/>
            <a:r>
              <a:rPr lang="en-US" b="1" dirty="0"/>
              <a:t>Phase 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This phase will include Discharge Monitoring Reports and the Sewage/Sludge Biosolids annual program reports.</a:t>
            </a:r>
          </a:p>
          <a:p>
            <a:pPr lvl="1"/>
            <a:r>
              <a:rPr lang="en-US" b="1" dirty="0"/>
              <a:t>Phase II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This phase will begin in 2017 and will include other types of NPDES permit reporting. Electronic reporting of Phase II data groups must be fully implemented by Dec. 21, 2020. </a:t>
            </a:r>
            <a:endParaRPr lang="en-US" dirty="0" smtClean="0"/>
          </a:p>
          <a:p>
            <a:r>
              <a:rPr lang="en-US" dirty="0" smtClean="0"/>
              <a:t>The rule does not change what information is required. It only changes the method by which information is provided: Electronic rather than paper-based.</a:t>
            </a:r>
          </a:p>
          <a:p>
            <a:r>
              <a:rPr lang="en-US" dirty="0" smtClean="0"/>
              <a:t>Option for Laboratories to upload data into system, and permittee reviews and validates</a:t>
            </a:r>
          </a:p>
          <a:p>
            <a:r>
              <a:rPr lang="en-US" dirty="0"/>
              <a:t>https://</a:t>
            </a:r>
            <a:r>
              <a:rPr lang="en-US" dirty="0" smtClean="0"/>
              <a:t>www.oregon.gov/deq/wq/wqpermits/Pages/NPDES-E-Reporting.aspx</a:t>
            </a:r>
          </a:p>
        </p:txBody>
      </p:sp>
    </p:spTree>
    <p:extLst>
      <p:ext uri="{BB962C8B-B14F-4D97-AF65-F5344CB8AC3E}">
        <p14:creationId xmlns:p14="http://schemas.microsoft.com/office/powerpoint/2010/main" val="1041029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dirty="0" smtClean="0"/>
              <a:t>Copper BLM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Biotic Ligand Model:  Simulates toxicity on surface area of fish gills</a:t>
            </a:r>
          </a:p>
          <a:p>
            <a:r>
              <a:rPr lang="en-US" dirty="0" smtClean="0"/>
              <a:t>Oregon is the 3</a:t>
            </a:r>
            <a:r>
              <a:rPr lang="en-US" baseline="30000" dirty="0" smtClean="0"/>
              <a:t>rd</a:t>
            </a:r>
            <a:r>
              <a:rPr lang="en-US" dirty="0" smtClean="0"/>
              <a:t> state to adopt and 1</a:t>
            </a:r>
            <a:r>
              <a:rPr lang="en-US" baseline="30000" dirty="0" smtClean="0"/>
              <a:t>st</a:t>
            </a:r>
            <a:r>
              <a:rPr lang="en-US" dirty="0" smtClean="0"/>
              <a:t> with a standard RPA process</a:t>
            </a:r>
          </a:p>
          <a:p>
            <a:r>
              <a:rPr lang="en-US" dirty="0" smtClean="0"/>
              <a:t>Complex, site specific water quality criteria requiring paired data sets (effluent + ambient)</a:t>
            </a:r>
          </a:p>
          <a:p>
            <a:r>
              <a:rPr lang="en-US" dirty="0" smtClean="0"/>
              <a:t>Very data intensive modelling</a:t>
            </a:r>
          </a:p>
          <a:p>
            <a:pPr lvl="1"/>
            <a:r>
              <a:rPr lang="en-US" dirty="0" smtClean="0"/>
              <a:t>Min of 12 to 24 sample events with 12 parameters each (</a:t>
            </a:r>
            <a:r>
              <a:rPr lang="en-US" dirty="0" smtClean="0">
                <a:solidFill>
                  <a:srgbClr val="FF0000"/>
                </a:solidFill>
              </a:rPr>
              <a:t>paired</a:t>
            </a:r>
            <a:r>
              <a:rPr lang="en-US" dirty="0" smtClean="0"/>
              <a:t>: effluent &amp; ambient)</a:t>
            </a:r>
          </a:p>
          <a:p>
            <a:pPr lvl="1"/>
            <a:r>
              <a:rPr lang="en-US" dirty="0"/>
              <a:t>pH, dissolved organic carbon (DOC), temperature, calcium, magnesium, sodium, potassium, sulfate, chloride, and </a:t>
            </a:r>
            <a:r>
              <a:rPr lang="en-US" dirty="0" smtClean="0"/>
              <a:t>alkalinity</a:t>
            </a:r>
          </a:p>
          <a:p>
            <a:r>
              <a:rPr lang="en-US" dirty="0" smtClean="0"/>
              <a:t>Implementation is still in the Beta phase</a:t>
            </a: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www.oregon.gov/deq/wq/Pages/WQ-Standards-Copper.aspx</a:t>
            </a:r>
            <a:endParaRPr lang="en-US" dirty="0" smtClean="0"/>
          </a:p>
          <a:p>
            <a:r>
              <a:rPr lang="en-US" dirty="0" smtClean="0"/>
              <a:t>Coming soon: Aluminum and Cadmium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214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Copper BLM Criteria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24940" y="2578296"/>
            <a:ext cx="6494120" cy="3103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596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583</TotalTime>
  <Words>938</Words>
  <Application>Microsoft Office PowerPoint</Application>
  <PresentationFormat>On-screen Show (4:3)</PresentationFormat>
  <Paragraphs>127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Oregon Environmental Laboratory Conference:  New NPDES Permit Requirements and Electronic Reporting</vt:lpstr>
      <vt:lpstr>Introduction</vt:lpstr>
      <vt:lpstr>Things to Ponder</vt:lpstr>
      <vt:lpstr>Electronic Data Delivery</vt:lpstr>
      <vt:lpstr>Electronic Data Delivery</vt:lpstr>
      <vt:lpstr>2013 Ammonia Criteria</vt:lpstr>
      <vt:lpstr>NetDMR</vt:lpstr>
      <vt:lpstr>Copper BLM Criteria</vt:lpstr>
      <vt:lpstr>Copper BLM Criteria</vt:lpstr>
      <vt:lpstr>Permit Backlog</vt:lpstr>
      <vt:lpstr>Mercury Monitoring</vt:lpstr>
      <vt:lpstr>Questions</vt:lpstr>
    </vt:vector>
  </TitlesOfParts>
  <Company>State of Oregon Department of Environmental Quality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PCAdmin</dc:creator>
  <cp:lastModifiedBy>KGrogan</cp:lastModifiedBy>
  <cp:revision>45</cp:revision>
  <cp:lastPrinted>2017-05-24T18:50:12Z</cp:lastPrinted>
  <dcterms:created xsi:type="dcterms:W3CDTF">2017-05-23T17:45:59Z</dcterms:created>
  <dcterms:modified xsi:type="dcterms:W3CDTF">2017-06-12T22:53:59Z</dcterms:modified>
</cp:coreProperties>
</file>