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7" r:id="rId5"/>
    <p:sldId id="28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9" r:id="rId15"/>
    <p:sldId id="260" r:id="rId16"/>
    <p:sldId id="261" r:id="rId17"/>
    <p:sldId id="262" r:id="rId18"/>
    <p:sldId id="263" r:id="rId19"/>
    <p:sldId id="264" r:id="rId20"/>
    <p:sldId id="288" r:id="rId21"/>
    <p:sldId id="283" r:id="rId22"/>
    <p:sldId id="287" r:id="rId23"/>
    <p:sldId id="284" r:id="rId24"/>
    <p:sldId id="285" r:id="rId25"/>
    <p:sldId id="286" r:id="rId26"/>
    <p:sldId id="292" r:id="rId27"/>
    <p:sldId id="282" r:id="rId28"/>
    <p:sldId id="290" r:id="rId29"/>
    <p:sldId id="291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repp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7" autoAdjust="0"/>
  </p:normalViewPr>
  <p:slideViewPr>
    <p:cSldViewPr>
      <p:cViewPr>
        <p:scale>
          <a:sx n="91" d="100"/>
          <a:sy n="91" d="100"/>
        </p:scale>
        <p:origin x="-121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DC21-CD13-463A-8D78-CAD292ECD09D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1D1F7-C71D-483E-91EF-B45283129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6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 SM generally</a:t>
            </a:r>
            <a:r>
              <a:rPr lang="en-US" baseline="0" dirty="0" smtClean="0"/>
              <a:t> does not allow modifications to their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97EB-1256-4C57-A103-E388F2912D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9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1D1F7-C71D-483E-91EF-B452831293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Anions by IC</a:t>
            </a:r>
            <a:r>
              <a:rPr lang="en-US" baseline="0" dirty="0" smtClean="0"/>
              <a:t> 300.0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97EB-1256-4C57-A103-E388F2912D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caveats need to 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97EB-1256-4C57-A103-E388F2912D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2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580-B398-47F2-8B6F-B666F89E59F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078-BCC4-4B75-AB86-8487076C0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580-B398-47F2-8B6F-B666F89E59F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078-BCC4-4B75-AB86-8487076C0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580-B398-47F2-8B6F-B666F89E59F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078-BCC4-4B75-AB86-8487076C0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580-B398-47F2-8B6F-B666F89E59F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078-BCC4-4B75-AB86-8487076C0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580-B398-47F2-8B6F-B666F89E59F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078-BCC4-4B75-AB86-8487076C0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580-B398-47F2-8B6F-B666F89E59F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078-BCC4-4B75-AB86-8487076C0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580-B398-47F2-8B6F-B666F89E59F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078-BCC4-4B75-AB86-8487076C0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580-B398-47F2-8B6F-B666F89E59F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078-BCC4-4B75-AB86-8487076C0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580-B398-47F2-8B6F-B666F89E59F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078-BCC4-4B75-AB86-8487076C0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580-B398-47F2-8B6F-B666F89E59F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078-BCC4-4B75-AB86-8487076C0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580-B398-47F2-8B6F-B666F89E59F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078-BCC4-4B75-AB86-8487076C0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1112838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4580-B398-47F2-8B6F-B666F89E59F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9078-BCC4-4B75-AB86-8487076C0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EQLabTechSupport@deq.state.or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sites/production/files/2016-03/documents/chemical-atp-protocol_feb-2016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sites/production/files/2015-09/documents/micro_atp_protocol_sept-2010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Brown.DonaldM@epa.go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pawebconferencing.acms.com/fem-flex201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 Modifications &amp; ATP</a:t>
            </a:r>
            <a:br>
              <a:rPr lang="en-US" dirty="0" smtClean="0"/>
            </a:br>
            <a:r>
              <a:rPr lang="en-US" dirty="0" smtClean="0"/>
              <a:t>40 CFR part 136.6 and 136.5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OELA Meeting 5/24/2017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Scott Hoatson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DEQ Agency Quality Assurance Officer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hlinkClick r:id="rId2"/>
              </a:rPr>
              <a:t>DEQLabTechSupport@deq.state.or.us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More Acceptable Method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>
                <a:ea typeface="+mn-ea"/>
                <a:cs typeface="+mn-cs"/>
              </a:rPr>
              <a:t>Use of selected ion monitoring (SIM) mode for analytes that cannot be effectively analyzed in full-scan mode and reach the required sensitivity.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Change purge and trap volumes to lower detection levels</a:t>
            </a:r>
          </a:p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/>
              <a:t>Change purge gas, Increase temperature during purge, Trap sorbent, </a:t>
            </a:r>
            <a:r>
              <a:rPr lang="en-US" dirty="0" err="1" smtClean="0"/>
              <a:t>desorb</a:t>
            </a:r>
            <a:r>
              <a:rPr lang="en-US" dirty="0" smtClean="0"/>
              <a:t> time</a:t>
            </a:r>
          </a:p>
          <a:p>
            <a:pPr marL="342900" lvl="1" indent="-342900">
              <a:spcAft>
                <a:spcPts val="1200"/>
              </a:spcAft>
              <a:buNone/>
            </a:pPr>
            <a:r>
              <a:rPr lang="en-US" dirty="0" smtClean="0"/>
              <a:t> </a:t>
            </a:r>
            <a:r>
              <a:rPr lang="en-US" dirty="0" smtClean="0"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Pumpkin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Solutions to Analytical </a:t>
            </a:r>
            <a:r>
              <a:rPr lang="en-US" b="1" i="1" dirty="0" smtClean="0"/>
              <a:t>Chemistry Problems with </a:t>
            </a:r>
            <a:r>
              <a:rPr lang="en-US" b="1" i="1" dirty="0"/>
              <a:t>Clean </a:t>
            </a:r>
            <a:r>
              <a:rPr lang="en-US" b="1" i="1" dirty="0" smtClean="0"/>
              <a:t>Water </a:t>
            </a:r>
            <a:r>
              <a:rPr lang="en-US" b="1" i="1" dirty="0"/>
              <a:t>Act </a:t>
            </a:r>
            <a:r>
              <a:rPr lang="en-US" b="1" i="1" dirty="0" smtClean="0"/>
              <a:t>Methods </a:t>
            </a:r>
          </a:p>
          <a:p>
            <a:pPr lvl="1"/>
            <a:r>
              <a:rPr lang="en-US" b="1" dirty="0" smtClean="0"/>
              <a:t>EPA 821-R-07-002  March 2007</a:t>
            </a:r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4" name="Picture 2" descr="C:\Users\shoatso\AppData\Local\Microsoft\Windows\Temporary Internet Files\Content.IE5\OT6JD8Y9\funny-pumpkin-fa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33800"/>
            <a:ext cx="29718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Pumpkin Book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Requirements</a:t>
            </a:r>
          </a:p>
          <a:p>
            <a:r>
              <a:rPr lang="en-US" dirty="0" smtClean="0"/>
              <a:t>Flexibility to Modify Methods</a:t>
            </a:r>
          </a:p>
          <a:p>
            <a:r>
              <a:rPr lang="en-US" dirty="0" smtClean="0"/>
              <a:t>Data Required to Document Matrix Interference</a:t>
            </a:r>
          </a:p>
          <a:p>
            <a:r>
              <a:rPr lang="en-US" dirty="0" smtClean="0"/>
              <a:t>Solutions to Matrix Interference Problems</a:t>
            </a:r>
          </a:p>
          <a:p>
            <a:r>
              <a:rPr lang="en-US" dirty="0" smtClean="0"/>
              <a:t>When a Matrix Interference is Demonstrated</a:t>
            </a:r>
          </a:p>
          <a:p>
            <a:r>
              <a:rPr lang="en-US" dirty="0" smtClean="0"/>
              <a:t>And much more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Minimize the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Extraction emulsions</a:t>
            </a:r>
          </a:p>
          <a:p>
            <a:pPr lvl="1"/>
            <a:r>
              <a:rPr lang="en-US" dirty="0" smtClean="0"/>
              <a:t>Use Liquid-Liquid extraction</a:t>
            </a:r>
          </a:p>
          <a:p>
            <a:pPr lvl="1"/>
            <a:r>
              <a:rPr lang="en-US" dirty="0" smtClean="0"/>
              <a:t>Solid Phase extraction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Sample Digestion even if Turbidity is low</a:t>
            </a:r>
          </a:p>
          <a:p>
            <a:pPr lvl="1"/>
            <a:r>
              <a:rPr lang="en-US" dirty="0" smtClean="0"/>
              <a:t>Collision Cell ICP-MS</a:t>
            </a:r>
          </a:p>
          <a:p>
            <a:pPr lvl="1"/>
            <a:r>
              <a:rPr lang="en-US" dirty="0" smtClean="0"/>
              <a:t>Use of MSA</a:t>
            </a:r>
          </a:p>
          <a:p>
            <a:pPr lvl="1"/>
            <a:r>
              <a:rPr lang="en-US" dirty="0" smtClean="0"/>
              <a:t>Improve house keeping to reduce contamination</a:t>
            </a:r>
          </a:p>
          <a:p>
            <a:pPr lvl="1"/>
            <a:r>
              <a:rPr lang="en-US" dirty="0" smtClean="0"/>
              <a:t>Use IC for Chromium VI (218.6)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Minimize the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Organics</a:t>
            </a:r>
          </a:p>
          <a:p>
            <a:pPr lvl="1"/>
            <a:r>
              <a:rPr lang="en-US" dirty="0" smtClean="0"/>
              <a:t>Alternative method</a:t>
            </a:r>
          </a:p>
          <a:p>
            <a:pPr lvl="1"/>
            <a:r>
              <a:rPr lang="en-US" dirty="0" smtClean="0"/>
              <a:t>Isotope dilution</a:t>
            </a:r>
          </a:p>
          <a:p>
            <a:pPr lvl="1"/>
            <a:r>
              <a:rPr lang="en-US" dirty="0" smtClean="0"/>
              <a:t>pH adjustment - separate extractions for acids and bases</a:t>
            </a:r>
          </a:p>
          <a:p>
            <a:pPr lvl="1"/>
            <a:r>
              <a:rPr lang="en-US" dirty="0" smtClean="0"/>
              <a:t>High Volume Injectors are OK</a:t>
            </a:r>
          </a:p>
          <a:p>
            <a:pPr lvl="2"/>
            <a:r>
              <a:rPr lang="en-US" dirty="0" smtClean="0"/>
              <a:t>High </a:t>
            </a:r>
            <a:r>
              <a:rPr lang="en-US" dirty="0" err="1" smtClean="0"/>
              <a:t>vol</a:t>
            </a:r>
            <a:r>
              <a:rPr lang="en-US" dirty="0" smtClean="0"/>
              <a:t> injector may allow you to dilute and still meet QLs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Minimize the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Clean-ups</a:t>
            </a:r>
          </a:p>
          <a:p>
            <a:pPr lvl="2"/>
            <a:r>
              <a:rPr lang="en-US" dirty="0" smtClean="0"/>
              <a:t>GPC – removes lipids and high molecular weight interferences – 1625, 625</a:t>
            </a:r>
          </a:p>
          <a:p>
            <a:pPr lvl="2"/>
            <a:r>
              <a:rPr lang="en-US" dirty="0" smtClean="0"/>
              <a:t>Solid Phase Extraction – Interferences Pesticides and 625</a:t>
            </a:r>
          </a:p>
          <a:p>
            <a:pPr lvl="2"/>
            <a:r>
              <a:rPr lang="en-US" dirty="0" err="1" smtClean="0"/>
              <a:t>Florisil</a:t>
            </a:r>
            <a:r>
              <a:rPr lang="en-US" dirty="0" smtClean="0"/>
              <a:t>, Alumina, and Silica Gel – Separate neutral species from polar interferences.  </a:t>
            </a:r>
          </a:p>
          <a:p>
            <a:pPr lvl="1"/>
            <a:r>
              <a:rPr lang="en-US" dirty="0" smtClean="0"/>
              <a:t>Isotope dilution – EPA 1625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for one and one for all?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issues are often related to specific analytes.</a:t>
            </a:r>
          </a:p>
          <a:p>
            <a:endParaRPr lang="en-US" dirty="0" smtClean="0"/>
          </a:p>
          <a:p>
            <a:r>
              <a:rPr lang="en-US" dirty="0" smtClean="0"/>
              <a:t>If dilution IS required for specific analytes, report as much as possible from the undiluted analysis and ONLY those problem analytes from the dilution.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B - Alternate Test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CFR 136.5 Alternate </a:t>
            </a:r>
            <a:r>
              <a:rPr lang="en-US" dirty="0"/>
              <a:t>T</a:t>
            </a:r>
            <a:r>
              <a:rPr lang="en-US" dirty="0" smtClean="0"/>
              <a:t>est Procedure</a:t>
            </a:r>
          </a:p>
          <a:p>
            <a:pPr lvl="1"/>
            <a:r>
              <a:rPr lang="en-US" dirty="0" smtClean="0"/>
              <a:t>Limited use</a:t>
            </a:r>
          </a:p>
          <a:p>
            <a:pPr lvl="1"/>
            <a:r>
              <a:rPr lang="en-US" dirty="0" smtClean="0"/>
              <a:t>Facility specific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14201"/>
            <a:ext cx="4648200" cy="30794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EPA Region 10 – Limited Use ATP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“Protocol for Review and Validation of Alternate Test Procedures for Regulated Organic and Inorganic Analytes in Wastewater Under EPA’s Alternate Test Procedure Program.” Feb 2016 </a:t>
            </a:r>
            <a:r>
              <a:rPr lang="en-US" u="sng" dirty="0" smtClean="0">
                <a:hlinkClick r:id="rId2"/>
              </a:rPr>
              <a:t>https://www.epa.gov/sites/production/files/2016-03/documents/chemical-atp-protocol_feb-2016.pdf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EPA Region 10 – Limited Use ATP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“EPA Microbiological Alternate Test Procedure (ATP) Protocol for Drinking Water, Ambient Water, Wastewater, and Sewage Sludge Monitoring Methods,” September 2010</a:t>
            </a:r>
          </a:p>
          <a:p>
            <a:r>
              <a:rPr lang="en-US" u="sng" dirty="0" smtClean="0">
                <a:hlinkClick r:id="rId2"/>
              </a:rPr>
              <a:t>https://www.epa.gov/sites/production/files/2015-09/documents/micro_atp_protocol_sept-2010.pdf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40 CFR 136.6 – Method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methods are old, technology changes, regulations change</a:t>
            </a:r>
          </a:p>
          <a:p>
            <a:r>
              <a:rPr lang="en-US" dirty="0" smtClean="0"/>
              <a:t>Matrices are complicated</a:t>
            </a:r>
          </a:p>
          <a:p>
            <a:r>
              <a:rPr lang="en-US" dirty="0" smtClean="0"/>
              <a:t>Need lower reporting limits</a:t>
            </a:r>
          </a:p>
          <a:p>
            <a:endParaRPr lang="en-US" dirty="0" smtClean="0"/>
          </a:p>
          <a:p>
            <a:r>
              <a:rPr lang="en-US" dirty="0" smtClean="0"/>
              <a:t>What are your options?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62400"/>
            <a:ext cx="2743898" cy="2243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Region 10 - 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First, check 40 CFR 136.6 approved method modifications  </a:t>
            </a:r>
          </a:p>
          <a:p>
            <a:endParaRPr lang="en-US" dirty="0" smtClean="0"/>
          </a:p>
          <a:p>
            <a:r>
              <a:rPr lang="en-US" dirty="0" smtClean="0"/>
              <a:t>Working on SOP to make process more clear</a:t>
            </a:r>
          </a:p>
          <a:p>
            <a:pPr lvl="1">
              <a:buNone/>
            </a:pPr>
            <a:r>
              <a:rPr lang="en-US" dirty="0" smtClean="0"/>
              <a:t>	Better description of what needs to be submitted and how.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Region 10 – ATP 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to Donald M. Brown R10 QA Manager</a:t>
            </a:r>
          </a:p>
          <a:p>
            <a:pPr lvl="1"/>
            <a:r>
              <a:rPr lang="en-US" dirty="0" smtClean="0">
                <a:hlinkClick r:id="rId2"/>
              </a:rPr>
              <a:t>Brown.DonaldM@epa.gov</a:t>
            </a:r>
            <a:r>
              <a:rPr lang="en-US" dirty="0" smtClean="0"/>
              <a:t>  (206) 553-0717</a:t>
            </a:r>
          </a:p>
          <a:p>
            <a:pPr lvl="1"/>
            <a:r>
              <a:rPr lang="en-US" dirty="0" smtClean="0"/>
              <a:t>1200 6</a:t>
            </a:r>
            <a:r>
              <a:rPr lang="en-US" baseline="30000" dirty="0" smtClean="0"/>
              <a:t>th</a:t>
            </a:r>
            <a:r>
              <a:rPr lang="en-US" dirty="0" smtClean="0"/>
              <a:t> Ave, OERA-140, Seattle, WA 98101</a:t>
            </a:r>
          </a:p>
          <a:p>
            <a:pPr lvl="1"/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Operating under 2016 MUR</a:t>
            </a:r>
          </a:p>
          <a:p>
            <a:pPr marL="742950" lvl="2" indent="-342900"/>
            <a:r>
              <a:rPr lang="en-US" dirty="0" smtClean="0"/>
              <a:t>Not officially promulgated but approved by previous Director.</a:t>
            </a:r>
          </a:p>
          <a:p>
            <a:pPr marL="742950" lvl="2" indent="-342900"/>
            <a:r>
              <a:rPr lang="en-US" dirty="0" smtClean="0"/>
              <a:t>ATP and Approved Methods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Region 10 – ATP 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One Modification per ATP Application</a:t>
            </a:r>
          </a:p>
          <a:p>
            <a:pPr lvl="1">
              <a:buNone/>
            </a:pPr>
            <a:r>
              <a:rPr lang="en-US" dirty="0" smtClean="0"/>
              <a:t>Avoid bundling several modifications (especially unrelated ones)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Include official ATP forms</a:t>
            </a:r>
          </a:p>
          <a:p>
            <a:pPr marL="742950" lvl="2" indent="-342900"/>
            <a:r>
              <a:rPr lang="en-US" dirty="0" smtClean="0"/>
              <a:t>Have application package well organized and well labeled</a:t>
            </a:r>
          </a:p>
          <a:p>
            <a:pPr marL="742950" lvl="2" indent="-342900"/>
            <a:r>
              <a:rPr lang="en-US" dirty="0" smtClean="0"/>
              <a:t>Raw data clearly associated with any summaries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Allow plenty of lead time and have patience – Region 10 is currently resource challenged.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" name="Content Placeholder 5" descr="BeSpecific_20151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399" y="1981200"/>
            <a:ext cx="7357097" cy="3200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FEM Webinar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Flexible Approaches to Environmental Measurements</a:t>
            </a:r>
            <a:r>
              <a:rPr lang="en-US" dirty="0" smtClean="0"/>
              <a:t>”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Increased emphasis on flexibility in choosing sampling and analytical approaches to meet regulatory requirements for measurements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Development of processes for validation that confirm that measurements meet quality requirements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Increased collaboration with stakeholders to develop validation processes for new measurement technology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Rapid assessment of new or modified technologies, methods and procedures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these flexible approaches can be applied to different programs, such as air monitoring, CWA and SDWA (e.g., ATP process), RCRA methods, pesticide analysis, etc.</a:t>
            </a:r>
          </a:p>
          <a:p>
            <a:endParaRPr lang="en-US" dirty="0" smtClean="0"/>
          </a:p>
          <a:p>
            <a:r>
              <a:rPr lang="en-US" dirty="0" smtClean="0"/>
              <a:t>June 20</a:t>
            </a:r>
            <a:r>
              <a:rPr lang="en-US" baseline="30000" dirty="0" smtClean="0"/>
              <a:t>th</a:t>
            </a:r>
            <a:r>
              <a:rPr lang="en-US" dirty="0" smtClean="0"/>
              <a:t> 8:00am - 9:30am PDT</a:t>
            </a:r>
          </a:p>
          <a:p>
            <a:r>
              <a:rPr lang="en-US" dirty="0" smtClean="0"/>
              <a:t>July 10</a:t>
            </a:r>
            <a:r>
              <a:rPr lang="en-US" baseline="30000" dirty="0" smtClean="0"/>
              <a:t>th</a:t>
            </a:r>
            <a:r>
              <a:rPr lang="en-US" dirty="0" smtClean="0"/>
              <a:t> 10:00am – 11:30am PDT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teleconference </a:t>
            </a:r>
            <a:r>
              <a:rPr lang="en-US" dirty="0" smtClean="0"/>
              <a:t>line:</a:t>
            </a:r>
          </a:p>
          <a:p>
            <a:pPr lvl="1"/>
            <a:r>
              <a:rPr lang="en-US" dirty="0" smtClean="0"/>
              <a:t> 866-299-3188/5874952464</a:t>
            </a:r>
            <a:r>
              <a:rPr lang="en-US" dirty="0"/>
              <a:t># and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Adobe </a:t>
            </a:r>
            <a:r>
              <a:rPr lang="en-US" dirty="0"/>
              <a:t>Connect link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u="sng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://epawebconferencing.acms.com/fem-flex2017/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40 CFR 136.6 – When is it OK?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18526"/>
            <a:ext cx="8153400" cy="4078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Acceptable reasons for an analyst to modify a method include analytical practices </a:t>
            </a:r>
          </a:p>
          <a:p>
            <a:pPr lvl="1"/>
            <a:r>
              <a:rPr lang="en-US" dirty="0" smtClean="0"/>
              <a:t>that lower detection limits</a:t>
            </a:r>
          </a:p>
          <a:p>
            <a:pPr lvl="1"/>
            <a:r>
              <a:rPr lang="en-US" dirty="0" smtClean="0"/>
              <a:t>improve precision</a:t>
            </a:r>
          </a:p>
          <a:p>
            <a:pPr lvl="1"/>
            <a:r>
              <a:rPr lang="en-US" dirty="0" smtClean="0"/>
              <a:t>reduce interferences</a:t>
            </a:r>
          </a:p>
          <a:p>
            <a:pPr lvl="1"/>
            <a:r>
              <a:rPr lang="en-US" dirty="0" smtClean="0"/>
              <a:t>lower laboratory costs</a:t>
            </a:r>
          </a:p>
          <a:p>
            <a:pPr lvl="1"/>
            <a:r>
              <a:rPr lang="en-US" dirty="0" smtClean="0"/>
              <a:t>promote environmental stewardship by reducing generation of laboratory wastes.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Method Modifications - Good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18526"/>
            <a:ext cx="7010400" cy="407884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Maintain Chemistry of the method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Same Determinative Technique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Achieve equivalent performance</a:t>
            </a:r>
          </a:p>
          <a:p>
            <a:pPr>
              <a:spcBef>
                <a:spcPts val="2400"/>
              </a:spcBef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16905"/>
            <a:ext cx="1648691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Acceptable Method Modifications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074"/>
            <a:ext cx="7924800" cy="42569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b="0" dirty="0" smtClean="0"/>
              <a:t>Changes between manual method, flow analyzer, and discrete instrumentation (same basic chemistry)</a:t>
            </a:r>
          </a:p>
          <a:p>
            <a:pPr>
              <a:spcAft>
                <a:spcPts val="1200"/>
              </a:spcAft>
            </a:pPr>
            <a:r>
              <a:rPr lang="en-US" sz="2400" b="0" dirty="0" smtClean="0"/>
              <a:t>Changes between automated and manual sample preparation, such as digestions, distillations, and extractions; in-line sample preparation is an acceptable form of automated sample preparation for CWA methods</a:t>
            </a:r>
          </a:p>
          <a:p>
            <a:pPr>
              <a:spcAft>
                <a:spcPts val="1200"/>
              </a:spcAft>
            </a:pPr>
            <a:r>
              <a:rPr lang="en-US" sz="2400" b="0" dirty="0" smtClean="0"/>
              <a:t>Interference reductions for ICPMS (</a:t>
            </a:r>
            <a:r>
              <a:rPr lang="en-US" sz="2400" b="0" dirty="0" err="1" smtClean="0"/>
              <a:t>e.g</a:t>
            </a:r>
            <a:r>
              <a:rPr lang="en-US" sz="2400" b="0" dirty="0" smtClean="0"/>
              <a:t> collision cell technology)</a:t>
            </a:r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More Acceptable Method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010400" cy="4343400"/>
          </a:xfrm>
        </p:spPr>
        <p:txBody>
          <a:bodyPr>
            <a:normAutofit lnSpcReduction="10000"/>
          </a:bodyPr>
          <a:lstStyle/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>
                <a:ea typeface="+mn-ea"/>
                <a:cs typeface="+mn-cs"/>
              </a:rPr>
              <a:t>The use of EPA Method 200.2 or the sample preparation steps from EPA Method 1638, </a:t>
            </a:r>
            <a:r>
              <a:rPr lang="en-US" dirty="0" smtClean="0">
                <a:solidFill>
                  <a:srgbClr val="7030A0"/>
                </a:solidFill>
                <a:ea typeface="+mn-ea"/>
                <a:cs typeface="+mn-cs"/>
              </a:rPr>
              <a:t>including the use of closed-vessel digestion</a:t>
            </a:r>
            <a:r>
              <a:rPr lang="en-US" dirty="0" smtClean="0">
                <a:ea typeface="+mn-ea"/>
                <a:cs typeface="+mn-cs"/>
              </a:rPr>
              <a:t>, is allowed for EPA Method 200.8,</a:t>
            </a:r>
          </a:p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>
                <a:ea typeface="+mn-ea"/>
                <a:cs typeface="+mn-cs"/>
              </a:rPr>
              <a:t>Changes in pH adjustment reagents. Changes in compounds used to adjust pH are acceptable </a:t>
            </a:r>
            <a:r>
              <a:rPr lang="en-US" dirty="0" smtClean="0">
                <a:solidFill>
                  <a:srgbClr val="7030A0"/>
                </a:solidFill>
                <a:ea typeface="+mn-ea"/>
                <a:cs typeface="+mn-cs"/>
              </a:rPr>
              <a:t>as long as they do not produce interference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>
                <a:ea typeface="+mn-ea"/>
                <a:cs typeface="+mn-cs"/>
              </a:rPr>
              <a:t>Prepackaged reagents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More Acceptable Method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079057"/>
            <a:ext cx="7010400" cy="3635943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>
                <a:ea typeface="+mn-ea"/>
                <a:cs typeface="+mn-cs"/>
              </a:rPr>
              <a:t>Changes in buffer reagents are acceptable provided that the changes </a:t>
            </a:r>
            <a:r>
              <a:rPr lang="en-US" dirty="0" smtClean="0">
                <a:solidFill>
                  <a:srgbClr val="7030A0"/>
                </a:solidFill>
                <a:ea typeface="+mn-ea"/>
                <a:cs typeface="+mn-cs"/>
              </a:rPr>
              <a:t>do not produce interferences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>
                <a:ea typeface="+mn-ea"/>
                <a:cs typeface="+mn-cs"/>
              </a:rPr>
              <a:t>Changes in the order of reagent addition are acceptable provided that the change </a:t>
            </a:r>
            <a:r>
              <a:rPr lang="en-US" dirty="0" smtClean="0">
                <a:solidFill>
                  <a:srgbClr val="7030A0"/>
                </a:solidFill>
                <a:ea typeface="+mn-ea"/>
                <a:cs typeface="+mn-cs"/>
              </a:rPr>
              <a:t>does not alter the chemistry and does not produce an interference</a:t>
            </a:r>
          </a:p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>
                <a:ea typeface="+mn-ea"/>
                <a:cs typeface="+mn-cs"/>
              </a:rPr>
              <a:t>Changes in calibration range </a:t>
            </a:r>
            <a:r>
              <a:rPr lang="en-US" dirty="0" smtClean="0">
                <a:solidFill>
                  <a:srgbClr val="7030A0"/>
                </a:solidFill>
                <a:ea typeface="+mn-ea"/>
                <a:cs typeface="+mn-cs"/>
              </a:rPr>
              <a:t>(provided that the modified range covers any relevant regulatory limit and the method performance specifications for calibration are met)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More Acceptable Method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57676"/>
            <a:ext cx="7010400" cy="3857324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>
                <a:ea typeface="+mn-ea"/>
                <a:cs typeface="+mn-cs"/>
              </a:rPr>
              <a:t>Changes in calibration model. (A) Linear calibration models do not adequately fit calibration data with one or two inflection points.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At least 6 points </a:t>
            </a:r>
            <a:r>
              <a:rPr lang="en-US" dirty="0" smtClean="0"/>
              <a:t>for a Quadratic Curve</a:t>
            </a:r>
          </a:p>
          <a:p>
            <a:pPr lvl="1"/>
            <a:r>
              <a:rPr lang="en-US" dirty="0" smtClean="0"/>
              <a:t>Cannot extrapolate past highest point.</a:t>
            </a:r>
          </a:p>
          <a:p>
            <a:pPr lvl="1"/>
            <a:r>
              <a:rPr lang="en-US" dirty="0" smtClean="0"/>
              <a:t>Can use weighted curve fits</a:t>
            </a:r>
          </a:p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>
                <a:ea typeface="+mn-ea"/>
                <a:cs typeface="+mn-cs"/>
              </a:rPr>
              <a:t>The RSE may be used as an alternative to correlation coefficients and coefficients of determination for evaluating calibration curves for any of </a:t>
            </a:r>
            <a:r>
              <a:rPr lang="en-US" dirty="0" smtClean="0"/>
              <a:t>the methods at Part 136.</a:t>
            </a:r>
          </a:p>
          <a:p>
            <a:pPr marL="742950" lvl="2" indent="-342900">
              <a:spcAft>
                <a:spcPts val="1200"/>
              </a:spcAft>
            </a:pPr>
            <a:r>
              <a:rPr lang="en-US" dirty="0" smtClean="0">
                <a:ea typeface="+mn-ea"/>
                <a:cs typeface="+mn-cs"/>
              </a:rPr>
              <a:t>RSE is based on difference of each cal point from true value.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More Acceptable Method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040556"/>
            <a:ext cx="7010400" cy="3674444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>
                <a:ea typeface="+mn-ea"/>
                <a:cs typeface="+mn-cs"/>
              </a:rPr>
              <a:t>Changes in equipment such as equipment from a vendor different from the one specified in the method.</a:t>
            </a:r>
          </a:p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>
                <a:ea typeface="+mn-ea"/>
                <a:cs typeface="+mn-cs"/>
              </a:rPr>
              <a:t>The use of micro or midi distillation apparatus in place of macro distillation apparatus.</a:t>
            </a:r>
          </a:p>
          <a:p>
            <a:pPr marL="342900" lvl="1" indent="-342900">
              <a:spcAft>
                <a:spcPts val="1200"/>
              </a:spcAft>
              <a:buChar char="•"/>
            </a:pPr>
            <a:r>
              <a:rPr lang="en-US" dirty="0" smtClean="0">
                <a:ea typeface="+mn-ea"/>
                <a:cs typeface="+mn-cs"/>
              </a:rPr>
              <a:t>The use of digital </a:t>
            </a:r>
            <a:r>
              <a:rPr lang="en-US" dirty="0" err="1" smtClean="0">
                <a:ea typeface="+mn-ea"/>
                <a:cs typeface="+mn-cs"/>
              </a:rPr>
              <a:t>titrators</a:t>
            </a:r>
            <a:r>
              <a:rPr lang="en-US" dirty="0" smtClean="0">
                <a:ea typeface="+mn-ea"/>
                <a:cs typeface="+mn-cs"/>
              </a:rPr>
              <a:t> and methods where the underlying chemistry used for the determination is similar to that used in the approved method.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QAgency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ocument_x0020_Owner xmlns="c9a9d9aa-e4f3-4f2d-a14f-0c9902e0589a">
      <UserInfo>
        <DisplayName>HOATSON Scott</DisplayName>
        <AccountId>15</AccountId>
        <AccountType/>
      </UserInfo>
    </Document_x0020_Owner>
    <Document_x0020_Category xmlns="c9a9d9aa-e4f3-4f2d-a14f-0c9902e0589a">7</Document_x0020_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9764A04F8BD44B7AA6875814C5250" ma:contentTypeVersion="5" ma:contentTypeDescription="Create a new document." ma:contentTypeScope="" ma:versionID="7464b1dbf2bbf33031d27fc5c4b405b5">
  <xsd:schema xmlns:xsd="http://www.w3.org/2001/XMLSchema" xmlns:xs="http://www.w3.org/2001/XMLSchema" xmlns:p="http://schemas.microsoft.com/office/2006/metadata/properties" xmlns:ns2="c9a9d9aa-e4f3-4f2d-a14f-0c9902e0589a" targetNamespace="http://schemas.microsoft.com/office/2006/metadata/properties" ma:root="true" ma:fieldsID="0db6e1a69de80a03f320ebbef57a8487" ns2:_="">
    <xsd:import namespace="c9a9d9aa-e4f3-4f2d-a14f-0c9902e0589a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2:Document_x0020_Own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9d9aa-e4f3-4f2d-a14f-0c9902e0589a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nillable="true" ma:displayName="Document Category" ma:list="{e2deaf35-5f43-4416-aa84-67e48797c81e}" ma:internalName="Document_x0020_Category" ma:readOnly="false" ma:showField="Title">
      <xsd:simpleType>
        <xsd:restriction base="dms:Lookup"/>
      </xsd:simpleType>
    </xsd:element>
    <xsd:element name="Document_x0020_Owner" ma:index="9" ma:displayName="Document Owner" ma:list="UserInfo" ma:SharePointGroup="0" ma:internalName="Docum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FE9641-9D74-4C19-828F-EC49017A75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6ECF2-73DE-41CF-BC49-FC41C344EACB}">
  <ds:schemaRefs>
    <ds:schemaRef ds:uri="http://purl.org/dc/elements/1.1/"/>
    <ds:schemaRef ds:uri="http://purl.org/dc/dcmitype/"/>
    <ds:schemaRef ds:uri="http://schemas.microsoft.com/office/2006/documentManagement/types"/>
    <ds:schemaRef ds:uri="c9a9d9aa-e4f3-4f2d-a14f-0c9902e0589a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32DA740-B6B7-4BFC-94E3-6A4FC75F0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a9d9aa-e4f3-4f2d-a14f-0c9902e058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DEQAgencyTemplate2</Template>
  <TotalTime>674</TotalTime>
  <Words>1072</Words>
  <Application>Microsoft Office PowerPoint</Application>
  <PresentationFormat>On-screen Show (4:3)</PresentationFormat>
  <Paragraphs>147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DEQAgencyTemplate2</vt:lpstr>
      <vt:lpstr>Method Modifications &amp; ATP 40 CFR part 136.6 and 136.5 </vt:lpstr>
      <vt:lpstr>40 CFR 136.6 – Method Modifications</vt:lpstr>
      <vt:lpstr>40 CFR 136.6 – When is it OK?</vt:lpstr>
      <vt:lpstr>Method Modifications - Good</vt:lpstr>
      <vt:lpstr>Acceptable Method Modifications</vt:lpstr>
      <vt:lpstr>More Acceptable Method Modifications</vt:lpstr>
      <vt:lpstr>More Acceptable Method Modifications</vt:lpstr>
      <vt:lpstr>More Acceptable Method Modifications</vt:lpstr>
      <vt:lpstr>More Acceptable Method Modifications</vt:lpstr>
      <vt:lpstr>More Acceptable Method Modifications</vt:lpstr>
      <vt:lpstr>The Pumpkin Book</vt:lpstr>
      <vt:lpstr>Pumpkin Book - Continued</vt:lpstr>
      <vt:lpstr>Minimize the Effects</vt:lpstr>
      <vt:lpstr>Minimize the Effects</vt:lpstr>
      <vt:lpstr>Minimize the Effects</vt:lpstr>
      <vt:lpstr>All for one and one for all? </vt:lpstr>
      <vt:lpstr>Plan B - Alternate Test Procedure</vt:lpstr>
      <vt:lpstr>EPA Region 10 – Limited Use ATP Protocols</vt:lpstr>
      <vt:lpstr>EPA Region 10 – Limited Use ATP Protocols</vt:lpstr>
      <vt:lpstr>EPA Region 10 - ATP</vt:lpstr>
      <vt:lpstr>EPA Region 10 – ATP  Tips</vt:lpstr>
      <vt:lpstr>EPA Region 10 – ATP  Tips</vt:lpstr>
      <vt:lpstr>Questions</vt:lpstr>
      <vt:lpstr>EPA FEM Webinar</vt:lpstr>
      <vt:lpstr>Goals</vt:lpstr>
      <vt:lpstr>More content</vt:lpstr>
      <vt:lpstr>Webinar Information</vt:lpstr>
    </vt:vector>
  </TitlesOfParts>
  <Company>State of Oregon Department of Environmental Quality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OELA 2017</dc:title>
  <dc:creator>Scott Hoatson</dc:creator>
  <cp:lastModifiedBy>KGrogan</cp:lastModifiedBy>
  <cp:revision>71</cp:revision>
  <dcterms:created xsi:type="dcterms:W3CDTF">2014-05-19T15:36:13Z</dcterms:created>
  <dcterms:modified xsi:type="dcterms:W3CDTF">2017-06-12T22:53:43Z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0x010100C069764A04F8BD44B7AA6875814C5250</vt:lpwstr>
  </property>
</Properties>
</file>