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notesMasterIdLst>
    <p:notesMasterId r:id="rId15"/>
  </p:notesMasterIdLst>
  <p:sldIdLst>
    <p:sldId id="256" r:id="rId2"/>
    <p:sldId id="264" r:id="rId3"/>
    <p:sldId id="280" r:id="rId4"/>
    <p:sldId id="272" r:id="rId5"/>
    <p:sldId id="281" r:id="rId6"/>
    <p:sldId id="284" r:id="rId7"/>
    <p:sldId id="285" r:id="rId8"/>
    <p:sldId id="268" r:id="rId9"/>
    <p:sldId id="282" r:id="rId10"/>
    <p:sldId id="286" r:id="rId11"/>
    <p:sldId id="267" r:id="rId12"/>
    <p:sldId id="287" r:id="rId13"/>
    <p:sldId id="288" r:id="rId1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53" autoAdjust="0"/>
  </p:normalViewPr>
  <p:slideViewPr>
    <p:cSldViewPr>
      <p:cViewPr>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pPr>
              <a:defRPr/>
            </a:pPr>
            <a:fld id="{0479414D-F124-4D96-BEC3-0FE41CB775C1}" type="datetimeFigureOut">
              <a:rPr lang="en-US"/>
              <a:pPr>
                <a:defRPr/>
              </a:pPr>
              <a:t>6/12/2017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smtClean="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pPr>
              <a:defRPr/>
            </a:pPr>
            <a:fld id="{8A008FCC-76A9-4B8C-886A-2B65749C4D12}" type="slidenum">
              <a:rPr lang="en-US"/>
              <a:pPr>
                <a:defRPr/>
              </a:pPr>
              <a:t>‹#›</a:t>
            </a:fld>
            <a:endParaRPr lang="en-US"/>
          </a:p>
        </p:txBody>
      </p:sp>
    </p:spTree>
    <p:extLst>
      <p:ext uri="{BB962C8B-B14F-4D97-AF65-F5344CB8AC3E}">
        <p14:creationId xmlns:p14="http://schemas.microsoft.com/office/powerpoint/2010/main" val="682640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OELA organizes this meeting “periodically” to facilitate the exchange of information with ORELAP and TNI.  Again</a:t>
            </a:r>
            <a:r>
              <a:rPr lang="en-US" baseline="0" dirty="0" smtClean="0"/>
              <a:t> t</a:t>
            </a:r>
            <a:r>
              <a:rPr lang="en-US" dirty="0" smtClean="0"/>
              <a:t>his year we have Jerry</a:t>
            </a:r>
            <a:r>
              <a:rPr lang="en-US" baseline="0" dirty="0" smtClean="0"/>
              <a:t> Parr, the Executive Director of The NELAC Institute.</a:t>
            </a: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CD3E60-B4DE-4435-8B9B-D43CDA8615BC}" type="slidenum">
              <a:rPr lang="en-US" smtClean="0"/>
              <a:pPr/>
              <a:t>2</a:t>
            </a:fld>
            <a:endParaRPr lang="en-US" smtClean="0"/>
          </a:p>
        </p:txBody>
      </p:sp>
    </p:spTree>
    <p:extLst>
      <p:ext uri="{BB962C8B-B14F-4D97-AF65-F5344CB8AC3E}">
        <p14:creationId xmlns:p14="http://schemas.microsoft.com/office/powerpoint/2010/main" val="318490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will be a sign up list for these certificates of attendance.</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11</a:t>
            </a:fld>
            <a:endParaRPr lang="en-US"/>
          </a:p>
        </p:txBody>
      </p:sp>
    </p:spTree>
    <p:extLst>
      <p:ext uri="{BB962C8B-B14F-4D97-AF65-F5344CB8AC3E}">
        <p14:creationId xmlns:p14="http://schemas.microsoft.com/office/powerpoint/2010/main" val="246892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Persons residing or employed in the State of Oregon who are engaged in the operation of or who are employees of an environmental laboratory, or who are engaged in providing support, supplies or services to environmental Labs.</a:t>
            </a:r>
          </a:p>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12</a:t>
            </a:fld>
            <a:endParaRPr lang="en-US"/>
          </a:p>
        </p:txBody>
      </p:sp>
    </p:spTree>
    <p:extLst>
      <p:ext uri="{BB962C8B-B14F-4D97-AF65-F5344CB8AC3E}">
        <p14:creationId xmlns:p14="http://schemas.microsoft.com/office/powerpoint/2010/main" val="101354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oelaonline.com</a:t>
            </a:r>
          </a:p>
          <a:p>
            <a:r>
              <a:rPr lang="en-US" sz="1200" kern="1200" dirty="0" smtClean="0">
                <a:solidFill>
                  <a:schemeClr val="tx1"/>
                </a:solidFill>
                <a:effectLst/>
                <a:latin typeface="+mn-lt"/>
                <a:ea typeface="+mn-ea"/>
                <a:cs typeface="+mn-cs"/>
              </a:rPr>
              <a:t>Persons residing or employed in the State of Oregon who are engaged in the operation of or who are employees of an environmental laboratory, or who are engaged in providing support, supplies or services to environmental</a:t>
            </a:r>
            <a:r>
              <a:rPr lang="en-US" sz="1200" kern="1200" baseline="0" dirty="0" smtClean="0">
                <a:solidFill>
                  <a:schemeClr val="tx1"/>
                </a:solidFill>
                <a:effectLst/>
                <a:latin typeface="+mn-lt"/>
                <a:ea typeface="+mn-ea"/>
                <a:cs typeface="+mn-cs"/>
              </a:rPr>
              <a:t> Labs</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3</a:t>
            </a:fld>
            <a:endParaRPr lang="en-US"/>
          </a:p>
        </p:txBody>
      </p:sp>
    </p:spTree>
    <p:extLst>
      <p:ext uri="{BB962C8B-B14F-4D97-AF65-F5344CB8AC3E}">
        <p14:creationId xmlns:p14="http://schemas.microsoft.com/office/powerpoint/2010/main" val="20607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4</a:t>
            </a:fld>
            <a:endParaRPr lang="en-US"/>
          </a:p>
        </p:txBody>
      </p:sp>
    </p:spTree>
    <p:extLst>
      <p:ext uri="{BB962C8B-B14F-4D97-AF65-F5344CB8AC3E}">
        <p14:creationId xmlns:p14="http://schemas.microsoft.com/office/powerpoint/2010/main" val="90129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5</a:t>
            </a:fld>
            <a:endParaRPr lang="en-US"/>
          </a:p>
        </p:txBody>
      </p:sp>
    </p:spTree>
    <p:extLst>
      <p:ext uri="{BB962C8B-B14F-4D97-AF65-F5344CB8AC3E}">
        <p14:creationId xmlns:p14="http://schemas.microsoft.com/office/powerpoint/2010/main" val="37007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6</a:t>
            </a:fld>
            <a:endParaRPr lang="en-US"/>
          </a:p>
        </p:txBody>
      </p:sp>
    </p:spTree>
    <p:extLst>
      <p:ext uri="{BB962C8B-B14F-4D97-AF65-F5344CB8AC3E}">
        <p14:creationId xmlns:p14="http://schemas.microsoft.com/office/powerpoint/2010/main" val="320935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7</a:t>
            </a:fld>
            <a:endParaRPr lang="en-US"/>
          </a:p>
        </p:txBody>
      </p:sp>
    </p:spTree>
    <p:extLst>
      <p:ext uri="{BB962C8B-B14F-4D97-AF65-F5344CB8AC3E}">
        <p14:creationId xmlns:p14="http://schemas.microsoft.com/office/powerpoint/2010/main" val="156506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Morning Program</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8</a:t>
            </a:fld>
            <a:endParaRPr lang="en-US"/>
          </a:p>
        </p:txBody>
      </p:sp>
    </p:spTree>
    <p:extLst>
      <p:ext uri="{BB962C8B-B14F-4D97-AF65-F5344CB8AC3E}">
        <p14:creationId xmlns:p14="http://schemas.microsoft.com/office/powerpoint/2010/main" val="66991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Afternoon</a:t>
            </a:r>
            <a:r>
              <a:rPr lang="en-US" baseline="0" dirty="0" smtClean="0"/>
              <a:t> program</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9</a:t>
            </a:fld>
            <a:endParaRPr lang="en-US"/>
          </a:p>
        </p:txBody>
      </p:sp>
    </p:spTree>
    <p:extLst>
      <p:ext uri="{BB962C8B-B14F-4D97-AF65-F5344CB8AC3E}">
        <p14:creationId xmlns:p14="http://schemas.microsoft.com/office/powerpoint/2010/main" val="324863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Afternoon</a:t>
            </a:r>
            <a:r>
              <a:rPr lang="en-US" baseline="0" dirty="0" smtClean="0"/>
              <a:t> program</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10</a:t>
            </a:fld>
            <a:endParaRPr lang="en-US"/>
          </a:p>
        </p:txBody>
      </p:sp>
    </p:spTree>
    <p:extLst>
      <p:ext uri="{BB962C8B-B14F-4D97-AF65-F5344CB8AC3E}">
        <p14:creationId xmlns:p14="http://schemas.microsoft.com/office/powerpoint/2010/main" val="19442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64B58AF2-E7D2-4B7D-A7D7-A4CA699304DA}" type="datetimeFigureOut">
              <a:rPr lang="en-US" smtClean="0"/>
              <a:pPr>
                <a:defRPr/>
              </a:pPr>
              <a:t>6/12/2017</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9DD3788A-0C17-46C9-AEF0-A961F3757D4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FAFC5B1-2FF1-4DAD-8D46-8BB72B6616FF}" type="datetimeFigureOut">
              <a:rPr lang="en-US" smtClean="0"/>
              <a:pPr>
                <a:defRPr/>
              </a:pPr>
              <a:t>6/12/2017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269A7F-A6F6-4F1E-A1A0-7A18E205F1B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99F33CA-4193-4B1F-B4AA-372E0932CE52}" type="datetimeFigureOut">
              <a:rPr lang="en-US" smtClean="0"/>
              <a:pPr>
                <a:defRPr/>
              </a:pPr>
              <a:t>6/12/2017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9B5866-32C0-4B61-B7EF-461E4EE0D34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4F2255B-FA7D-45AF-AA0E-F3A4A490BDD1}" type="datetimeFigureOut">
              <a:rPr lang="en-US" smtClean="0"/>
              <a:pPr>
                <a:defRPr/>
              </a:pPr>
              <a:t>6/12/2017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EA58F5-4FD0-4B26-B3E9-8E99E429FB9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A6A58D7-166A-431E-8FCC-3DB2FA880BD6}" type="datetimeFigureOut">
              <a:rPr lang="en-US" smtClean="0"/>
              <a:pPr>
                <a:defRPr/>
              </a:pPr>
              <a:t>6/12/2017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52E55B-A7AE-4A5C-AC4B-3A868830D16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E08B256-76A8-4B70-A174-A93812AC3D88}" type="datetimeFigureOut">
              <a:rPr lang="en-US" smtClean="0"/>
              <a:pPr>
                <a:defRPr/>
              </a:pPr>
              <a:t>6/12/2017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6D6B12-87FB-424D-84D7-128948AB568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C610211-4A4D-485E-8DD3-0AF8BA150C2A}" type="datetimeFigureOut">
              <a:rPr lang="en-US" smtClean="0"/>
              <a:pPr>
                <a:defRPr/>
              </a:pPr>
              <a:t>6/12/2017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29913FD-2924-4254-9219-0D857A8020C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9DEA325-240D-4381-8633-CEECFA0F6ED3}" type="datetimeFigureOut">
              <a:rPr lang="en-US" smtClean="0"/>
              <a:pPr>
                <a:defRPr/>
              </a:pPr>
              <a:t>6/12/2017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2D42A7-D1CF-4A61-BA64-6C13894F258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5EBE71-7DAB-46BF-AF77-DB79F8DA7A4F}" type="datetimeFigureOut">
              <a:rPr lang="en-US" smtClean="0"/>
              <a:pPr>
                <a:defRPr/>
              </a:pPr>
              <a:t>6/12/2017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3C7916-B187-4099-A024-EED00115E87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ABC076B-FF5A-44CC-9353-6D83AB6F5028}" type="datetimeFigureOut">
              <a:rPr lang="en-US" smtClean="0"/>
              <a:pPr>
                <a:defRPr/>
              </a:pPr>
              <a:t>6/12/2017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503EAB-E337-4193-9DE5-A25DBE5484E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E19AC89-ED96-4200-94FA-EF181F27854F}" type="datetimeFigureOut">
              <a:rPr lang="en-US" smtClean="0"/>
              <a:pPr>
                <a:defRPr/>
              </a:pPr>
              <a:t>6/12/2017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F850F8D-CA26-4EFE-B962-C68F332613EE}"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289BA8C-253F-4CEE-83AE-963C716C37C0}" type="datetimeFigureOut">
              <a:rPr lang="en-US" smtClean="0"/>
              <a:pPr>
                <a:defRPr/>
              </a:pPr>
              <a:t>6/12/2017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A97042B-0A6E-4567-A13C-EF3B46B0E8BB}"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schemeClr>
            </a:gs>
            <a:gs pos="100000">
              <a:schemeClr val="bg2">
                <a:shade val="15000"/>
                <a:satMod val="32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295400" y="3048000"/>
            <a:ext cx="6324600" cy="2819400"/>
          </a:xfrm>
          <a:noFill/>
          <a:ln>
            <a:noFill/>
          </a:ln>
        </p:spPr>
        <p:txBody>
          <a:bodyPr>
            <a:normAutofit fontScale="90000"/>
          </a:bodyPr>
          <a:lstStyle/>
          <a:p>
            <a:pPr algn="ctr">
              <a:defRPr/>
            </a:pPr>
            <a:r>
              <a:rPr lang="en-US" dirty="0" smtClean="0">
                <a:solidFill>
                  <a:schemeClr val="tx1"/>
                </a:solidFill>
              </a:rPr>
              <a:t>OELA/ORELAP </a:t>
            </a:r>
            <a:br>
              <a:rPr lang="en-US" dirty="0" smtClean="0">
                <a:solidFill>
                  <a:schemeClr val="tx1"/>
                </a:solidFill>
              </a:rPr>
            </a:br>
            <a:r>
              <a:rPr lang="en-US" dirty="0" smtClean="0">
                <a:solidFill>
                  <a:schemeClr val="tx1"/>
                </a:solidFill>
              </a:rPr>
              <a:t>Environmental Laboratory Conference</a:t>
            </a:r>
            <a:br>
              <a:rPr lang="en-US" dirty="0" smtClean="0">
                <a:solidFill>
                  <a:schemeClr val="tx1"/>
                </a:solidFill>
              </a:rPr>
            </a:br>
            <a:r>
              <a:rPr lang="en-US" dirty="0" smtClean="0">
                <a:solidFill>
                  <a:schemeClr val="tx1"/>
                </a:solidFill>
              </a:rPr>
              <a:t>May 24th, 2017</a:t>
            </a:r>
          </a:p>
        </p:txBody>
      </p:sp>
      <p:pic>
        <p:nvPicPr>
          <p:cNvPr id="9221" name="Picture 5" descr="OELA - Oregon Environmental Laboratory Association"/>
          <p:cNvPicPr>
            <a:picLocks noChangeAspect="1" noChangeArrowheads="1"/>
          </p:cNvPicPr>
          <p:nvPr/>
        </p:nvPicPr>
        <p:blipFill>
          <a:blip r:embed="rId2" cstate="print"/>
          <a:srcRect/>
          <a:stretch>
            <a:fillRect/>
          </a:stretch>
        </p:blipFill>
        <p:spPr bwMode="auto">
          <a:xfrm>
            <a:off x="3095625" y="685800"/>
            <a:ext cx="2724150" cy="20193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0"/>
            <a:ext cx="7620000" cy="685800"/>
          </a:xfrm>
        </p:spPr>
        <p:txBody>
          <a:bodyPr>
            <a:noAutofit/>
          </a:bodyPr>
          <a:lstStyle/>
          <a:p>
            <a:pPr eaLnBrk="1" fontAlgn="auto" hangingPunct="1">
              <a:spcAft>
                <a:spcPts val="0"/>
              </a:spcAft>
              <a:defRPr/>
            </a:pPr>
            <a:r>
              <a:rPr lang="en-US" sz="3600" dirty="0" smtClean="0"/>
              <a:t>Overview: Late Afternoon</a:t>
            </a:r>
          </a:p>
        </p:txBody>
      </p:sp>
      <p:graphicFrame>
        <p:nvGraphicFramePr>
          <p:cNvPr id="2" name="Table 1"/>
          <p:cNvGraphicFramePr>
            <a:graphicFrameLocks noGrp="1"/>
          </p:cNvGraphicFramePr>
          <p:nvPr>
            <p:extLst>
              <p:ext uri="{D42A27DB-BD31-4B8C-83A1-F6EECF244321}">
                <p14:modId xmlns:p14="http://schemas.microsoft.com/office/powerpoint/2010/main" val="2553973971"/>
              </p:ext>
            </p:extLst>
          </p:nvPr>
        </p:nvGraphicFramePr>
        <p:xfrm>
          <a:off x="838200" y="1828799"/>
          <a:ext cx="7467600" cy="3505328"/>
        </p:xfrm>
        <a:graphic>
          <a:graphicData uri="http://schemas.openxmlformats.org/drawingml/2006/table">
            <a:tbl>
              <a:tblPr firstRow="1" firstCol="1" bandRow="1"/>
              <a:tblGrid>
                <a:gridCol w="1043525"/>
                <a:gridCol w="3792377"/>
                <a:gridCol w="2631698"/>
              </a:tblGrid>
              <a:tr h="631216">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3:00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BREAK AND EXHIBITORS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896">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3:30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Q&amp;A Panel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with the ORELAP and DEQ Assessors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Chris Redman, ORELAP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Lizbeth Garcia, ORELAP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Alia Servin, ORELAP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Ryan Pangelinan, ORELAP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RaeAnn Haynes, ORELAP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Heather Cayton, DEQ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Sophia Caggiano, DEQ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216">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VISIT WITH EXHIBITORS UNTIL 5:00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5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58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088"/>
            <a:ext cx="8229600" cy="1429512"/>
          </a:xfrm>
        </p:spPr>
        <p:txBody>
          <a:bodyPr>
            <a:normAutofit fontScale="90000"/>
          </a:bodyPr>
          <a:lstStyle/>
          <a:p>
            <a:pPr algn="ctr" eaLnBrk="1" fontAlgn="auto" hangingPunct="1">
              <a:spcAft>
                <a:spcPts val="0"/>
              </a:spcAft>
              <a:defRPr/>
            </a:pPr>
            <a:r>
              <a:rPr lang="en-US" dirty="0" smtClean="0"/>
              <a:t>Electronic Certificate of Attendance Available</a:t>
            </a:r>
          </a:p>
        </p:txBody>
      </p:sp>
      <p:pic>
        <p:nvPicPr>
          <p:cNvPr id="19459" name="Picture 3"/>
          <p:cNvPicPr>
            <a:picLocks noGrp="1" noChangeAspect="1" noChangeArrowheads="1"/>
          </p:cNvPicPr>
          <p:nvPr>
            <p:ph idx="1"/>
          </p:nvPr>
        </p:nvPicPr>
        <p:blipFill>
          <a:blip r:embed="rId3" cstate="print"/>
          <a:srcRect l="21790" t="21881" r="21790" b="10416"/>
          <a:stretch>
            <a:fillRect/>
          </a:stretch>
        </p:blipFill>
        <p:spPr>
          <a:xfrm>
            <a:off x="1752600" y="2209800"/>
            <a:ext cx="5562600" cy="41719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smtClean="0"/>
              <a:t>OELA Board Election</a:t>
            </a:r>
            <a:endParaRPr lang="en-US" dirty="0"/>
          </a:p>
        </p:txBody>
      </p:sp>
      <p:sp>
        <p:nvSpPr>
          <p:cNvPr id="11266" name="Content Placeholder 1"/>
          <p:cNvSpPr>
            <a:spLocks noGrp="1"/>
          </p:cNvSpPr>
          <p:nvPr>
            <p:ph idx="1"/>
          </p:nvPr>
        </p:nvSpPr>
        <p:spPr>
          <a:xfrm>
            <a:off x="457200" y="1600200"/>
            <a:ext cx="8229600" cy="4406900"/>
          </a:xfrm>
        </p:spPr>
        <p:txBody>
          <a:bodyPr>
            <a:normAutofit/>
          </a:bodyPr>
          <a:lstStyle/>
          <a:p>
            <a:r>
              <a:rPr lang="en-US" sz="3200" dirty="0" smtClean="0"/>
              <a:t>Rory White, Consultant, OTAC Member</a:t>
            </a:r>
          </a:p>
          <a:p>
            <a:r>
              <a:rPr lang="en-US" sz="3200" dirty="0" smtClean="0"/>
              <a:t>Kim Ramsey, Neilson Research Corporation</a:t>
            </a:r>
          </a:p>
          <a:p>
            <a:r>
              <a:rPr lang="en-US" sz="3200" dirty="0" smtClean="0"/>
              <a:t>Sherri Miyazaki, Box R Water Analysis Lab</a:t>
            </a:r>
          </a:p>
          <a:p>
            <a:r>
              <a:rPr lang="en-US" sz="3200" dirty="0" smtClean="0"/>
              <a:t>Gary Buhler, Northwestern Aquatic Sciences</a:t>
            </a:r>
          </a:p>
          <a:p>
            <a:r>
              <a:rPr lang="en-US" sz="3200" dirty="0" smtClean="0"/>
              <a:t>Jennifer Shackelford, City of Portland Water Pollution Control Laboratory</a:t>
            </a:r>
          </a:p>
          <a:p>
            <a:endParaRPr lang="en-US" sz="3200" dirty="0" smtClean="0"/>
          </a:p>
          <a:p>
            <a:endParaRPr lang="en-US" sz="3200" dirty="0" smtClean="0"/>
          </a:p>
        </p:txBody>
      </p:sp>
    </p:spTree>
    <p:extLst>
      <p:ext uri="{BB962C8B-B14F-4D97-AF65-F5344CB8AC3E}">
        <p14:creationId xmlns:p14="http://schemas.microsoft.com/office/powerpoint/2010/main" val="93978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OELA 2017</a:t>
            </a:r>
            <a:br>
              <a:rPr lang="en-US" dirty="0" smtClean="0"/>
            </a:br>
            <a:r>
              <a:rPr lang="en-US" dirty="0" smtClean="0"/>
              <a:t>Ballot for Board of Directors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             VOTE FOR FIVE</a:t>
            </a:r>
          </a:p>
          <a:p>
            <a:pPr marL="0" indent="0">
              <a:buNone/>
            </a:pPr>
            <a:endParaRPr lang="en-US" dirty="0" smtClean="0"/>
          </a:p>
          <a:p>
            <a:r>
              <a:rPr lang="en-US" u="sng" dirty="0"/>
              <a:t> </a:t>
            </a:r>
            <a:r>
              <a:rPr lang="en-US" u="sng" dirty="0" smtClean="0"/>
              <a:t>                                                           1</a:t>
            </a:r>
          </a:p>
          <a:p>
            <a:r>
              <a:rPr lang="en-US" u="sng" dirty="0" smtClean="0"/>
              <a:t>                                                            2</a:t>
            </a:r>
          </a:p>
          <a:p>
            <a:r>
              <a:rPr lang="en-US" u="sng" dirty="0"/>
              <a:t> </a:t>
            </a:r>
            <a:r>
              <a:rPr lang="en-US" u="sng" dirty="0" smtClean="0"/>
              <a:t>                                                           3</a:t>
            </a:r>
            <a:endParaRPr lang="en-US" u="sng" dirty="0"/>
          </a:p>
          <a:p>
            <a:r>
              <a:rPr lang="en-US" u="sng" dirty="0" smtClean="0"/>
              <a:t>                                                            4</a:t>
            </a:r>
          </a:p>
          <a:p>
            <a:r>
              <a:rPr lang="en-US" u="sng" dirty="0"/>
              <a:t> </a:t>
            </a:r>
            <a:r>
              <a:rPr lang="en-US" u="sng" dirty="0" smtClean="0"/>
              <a:t>                                                           5</a:t>
            </a:r>
          </a:p>
          <a:p>
            <a:endParaRPr lang="en-US" u="sng" dirty="0" smtClean="0"/>
          </a:p>
        </p:txBody>
      </p:sp>
    </p:spTree>
    <p:extLst>
      <p:ext uri="{BB962C8B-B14F-4D97-AF65-F5344CB8AC3E}">
        <p14:creationId xmlns:p14="http://schemas.microsoft.com/office/powerpoint/2010/main" val="368745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838200"/>
            <a:ext cx="8458200" cy="1219200"/>
          </a:xfrm>
        </p:spPr>
        <p:txBody>
          <a:bodyPr>
            <a:normAutofit fontScale="90000"/>
          </a:bodyPr>
          <a:lstStyle/>
          <a:p>
            <a:pPr algn="ctr" eaLnBrk="1" fontAlgn="auto" hangingPunct="1">
              <a:spcAft>
                <a:spcPts val="0"/>
              </a:spcAft>
              <a:defRPr/>
            </a:pPr>
            <a:r>
              <a:rPr lang="en-US" b="1" dirty="0" smtClean="0"/>
              <a:t>Welcome Oregon Environmental Laboratories!</a:t>
            </a:r>
          </a:p>
        </p:txBody>
      </p:sp>
      <p:pic>
        <p:nvPicPr>
          <p:cNvPr id="5" name="Picture 5"/>
          <p:cNvPicPr>
            <a:picLocks noChangeAspect="1" noChangeArrowheads="1"/>
          </p:cNvPicPr>
          <p:nvPr/>
        </p:nvPicPr>
        <p:blipFill>
          <a:blip r:embed="rId3" cstate="print"/>
          <a:srcRect l="13480" t="15710" r="68253" b="49683"/>
          <a:stretch>
            <a:fillRect/>
          </a:stretch>
        </p:blipFill>
        <p:spPr bwMode="auto">
          <a:xfrm>
            <a:off x="685800" y="1981200"/>
            <a:ext cx="2153444" cy="2475815"/>
          </a:xfrm>
          <a:prstGeom prst="rect">
            <a:avLst/>
          </a:prstGeom>
          <a:noFill/>
          <a:ln w="9525">
            <a:noFill/>
            <a:miter lim="800000"/>
            <a:headEnd/>
            <a:tailEnd/>
          </a:ln>
        </p:spPr>
      </p:pic>
      <p:pic>
        <p:nvPicPr>
          <p:cNvPr id="10247" name="Picture 7" descr="OELA - Oregon Environmental Laboratory Association"/>
          <p:cNvPicPr>
            <a:picLocks noChangeAspect="1" noChangeArrowheads="1"/>
          </p:cNvPicPr>
          <p:nvPr/>
        </p:nvPicPr>
        <p:blipFill>
          <a:blip r:embed="rId4" cstate="print"/>
          <a:srcRect/>
          <a:stretch>
            <a:fillRect/>
          </a:stretch>
        </p:blipFill>
        <p:spPr bwMode="auto">
          <a:xfrm>
            <a:off x="3276600" y="3200400"/>
            <a:ext cx="2724150" cy="2019301"/>
          </a:xfrm>
          <a:prstGeom prst="rect">
            <a:avLst/>
          </a:prstGeom>
          <a:noFill/>
        </p:spPr>
      </p:pic>
      <p:pic>
        <p:nvPicPr>
          <p:cNvPr id="10249" name="Picture 9" descr="http://www.nelac-institute.org/images/logos/nelap_lab.gif"/>
          <p:cNvPicPr>
            <a:picLocks noChangeAspect="1" noChangeArrowheads="1"/>
          </p:cNvPicPr>
          <p:nvPr/>
        </p:nvPicPr>
        <p:blipFill>
          <a:blip r:embed="rId5" cstate="print"/>
          <a:srcRect/>
          <a:stretch>
            <a:fillRect/>
          </a:stretch>
        </p:blipFill>
        <p:spPr bwMode="auto">
          <a:xfrm>
            <a:off x="6172200" y="4267200"/>
            <a:ext cx="2590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5446" t="7469" r="6991" b="6432"/>
          <a:stretch>
            <a:fillRect/>
          </a:stretch>
        </p:blipFill>
        <p:spPr bwMode="auto">
          <a:xfrm>
            <a:off x="304800" y="1219200"/>
            <a:ext cx="8610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smtClean="0"/>
              <a:t>OELA Board</a:t>
            </a:r>
            <a:endParaRPr lang="en-US" dirty="0"/>
          </a:p>
        </p:txBody>
      </p:sp>
      <p:sp>
        <p:nvSpPr>
          <p:cNvPr id="11266" name="Content Placeholder 1"/>
          <p:cNvSpPr>
            <a:spLocks noGrp="1"/>
          </p:cNvSpPr>
          <p:nvPr>
            <p:ph idx="1"/>
          </p:nvPr>
        </p:nvSpPr>
        <p:spPr>
          <a:xfrm>
            <a:off x="1447800" y="1600200"/>
            <a:ext cx="7239000" cy="4406900"/>
          </a:xfrm>
        </p:spPr>
        <p:txBody>
          <a:bodyPr>
            <a:normAutofit fontScale="92500" lnSpcReduction="20000"/>
          </a:bodyPr>
          <a:lstStyle/>
          <a:p>
            <a:r>
              <a:rPr lang="en-US" sz="3200" dirty="0" smtClean="0"/>
              <a:t>Rory White, President</a:t>
            </a:r>
          </a:p>
          <a:p>
            <a:r>
              <a:rPr lang="en-US" sz="3200" dirty="0"/>
              <a:t>Kim </a:t>
            </a:r>
            <a:r>
              <a:rPr lang="en-US" sz="3200" dirty="0" smtClean="0"/>
              <a:t>Ramsey, Vice President</a:t>
            </a:r>
            <a:endParaRPr lang="en-US" sz="3200" dirty="0"/>
          </a:p>
          <a:p>
            <a:r>
              <a:rPr lang="en-US" sz="3200" dirty="0" smtClean="0"/>
              <a:t>Beth Myers, Treasurer</a:t>
            </a:r>
          </a:p>
          <a:p>
            <a:r>
              <a:rPr lang="en-US" sz="3200" dirty="0" smtClean="0"/>
              <a:t>Dennis Morgan, Secretary</a:t>
            </a:r>
          </a:p>
          <a:p>
            <a:r>
              <a:rPr lang="en-US" sz="3200" dirty="0"/>
              <a:t>Bill </a:t>
            </a:r>
            <a:r>
              <a:rPr lang="en-US" sz="3200" dirty="0" smtClean="0"/>
              <a:t>Michalek, OTAC Representative</a:t>
            </a:r>
          </a:p>
          <a:p>
            <a:r>
              <a:rPr lang="en-US" sz="3200" dirty="0"/>
              <a:t>Jan Wilson</a:t>
            </a:r>
          </a:p>
          <a:p>
            <a:r>
              <a:rPr lang="en-US" sz="3200" dirty="0" smtClean="0"/>
              <a:t>Sherri Miyazaki</a:t>
            </a:r>
          </a:p>
          <a:p>
            <a:r>
              <a:rPr lang="en-US" sz="3200" dirty="0" smtClean="0"/>
              <a:t>Gary Buhler</a:t>
            </a:r>
          </a:p>
          <a:p>
            <a:r>
              <a:rPr lang="en-US" sz="3200" dirty="0" smtClean="0"/>
              <a:t>Jennifer Shackelford</a:t>
            </a:r>
          </a:p>
          <a:p>
            <a:endParaRPr lang="en-US" sz="3200" dirty="0" smtClean="0"/>
          </a:p>
          <a:p>
            <a:endParaRPr lang="en-US"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t="7054" b="7469"/>
          <a:stretch>
            <a:fillRect/>
          </a:stretch>
        </p:blipFill>
        <p:spPr bwMode="auto">
          <a:xfrm>
            <a:off x="457200" y="1143000"/>
            <a:ext cx="8305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smtClean="0"/>
              <a:t>ORELAP</a:t>
            </a:r>
            <a:endParaRPr lang="en-US" dirty="0"/>
          </a:p>
        </p:txBody>
      </p:sp>
      <p:sp>
        <p:nvSpPr>
          <p:cNvPr id="11266" name="Content Placeholder 1"/>
          <p:cNvSpPr>
            <a:spLocks noGrp="1"/>
          </p:cNvSpPr>
          <p:nvPr>
            <p:ph idx="1"/>
          </p:nvPr>
        </p:nvSpPr>
        <p:spPr>
          <a:xfrm>
            <a:off x="1447800" y="1600200"/>
            <a:ext cx="7239000" cy="4406900"/>
          </a:xfrm>
        </p:spPr>
        <p:txBody>
          <a:bodyPr>
            <a:normAutofit fontScale="92500" lnSpcReduction="20000"/>
          </a:bodyPr>
          <a:lstStyle/>
          <a:p>
            <a:r>
              <a:rPr lang="en-US" sz="3200" dirty="0" smtClean="0"/>
              <a:t>Stephanie Ringsage, OHA</a:t>
            </a:r>
          </a:p>
          <a:p>
            <a:r>
              <a:rPr lang="en-US" sz="3200" dirty="0" smtClean="0"/>
              <a:t>Chris Redman, ORELAP</a:t>
            </a:r>
          </a:p>
          <a:p>
            <a:r>
              <a:rPr lang="en-US" sz="3200" dirty="0" smtClean="0"/>
              <a:t>Scott </a:t>
            </a:r>
            <a:r>
              <a:rPr lang="en-US" sz="3200" dirty="0" err="1" smtClean="0"/>
              <a:t>Hoatson</a:t>
            </a:r>
            <a:r>
              <a:rPr lang="en-US" sz="3200" dirty="0" smtClean="0"/>
              <a:t>, DEQ/ORELAP</a:t>
            </a:r>
          </a:p>
          <a:p>
            <a:r>
              <a:rPr lang="en-US" sz="3200" dirty="0" smtClean="0"/>
              <a:t>Lizbeth Garcia, ORELAP</a:t>
            </a:r>
          </a:p>
          <a:p>
            <a:r>
              <a:rPr lang="en-US" sz="3200" dirty="0" smtClean="0"/>
              <a:t>Alia </a:t>
            </a:r>
            <a:r>
              <a:rPr lang="en-US" sz="3200" dirty="0" err="1" smtClean="0"/>
              <a:t>Servin</a:t>
            </a:r>
            <a:r>
              <a:rPr lang="en-US" sz="3200" dirty="0" smtClean="0"/>
              <a:t>, ORELAP</a:t>
            </a:r>
          </a:p>
          <a:p>
            <a:r>
              <a:rPr lang="en-US" sz="3200" dirty="0" smtClean="0"/>
              <a:t>Ryan </a:t>
            </a:r>
            <a:r>
              <a:rPr lang="en-US" sz="3200" dirty="0" err="1" smtClean="0"/>
              <a:t>Pangelinan</a:t>
            </a:r>
            <a:r>
              <a:rPr lang="en-US" sz="3200" dirty="0" smtClean="0"/>
              <a:t>, ORELAP</a:t>
            </a:r>
          </a:p>
          <a:p>
            <a:r>
              <a:rPr lang="en-US" sz="3200" dirty="0" smtClean="0"/>
              <a:t>RaeAnn Haynes, ORELAP</a:t>
            </a:r>
          </a:p>
          <a:p>
            <a:r>
              <a:rPr lang="en-US" sz="3200" dirty="0" smtClean="0"/>
              <a:t>Heather </a:t>
            </a:r>
            <a:r>
              <a:rPr lang="en-US" sz="3200" dirty="0" err="1" smtClean="0"/>
              <a:t>Cayton</a:t>
            </a:r>
            <a:r>
              <a:rPr lang="en-US" sz="3200" dirty="0" smtClean="0"/>
              <a:t>, DEQ/ORELAP</a:t>
            </a:r>
          </a:p>
          <a:p>
            <a:r>
              <a:rPr lang="en-US" sz="3200" dirty="0" smtClean="0"/>
              <a:t>Sophia </a:t>
            </a:r>
            <a:r>
              <a:rPr lang="en-US" sz="3200" dirty="0" err="1" smtClean="0"/>
              <a:t>Caggiano</a:t>
            </a:r>
            <a:r>
              <a:rPr lang="en-US" sz="3200" dirty="0" smtClean="0"/>
              <a:t>, DEQ/ORELAP</a:t>
            </a:r>
          </a:p>
          <a:p>
            <a:endParaRPr lang="en-US" sz="3200" dirty="0" smtClean="0"/>
          </a:p>
        </p:txBody>
      </p:sp>
    </p:spTree>
    <p:extLst>
      <p:ext uri="{BB962C8B-B14F-4D97-AF65-F5344CB8AC3E}">
        <p14:creationId xmlns:p14="http://schemas.microsoft.com/office/powerpoint/2010/main" val="92579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smtClean="0"/>
              <a:t>EXHIBITORS</a:t>
            </a:r>
            <a:endParaRPr lang="en-US" dirty="0"/>
          </a:p>
        </p:txBody>
      </p:sp>
      <p:sp>
        <p:nvSpPr>
          <p:cNvPr id="11266" name="Content Placeholder 1"/>
          <p:cNvSpPr>
            <a:spLocks noGrp="1"/>
          </p:cNvSpPr>
          <p:nvPr>
            <p:ph idx="1"/>
          </p:nvPr>
        </p:nvSpPr>
        <p:spPr>
          <a:xfrm>
            <a:off x="1447800" y="1600200"/>
            <a:ext cx="7239000" cy="4406900"/>
          </a:xfrm>
        </p:spPr>
        <p:txBody>
          <a:bodyPr>
            <a:normAutofit fontScale="70000" lnSpcReduction="20000"/>
          </a:bodyPr>
          <a:lstStyle/>
          <a:p>
            <a:r>
              <a:rPr lang="en-US" sz="3200" dirty="0" smtClean="0"/>
              <a:t>Agilent Technologies</a:t>
            </a:r>
          </a:p>
          <a:p>
            <a:r>
              <a:rPr lang="en-US" sz="3200" dirty="0" smtClean="0"/>
              <a:t>Astoria-Pacific</a:t>
            </a:r>
          </a:p>
          <a:p>
            <a:r>
              <a:rPr lang="en-US" sz="3200" dirty="0" smtClean="0"/>
              <a:t>Environmental Express</a:t>
            </a:r>
          </a:p>
          <a:p>
            <a:r>
              <a:rPr lang="en-US" sz="3200" dirty="0" smtClean="0"/>
              <a:t>Environmental Sampling Supply</a:t>
            </a:r>
          </a:p>
          <a:p>
            <a:r>
              <a:rPr lang="en-US" sz="3200" dirty="0" smtClean="0"/>
              <a:t>EST Analytical</a:t>
            </a:r>
          </a:p>
          <a:p>
            <a:r>
              <a:rPr lang="en-US" sz="3200" dirty="0" err="1" smtClean="0"/>
              <a:t>Idexx</a:t>
            </a:r>
            <a:r>
              <a:rPr lang="en-US" sz="3200" dirty="0" smtClean="0"/>
              <a:t> Laboratories, Inc.</a:t>
            </a:r>
          </a:p>
          <a:p>
            <a:r>
              <a:rPr lang="en-US" sz="3200" dirty="0" smtClean="0"/>
              <a:t>Nurnberg Scientific</a:t>
            </a:r>
          </a:p>
          <a:p>
            <a:r>
              <a:rPr lang="en-US" sz="3200" dirty="0" smtClean="0"/>
              <a:t>PerkinElmer, Inc.</a:t>
            </a:r>
          </a:p>
          <a:p>
            <a:r>
              <a:rPr lang="en-US" sz="3200" dirty="0" err="1" smtClean="0"/>
              <a:t>Restek</a:t>
            </a:r>
            <a:r>
              <a:rPr lang="en-US" sz="3200" dirty="0" smtClean="0"/>
              <a:t> Corporation</a:t>
            </a:r>
          </a:p>
          <a:p>
            <a:r>
              <a:rPr lang="en-US" sz="3200" dirty="0" smtClean="0"/>
              <a:t>Scion Instruments</a:t>
            </a:r>
          </a:p>
          <a:p>
            <a:r>
              <a:rPr lang="en-US" sz="3200" dirty="0" err="1" smtClean="0"/>
              <a:t>Thermo</a:t>
            </a:r>
            <a:r>
              <a:rPr lang="en-US" sz="3200" dirty="0" smtClean="0"/>
              <a:t> Fisher Scientific</a:t>
            </a:r>
          </a:p>
          <a:p>
            <a:r>
              <a:rPr lang="en-US" sz="3200" dirty="0" smtClean="0"/>
              <a:t>West Coast Scientific, Inc.</a:t>
            </a:r>
          </a:p>
          <a:p>
            <a:r>
              <a:rPr lang="en-US" sz="3200" dirty="0" err="1" smtClean="0"/>
              <a:t>Zyomic</a:t>
            </a:r>
            <a:r>
              <a:rPr lang="en-US" sz="3200" dirty="0" smtClean="0"/>
              <a:t> Technologies</a:t>
            </a:r>
          </a:p>
        </p:txBody>
      </p:sp>
    </p:spTree>
    <p:extLst>
      <p:ext uri="{BB962C8B-B14F-4D97-AF65-F5344CB8AC3E}">
        <p14:creationId xmlns:p14="http://schemas.microsoft.com/office/powerpoint/2010/main" val="409900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66800" y="228600"/>
            <a:ext cx="7620000" cy="457200"/>
          </a:xfrm>
        </p:spPr>
        <p:txBody>
          <a:bodyPr>
            <a:noAutofit/>
          </a:bodyPr>
          <a:lstStyle/>
          <a:p>
            <a:pPr eaLnBrk="1" fontAlgn="auto" hangingPunct="1">
              <a:spcAft>
                <a:spcPts val="0"/>
              </a:spcAft>
              <a:defRPr/>
            </a:pPr>
            <a:r>
              <a:rPr lang="en-US" sz="3600" dirty="0" smtClean="0"/>
              <a:t>Overview: Morning</a:t>
            </a:r>
          </a:p>
        </p:txBody>
      </p:sp>
      <p:graphicFrame>
        <p:nvGraphicFramePr>
          <p:cNvPr id="4" name="Table 3"/>
          <p:cNvGraphicFramePr>
            <a:graphicFrameLocks noGrp="1"/>
          </p:cNvGraphicFramePr>
          <p:nvPr>
            <p:extLst>
              <p:ext uri="{D42A27DB-BD31-4B8C-83A1-F6EECF244321}">
                <p14:modId xmlns:p14="http://schemas.microsoft.com/office/powerpoint/2010/main" val="3047691249"/>
              </p:ext>
            </p:extLst>
          </p:nvPr>
        </p:nvGraphicFramePr>
        <p:xfrm>
          <a:off x="838200" y="1371601"/>
          <a:ext cx="7620000" cy="5029201"/>
        </p:xfrm>
        <a:graphic>
          <a:graphicData uri="http://schemas.openxmlformats.org/drawingml/2006/table">
            <a:tbl>
              <a:tblPr firstRow="1" firstCol="1" bandRow="1"/>
              <a:tblGrid>
                <a:gridCol w="990600"/>
                <a:gridCol w="3467204"/>
                <a:gridCol w="3162196"/>
              </a:tblGrid>
              <a:tr h="202687">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7:45 AM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Registration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OELA BOD Members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060">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8:00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Welcome, OELA Update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OELA Membership Yearly Meeting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Election of Board Members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Rory 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OELA President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060">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8:30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ORELAP TECHNICAL ADVISORY COMMITTEE (OTAC)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OTAC Update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Dennis Wells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OTAC Chair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BSK Associates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060">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8:45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ORELAP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Introduction of ORELAP Personnel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Program Update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Stephanie Ringsage,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OHA, Manager, Laboratory Compliance Section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060">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9:30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Oregon Drinking Water Services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Self-Introduction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Program Update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David Emme,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OHA Drinking Water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Program Manager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411">
                <a:tc>
                  <a:txBody>
                    <a:bodyPr/>
                    <a:lstStyle/>
                    <a:p>
                      <a:pPr marL="0" marR="0">
                        <a:lnSpc>
                          <a:spcPct val="107000"/>
                        </a:lnSpc>
                        <a:spcBef>
                          <a:spcPts val="0"/>
                        </a:spcBef>
                        <a:spcAft>
                          <a:spcPts val="0"/>
                        </a:spcAft>
                      </a:pPr>
                      <a:r>
                        <a:rPr lang="en-US" sz="1100" b="1" i="1">
                          <a:effectLst/>
                          <a:latin typeface="Calibri" panose="020F0502020204030204" pitchFamily="34" charset="0"/>
                          <a:ea typeface="Calibri" panose="020F0502020204030204" pitchFamily="34" charset="0"/>
                          <a:cs typeface="Times New Roman" panose="02020603050405020304" pitchFamily="18" charset="0"/>
                        </a:rPr>
                        <a:t>10:00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i="1">
                          <a:effectLst/>
                          <a:latin typeface="Calibri" panose="020F0502020204030204" pitchFamily="34" charset="0"/>
                          <a:ea typeface="Calibri" panose="020F0502020204030204" pitchFamily="34" charset="0"/>
                          <a:cs typeface="Times New Roman" panose="02020603050405020304" pitchFamily="18" charset="0"/>
                        </a:rPr>
                        <a:t>BREAK AND EXHIBITORS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6118">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10:30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Oregon Drinking Water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Electronic Compliance Data Reporting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Joe Carlson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OHA Drinking Water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Manager, Data Mgmt etc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Charles Michael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OHA Drinking Water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Compliance Officer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0745">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11:00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TNI Update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Changes to the TNI Standard for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Instrument Calibration and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a:effectLst/>
                          <a:latin typeface="Calibri" panose="020F0502020204030204" pitchFamily="34" charset="0"/>
                          <a:ea typeface="Calibri" panose="020F0502020204030204" pitchFamily="34" charset="0"/>
                          <a:cs typeface="Times New Roman" panose="02020603050405020304" pitchFamily="18" charset="0"/>
                        </a:rPr>
                        <a:t>   Detection and Quantitation Limits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Jerry Parr,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Executive Director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The NELAC Institute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46" marR="55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2119313" y="163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0"/>
            <a:ext cx="7620000" cy="685800"/>
          </a:xfrm>
        </p:spPr>
        <p:txBody>
          <a:bodyPr>
            <a:noAutofit/>
          </a:bodyPr>
          <a:lstStyle/>
          <a:p>
            <a:pPr eaLnBrk="1" fontAlgn="auto" hangingPunct="1">
              <a:spcAft>
                <a:spcPts val="0"/>
              </a:spcAft>
              <a:defRPr/>
            </a:pPr>
            <a:r>
              <a:rPr lang="en-US" sz="3600" dirty="0" smtClean="0"/>
              <a:t>Overview: Early Afternoon</a:t>
            </a:r>
          </a:p>
        </p:txBody>
      </p:sp>
      <p:graphicFrame>
        <p:nvGraphicFramePr>
          <p:cNvPr id="2" name="Table 1"/>
          <p:cNvGraphicFramePr>
            <a:graphicFrameLocks noGrp="1"/>
          </p:cNvGraphicFramePr>
          <p:nvPr>
            <p:extLst>
              <p:ext uri="{D42A27DB-BD31-4B8C-83A1-F6EECF244321}">
                <p14:modId xmlns:p14="http://schemas.microsoft.com/office/powerpoint/2010/main" val="1164113424"/>
              </p:ext>
            </p:extLst>
          </p:nvPr>
        </p:nvGraphicFramePr>
        <p:xfrm>
          <a:off x="990600" y="1295400"/>
          <a:ext cx="7315199" cy="5045377"/>
        </p:xfrm>
        <a:graphic>
          <a:graphicData uri="http://schemas.openxmlformats.org/drawingml/2006/table">
            <a:tbl>
              <a:tblPr firstRow="1" firstCol="1" bandRow="1"/>
              <a:tblGrid>
                <a:gridCol w="1022228"/>
                <a:gridCol w="3714981"/>
                <a:gridCol w="2577990"/>
              </a:tblGrid>
              <a:tr h="355935">
                <a:tc>
                  <a:txBody>
                    <a:bodyPr/>
                    <a:lstStyle/>
                    <a:p>
                      <a:pPr marL="0" marR="0">
                        <a:lnSpc>
                          <a:spcPct val="107000"/>
                        </a:lnSpc>
                        <a:spcBef>
                          <a:spcPts val="0"/>
                        </a:spcBef>
                        <a:spcAft>
                          <a:spcPts val="0"/>
                        </a:spcAft>
                      </a:pPr>
                      <a:r>
                        <a:rPr lang="en-US" sz="1200" b="1" i="1">
                          <a:effectLst/>
                          <a:latin typeface="Calibri" panose="020F0502020204030204" pitchFamily="34" charset="0"/>
                          <a:ea typeface="Calibri" panose="020F0502020204030204" pitchFamily="34" charset="0"/>
                          <a:cs typeface="Times New Roman" panose="02020603050405020304" pitchFamily="18" charset="0"/>
                        </a:rPr>
                        <a:t>12:00 AM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i="1">
                          <a:effectLst/>
                          <a:latin typeface="Calibri" panose="020F0502020204030204" pitchFamily="34" charset="0"/>
                          <a:ea typeface="Calibri" panose="020F0502020204030204" pitchFamily="34" charset="0"/>
                          <a:cs typeface="Times New Roman" panose="02020603050405020304" pitchFamily="18" charset="0"/>
                        </a:rPr>
                        <a:t>LUNCH AND EXHIBITORS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i="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920">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1:30 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Room 1 – Laboratory Ethics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Gary Ward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Ward Associates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ORELAP Retired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614">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1:30 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Room 2 – ODIE Update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Chris Redman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ORELAP Program Manager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227">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2:00 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Room 1 – EPA Alternate Test Procedures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Scott Hoatson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Agency Quality Assurance Officer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Oregon DEQ</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227">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2:00 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Room 2 - ODE Lead and Other Testing In Schools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Morgan Allen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Deputy Executive Director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Confederation of Oregon School Administrators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534">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2:30 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Room 1 – DEQ new NPDES Permit Requirements and Electronic Reporting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Spencer Bohaboy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Policy Development Specialist, DEQ Water Quality Permitting and Policy Development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920">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2:30 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Room 2 – Oregon OSHA on Lab Safety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Daniel Cain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PFO Consultation Manager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Oregon OSHA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84" marR="6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592</TotalTime>
  <Words>638</Words>
  <Application>Microsoft Office PowerPoint</Application>
  <PresentationFormat>On-screen Show (4:3)</PresentationFormat>
  <Paragraphs>169</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OELA/ORELAP  Environmental Laboratory Conference May 24th, 2017</vt:lpstr>
      <vt:lpstr>Welcome Oregon Environmental Laboratories!</vt:lpstr>
      <vt:lpstr>PowerPoint Presentation</vt:lpstr>
      <vt:lpstr>OELA Board</vt:lpstr>
      <vt:lpstr>PowerPoint Presentation</vt:lpstr>
      <vt:lpstr>ORELAP</vt:lpstr>
      <vt:lpstr>EXHIBITORS</vt:lpstr>
      <vt:lpstr>Overview: Morning</vt:lpstr>
      <vt:lpstr>Overview: Early Afternoon</vt:lpstr>
      <vt:lpstr>Overview: Late Afternoon</vt:lpstr>
      <vt:lpstr>Electronic Certificate of Attendance Available</vt:lpstr>
      <vt:lpstr>OELA Board Election</vt:lpstr>
      <vt:lpstr>         OELA 2017 Ballot for Board of Directors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OELA/ORELAP Spring Workshop</dc:title>
  <dc:creator>Owner</dc:creator>
  <cp:lastModifiedBy>KGrogan</cp:lastModifiedBy>
  <cp:revision>81</cp:revision>
  <cp:lastPrinted>2017-05-21T18:05:31Z</cp:lastPrinted>
  <dcterms:created xsi:type="dcterms:W3CDTF">2014-05-12T20:31:53Z</dcterms:created>
  <dcterms:modified xsi:type="dcterms:W3CDTF">2017-06-12T22:53:29Z</dcterms:modified>
</cp:coreProperties>
</file>