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5" r:id="rId4"/>
    <p:sldId id="269" r:id="rId5"/>
    <p:sldId id="273" r:id="rId6"/>
    <p:sldId id="276" r:id="rId7"/>
    <p:sldId id="277" r:id="rId8"/>
    <p:sldId id="278" r:id="rId9"/>
    <p:sldId id="268" r:id="rId10"/>
    <p:sldId id="270" r:id="rId11"/>
    <p:sldId id="271" r:id="rId12"/>
    <p:sldId id="272" r:id="rId13"/>
    <p:sldId id="280" r:id="rId14"/>
    <p:sldId id="274" r:id="rId15"/>
    <p:sldId id="281" r:id="rId16"/>
    <p:sldId id="267" r:id="rId17"/>
    <p:sldId id="275" r:id="rId18"/>
    <p:sldId id="279" r:id="rId19"/>
    <p:sldId id="286" r:id="rId20"/>
    <p:sldId id="285" r:id="rId21"/>
    <p:sldId id="282" r:id="rId22"/>
    <p:sldId id="283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16" userDrawn="1">
          <p15:clr>
            <a:srgbClr val="A4A3A4"/>
          </p15:clr>
        </p15:guide>
        <p15:guide id="2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F7"/>
    <a:srgbClr val="212C31"/>
    <a:srgbClr val="101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370" y="10"/>
      </p:cViewPr>
      <p:guideLst>
        <p:guide orient="horz" pos="1416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B8DA4-5D2F-4909-8BAB-F72673AB757B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C58B2-8BBC-4DBE-BDD5-521712247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0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CMDP</a:t>
            </a:r>
            <a:r>
              <a:rPr lang="en-US" baseline="0" dirty="0" smtClean="0"/>
              <a:t> is programed to include access for water systems.  Oregon is currently only looking at lab access.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58B2-8BBC-4DBE-BDD5-5217122478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es.e.michael@state.or.us" TargetMode="External"/><Relationship Id="rId2" Type="http://schemas.openxmlformats.org/officeDocument/2006/relationships/hyperlink" Target="mailto:Joseph.R.Carlson@state.or.us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wp.dmce@state.or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Compliance Monitoring Data Portal (CMDP)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Carlson &amp; Chuck Michael</a:t>
            </a:r>
          </a:p>
          <a:p>
            <a:r>
              <a:rPr lang="en-US" dirty="0" smtClean="0"/>
              <a:t>Data management, compliance and enforcement (DMCE)</a:t>
            </a:r>
          </a:p>
          <a:p>
            <a:r>
              <a:rPr lang="en-US" dirty="0" smtClean="0"/>
              <a:t>Oregon Drinking Water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we set up your basic account you will get an email with link to finish creating the account: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83" y="3246926"/>
            <a:ext cx="11964255" cy="3552825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>
          <a:xfrm rot="21449286">
            <a:off x="3259014" y="5896513"/>
            <a:ext cx="4822093" cy="74246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Save for future log in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407878" y="2719754"/>
            <a:ext cx="4517291" cy="24384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Alternate Process 7"/>
          <p:cNvSpPr/>
          <p:nvPr/>
        </p:nvSpPr>
        <p:spPr>
          <a:xfrm>
            <a:off x="521105" y="3136392"/>
            <a:ext cx="1599286" cy="439266"/>
          </a:xfrm>
          <a:prstGeom prst="flowChartAlternateProcess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1412" y="616930"/>
            <a:ext cx="9905998" cy="1478570"/>
          </a:xfrm>
        </p:spPr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18" y="1872373"/>
            <a:ext cx="11249025" cy="151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18" y="3540835"/>
            <a:ext cx="4869473" cy="31311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885" y="3563016"/>
            <a:ext cx="5522058" cy="310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65" y="1837832"/>
            <a:ext cx="8916255" cy="502016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87878" y="2249487"/>
            <a:ext cx="22183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TIPS: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For test environment add test to your user name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Use short/easy answers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Save the answers somewhere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25292" y="2680677"/>
            <a:ext cx="4376616" cy="1563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8006300" y="3579442"/>
            <a:ext cx="1481578" cy="2227386"/>
          </a:xfrm>
          <a:prstGeom prst="rightBrace">
            <a:avLst>
              <a:gd name="adj1" fmla="val 4363"/>
              <a:gd name="adj2" fmla="val 46491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1412" y="593935"/>
            <a:ext cx="9905998" cy="1478570"/>
          </a:xfrm>
        </p:spPr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some additional steps including 5 more question/answer sets, an email verification and a 3</a:t>
            </a:r>
            <a:r>
              <a:rPr lang="en-US" baseline="30000" dirty="0" smtClean="0"/>
              <a:t>rd</a:t>
            </a:r>
            <a:r>
              <a:rPr lang="en-US" dirty="0" smtClean="0"/>
              <a:t> agreement document (this one for electronic signatures)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4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7"/>
            <a:ext cx="2266096" cy="3541714"/>
          </a:xfrm>
        </p:spPr>
        <p:txBody>
          <a:bodyPr/>
          <a:lstStyle/>
          <a:p>
            <a:r>
              <a:rPr lang="en-US" dirty="0" smtClean="0"/>
              <a:t>Done – now you are ready for testing!</a:t>
            </a:r>
          </a:p>
          <a:p>
            <a:r>
              <a:rPr lang="en-US" dirty="0" smtClean="0"/>
              <a:t>Add coworkers in for testing also.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9228" y="89258"/>
            <a:ext cx="9905998" cy="1478570"/>
          </a:xfrm>
        </p:spPr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101" y="2425701"/>
            <a:ext cx="8365794" cy="42828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213" y="1244352"/>
            <a:ext cx="4536529" cy="744384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8798233" y="1683438"/>
            <a:ext cx="7815" cy="64271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047411" y="3043116"/>
            <a:ext cx="7815" cy="152400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17969" y="4872892"/>
            <a:ext cx="1594523" cy="134815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276736" y="4895729"/>
            <a:ext cx="2227006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Enter samples by hand or excel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8419859" y="4544544"/>
            <a:ext cx="856877" cy="100242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users: can search for samples/jobs entered by your lab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Preparer:</a:t>
            </a:r>
            <a:r>
              <a:rPr lang="en-US" dirty="0" smtClean="0"/>
              <a:t> can enter samples/results for review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Reviewer:</a:t>
            </a:r>
            <a:r>
              <a:rPr lang="en-US" dirty="0" smtClean="0"/>
              <a:t> Preparer capabilities and review entries for accuracy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Certifier:</a:t>
            </a:r>
            <a:r>
              <a:rPr lang="en-US" dirty="0" smtClean="0"/>
              <a:t> Reviewer capabilities and Certify (submit) to state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System Administrator : </a:t>
            </a:r>
            <a:r>
              <a:rPr lang="en-US" dirty="0" smtClean="0"/>
              <a:t>Certifier capabilities; can add/remove users; and request changes to the lab profile.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2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3927" y="97326"/>
            <a:ext cx="7343775" cy="66008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056923" y="1758462"/>
            <a:ext cx="1039446" cy="703385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91938" y="1813170"/>
            <a:ext cx="859692" cy="648677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698891" y="695570"/>
            <a:ext cx="1307159" cy="64633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Excel template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0" name="Curved Connector 9"/>
          <p:cNvCxnSpPr>
            <a:stCxn id="7" idx="1"/>
          </p:cNvCxnSpPr>
          <p:nvPr/>
        </p:nvCxnSpPr>
        <p:spPr>
          <a:xfrm rot="10800000" flipV="1">
            <a:off x="8714161" y="1018735"/>
            <a:ext cx="984730" cy="411479"/>
          </a:xfrm>
          <a:prstGeom prst="curvedConnector3">
            <a:avLst>
              <a:gd name="adj1" fmla="val 50000"/>
            </a:avLst>
          </a:prstGeom>
          <a:ln w="7620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705969" y="1281725"/>
            <a:ext cx="945661" cy="3516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urved Connector 13"/>
          <p:cNvCxnSpPr>
            <a:endCxn id="22" idx="2"/>
          </p:cNvCxnSpPr>
          <p:nvPr/>
        </p:nvCxnSpPr>
        <p:spPr>
          <a:xfrm rot="16200000" flipH="1">
            <a:off x="4639996" y="1206697"/>
            <a:ext cx="719796" cy="433752"/>
          </a:xfrm>
          <a:prstGeom prst="curvedConnector2">
            <a:avLst/>
          </a:prstGeom>
          <a:ln w="76200">
            <a:solidFill>
              <a:srgbClr val="00B0F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216770" y="1607625"/>
            <a:ext cx="945661" cy="35169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698892" y="5775570"/>
            <a:ext cx="711200" cy="63304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713783" y="5720862"/>
            <a:ext cx="1008185" cy="687754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6"/>
            <a:endCxn id="23" idx="1"/>
          </p:cNvCxnSpPr>
          <p:nvPr/>
        </p:nvCxnSpPr>
        <p:spPr>
          <a:xfrm>
            <a:off x="8721968" y="6064739"/>
            <a:ext cx="976924" cy="27354"/>
          </a:xfrm>
          <a:prstGeom prst="straightConnector1">
            <a:avLst/>
          </a:prstGeom>
          <a:ln w="762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 txBox="1">
            <a:spLocks/>
          </p:cNvSpPr>
          <p:nvPr/>
        </p:nvSpPr>
        <p:spPr>
          <a:xfrm>
            <a:off x="1141413" y="618518"/>
            <a:ext cx="2748085" cy="14785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How EPA sees CMDP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83016" y="417342"/>
            <a:ext cx="961292" cy="64633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(PWS SCADA)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submit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41411" y="1825628"/>
            <a:ext cx="3196899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LIMS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5"/>
          </p:nvPr>
        </p:nvSpPr>
        <p:spPr>
          <a:xfrm>
            <a:off x="1127919" y="2511427"/>
            <a:ext cx="3208735" cy="3497737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Computer programmers can set up a extract process to get the data straight out of your LIMS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For those with a LIMS system, you will only need to handle the data one time – fewer chances of errors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7" y="1828800"/>
            <a:ext cx="3184385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Spreadsheet (excel)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6"/>
          </p:nvPr>
        </p:nvSpPr>
        <p:spPr>
          <a:xfrm>
            <a:off x="4504214" y="2514600"/>
            <a:ext cx="3195830" cy="349456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 of a predefined format for data.  User logs in and submits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Data gets converted to an XML format for submittal and processing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Need to make sure to download and use most current version each time.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852443" y="1825628"/>
            <a:ext cx="3194968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Entry in webpage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7"/>
          </p:nvPr>
        </p:nvSpPr>
        <p:spPr>
          <a:xfrm>
            <a:off x="7852443" y="2511428"/>
            <a:ext cx="3194968" cy="349773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Log into CMDP and enter all sample results using online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Error checks are built in and displayed at time of entry – not afterward as with other submittals.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75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47625"/>
            <a:ext cx="8915400" cy="6762750"/>
          </a:xfrm>
          <a:prstGeom prst="rect">
            <a:avLst/>
          </a:prstGeom>
        </p:spPr>
      </p:pic>
      <p:sp>
        <p:nvSpPr>
          <p:cNvPr id="2" name="Flowchart: Alternate Process 1"/>
          <p:cNvSpPr/>
          <p:nvPr/>
        </p:nvSpPr>
        <p:spPr>
          <a:xfrm>
            <a:off x="5916246" y="5267569"/>
            <a:ext cx="3008923" cy="422031"/>
          </a:xfrm>
          <a:prstGeom prst="flowChartAlternateProcess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1770183" y="5310553"/>
            <a:ext cx="3008923" cy="336062"/>
          </a:xfrm>
          <a:prstGeom prst="flowChartAlternateProcess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5998308" y="3097432"/>
            <a:ext cx="3919415" cy="545905"/>
          </a:xfrm>
          <a:prstGeom prst="flowChartAlternateProcess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16246" y="3730752"/>
            <a:ext cx="4224450" cy="9144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916246" y="4002024"/>
            <a:ext cx="4224450" cy="9144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8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727608"/>
            <a:ext cx="9905998" cy="1478570"/>
          </a:xfrm>
        </p:spPr>
        <p:txBody>
          <a:bodyPr/>
          <a:lstStyle/>
          <a:p>
            <a:r>
              <a:rPr lang="en-US" dirty="0" smtClean="0"/>
              <a:t>Foreseen </a:t>
            </a:r>
            <a:r>
              <a:rPr lang="en-US" sz="3400" dirty="0" smtClean="0"/>
              <a:t>Problems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10126356" cy="42545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water systems not in SDWIS</a:t>
            </a:r>
          </a:p>
          <a:p>
            <a:pPr lvl="1"/>
            <a:r>
              <a:rPr lang="en-US" sz="2800" dirty="0" smtClean="0"/>
              <a:t>Can’t be entered until system is setup by DWS staff.  This can be a lengthy process and may be best to send the results in to DWS.</a:t>
            </a:r>
          </a:p>
          <a:p>
            <a:r>
              <a:rPr lang="en-US" sz="3200" dirty="0" smtClean="0"/>
              <a:t>Assessment</a:t>
            </a:r>
            <a:r>
              <a:rPr lang="en-US" sz="3200" dirty="0"/>
              <a:t> </a:t>
            </a:r>
            <a:r>
              <a:rPr lang="en-US" sz="3200" dirty="0" smtClean="0"/>
              <a:t>samples (GWR)</a:t>
            </a:r>
          </a:p>
          <a:p>
            <a:pPr lvl="1"/>
            <a:r>
              <a:rPr lang="en-US" sz="2800" dirty="0" smtClean="0"/>
              <a:t>Assessment is not a sample type in SDWIS.  It gets entered into SDWIS as a routine at a source and data online converts it to assessment</a:t>
            </a:r>
          </a:p>
        </p:txBody>
      </p:sp>
    </p:spTree>
    <p:extLst>
      <p:ext uri="{BB962C8B-B14F-4D97-AF65-F5344CB8AC3E}">
        <p14:creationId xmlns:p14="http://schemas.microsoft.com/office/powerpoint/2010/main" val="4015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433023"/>
            <a:ext cx="9905998" cy="147857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58143"/>
            <a:ext cx="9905999" cy="354171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Overview of CMDP</a:t>
            </a:r>
          </a:p>
          <a:p>
            <a:r>
              <a:rPr lang="en-US" sz="2800" dirty="0" smtClean="0"/>
              <a:t>How to get an account/access</a:t>
            </a:r>
          </a:p>
          <a:p>
            <a:r>
              <a:rPr lang="en-US" sz="2800" dirty="0" smtClean="0"/>
              <a:t>Methods to submit</a:t>
            </a:r>
          </a:p>
          <a:p>
            <a:r>
              <a:rPr lang="en-US" sz="2800" dirty="0" smtClean="0"/>
              <a:t>Foreseen problems</a:t>
            </a:r>
          </a:p>
          <a:p>
            <a:r>
              <a:rPr lang="en-US" sz="2800" dirty="0" smtClean="0"/>
              <a:t>Going forward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018215" y="1172308"/>
            <a:ext cx="3453140" cy="2677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Note:</a:t>
            </a:r>
          </a:p>
          <a:p>
            <a:r>
              <a:rPr lang="en-US" sz="2800" dirty="0" smtClean="0"/>
              <a:t>We are just learning the process too. We may not have all the answers to your questions.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09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Foreseen Problems – Sample points: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Dist</a:t>
            </a:r>
            <a:r>
              <a:rPr lang="en-US" sz="3200" dirty="0" smtClean="0"/>
              <a:t>-a (Distribution):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362237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DBP’s –</a:t>
            </a:r>
            <a:r>
              <a:rPr lang="en-US" sz="2800" u="sng" dirty="0"/>
              <a:t>A</a:t>
            </a:r>
            <a:r>
              <a:rPr lang="en-US" sz="2800" u="sng" dirty="0" smtClean="0"/>
              <a:t>pproved </a:t>
            </a:r>
            <a:r>
              <a:rPr lang="en-US" sz="2800" dirty="0" smtClean="0"/>
              <a:t>locations listed on data online with sample point ID (</a:t>
            </a:r>
            <a:r>
              <a:rPr lang="en-US" sz="2800" u="sng" dirty="0" smtClean="0">
                <a:solidFill>
                  <a:srgbClr val="FF0000"/>
                </a:solidFill>
              </a:rPr>
              <a:t>2DBP-##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For coliform, LCR and unapproved DBP locations use “</a:t>
            </a:r>
            <a:r>
              <a:rPr lang="en-US" sz="2800" u="sng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All other facilities: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Use sample point “</a:t>
            </a:r>
            <a:r>
              <a:rPr lang="en-US" sz="2800" u="sng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800" dirty="0" smtClean="0"/>
              <a:t>Sources (SRC-)</a:t>
            </a:r>
          </a:p>
          <a:p>
            <a:pPr lvl="1"/>
            <a:r>
              <a:rPr lang="en-US" sz="2800" dirty="0" smtClean="0"/>
              <a:t>Common headers (CH-)</a:t>
            </a:r>
          </a:p>
          <a:p>
            <a:pPr lvl="1"/>
            <a:r>
              <a:rPr lang="en-US" sz="2800" dirty="0" smtClean="0"/>
              <a:t>Treatment plants (WTP-)</a:t>
            </a:r>
          </a:p>
          <a:p>
            <a:pPr lvl="1"/>
            <a:r>
              <a:rPr lang="en-US" sz="2800" dirty="0" smtClean="0"/>
              <a:t>Entry points (EP-)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36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we move forward…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95526"/>
            <a:ext cx="9905999" cy="3541714"/>
          </a:xfrm>
        </p:spPr>
        <p:txBody>
          <a:bodyPr>
            <a:noAutofit/>
          </a:bodyPr>
          <a:lstStyle/>
          <a:p>
            <a:r>
              <a:rPr lang="en-US" sz="2800" dirty="0" smtClean="0"/>
              <a:t>Testing of CMDP:</a:t>
            </a:r>
          </a:p>
          <a:p>
            <a:pPr lvl="1"/>
            <a:r>
              <a:rPr lang="en-US" sz="2800" dirty="0" smtClean="0"/>
              <a:t>By labs – can you get samples in</a:t>
            </a:r>
            <a:r>
              <a:rPr lang="en-US" sz="2800" smtClean="0"/>
              <a:t>? </a:t>
            </a:r>
            <a:endParaRPr lang="en-US" sz="2800" dirty="0" smtClean="0"/>
          </a:p>
          <a:p>
            <a:pPr lvl="1"/>
            <a:r>
              <a:rPr lang="en-US" sz="2800" dirty="0" smtClean="0"/>
              <a:t>By DWS – can we get the submitted samples into our database</a:t>
            </a:r>
          </a:p>
          <a:p>
            <a:r>
              <a:rPr lang="en-US" sz="2800" dirty="0" smtClean="0"/>
              <a:t>Procedures:</a:t>
            </a:r>
          </a:p>
          <a:p>
            <a:pPr lvl="1"/>
            <a:r>
              <a:rPr lang="en-US" sz="2800" dirty="0" smtClean="0"/>
              <a:t>How do we treat errors – ones by water systems and in data entry?</a:t>
            </a:r>
          </a:p>
          <a:p>
            <a:pPr lvl="1"/>
            <a:r>
              <a:rPr lang="en-US" sz="2800" dirty="0" smtClean="0"/>
              <a:t>Any others identified during testing?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90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we move forward…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406443"/>
            <a:ext cx="9905999" cy="354171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After testing is complete:</a:t>
            </a:r>
          </a:p>
          <a:p>
            <a:pPr lvl="1"/>
            <a:r>
              <a:rPr lang="en-US" sz="2800" dirty="0" smtClean="0"/>
              <a:t>State will move to production </a:t>
            </a:r>
          </a:p>
          <a:p>
            <a:pPr lvl="1"/>
            <a:r>
              <a:rPr lang="en-US" sz="2800" dirty="0"/>
              <a:t>T</a:t>
            </a:r>
            <a:r>
              <a:rPr lang="en-US" sz="2800" dirty="0" smtClean="0"/>
              <a:t>est environment will still be maintained for lab use and any upgrades</a:t>
            </a:r>
          </a:p>
          <a:p>
            <a:pPr lvl="1"/>
            <a:r>
              <a:rPr lang="en-US" sz="2800" dirty="0" smtClean="0"/>
              <a:t>Lab ready to move to production: You will need to reregister in production environment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051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3437" y="2097088"/>
            <a:ext cx="41535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Joseph Carlson</a:t>
            </a:r>
          </a:p>
          <a:p>
            <a:r>
              <a:rPr lang="en-US" sz="2400" dirty="0" smtClean="0"/>
              <a:t>971-673-0470</a:t>
            </a:r>
          </a:p>
          <a:p>
            <a:r>
              <a:rPr lang="en-US" sz="2400" dirty="0" smtClean="0">
                <a:hlinkClick r:id="rId2"/>
              </a:rPr>
              <a:t>Joseph.R.Carlson@state.or.us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Chuck Michael</a:t>
            </a:r>
            <a:endParaRPr lang="en-US" sz="2400" dirty="0"/>
          </a:p>
          <a:p>
            <a:r>
              <a:rPr lang="en-US" sz="2400" dirty="0" smtClean="0"/>
              <a:t>971-673-0420</a:t>
            </a:r>
            <a:endParaRPr lang="en-US" sz="2400" dirty="0"/>
          </a:p>
          <a:p>
            <a:r>
              <a:rPr lang="en-US" sz="2400" dirty="0" smtClean="0">
                <a:hlinkClick r:id="rId3"/>
              </a:rPr>
              <a:t>Charles.E.Michael@state.or.us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53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CMDP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663238" y="1986047"/>
            <a:ext cx="3645149" cy="42407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FFC000"/>
                </a:solidFill>
              </a:rPr>
              <a:t>What is CMDP?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A change in submitting sample results to state drinking water agencies from paper to electronic.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571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CMDP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504604"/>
            <a:ext cx="9905999" cy="394191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CMDP is CROMERR complaint!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CROMERR: </a:t>
            </a:r>
            <a:r>
              <a:rPr lang="en-US" sz="2800" dirty="0" err="1" smtClean="0"/>
              <a:t>CROss</a:t>
            </a:r>
            <a:r>
              <a:rPr lang="en-US" sz="2800" dirty="0" smtClean="0"/>
              <a:t>-Media Electronic Reporting Rule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This is the federal legal framework for electronic reporting</a:t>
            </a:r>
          </a:p>
          <a:p>
            <a:r>
              <a:rPr lang="en-US" sz="2800" dirty="0" smtClean="0">
                <a:solidFill>
                  <a:srgbClr val="FFC000"/>
                </a:solidFill>
              </a:rPr>
              <a:t>What does that mean to you?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1 user per account – DO NOT SHARE!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Electronic reporting that meets federal law requirements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09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74315"/>
            <a:ext cx="9905999" cy="5006704"/>
          </a:xfrm>
        </p:spPr>
        <p:txBody>
          <a:bodyPr>
            <a:noAutofit/>
          </a:bodyPr>
          <a:lstStyle/>
          <a:p>
            <a:r>
              <a:rPr lang="en-US" sz="2800" dirty="0" smtClean="0"/>
              <a:t>Benefits:</a:t>
            </a:r>
          </a:p>
          <a:p>
            <a:pPr lvl="1"/>
            <a:r>
              <a:rPr lang="en-US" sz="2800" dirty="0" smtClean="0"/>
              <a:t>If you report to multiple states, 1 location nationwide to report once the state has signed up.</a:t>
            </a:r>
          </a:p>
          <a:p>
            <a:pPr lvl="1"/>
            <a:r>
              <a:rPr lang="en-US" sz="2800" dirty="0" smtClean="0"/>
              <a:t>If you subcontract a sample and both labs are registered:</a:t>
            </a:r>
          </a:p>
          <a:p>
            <a:pPr lvl="2"/>
            <a:r>
              <a:rPr lang="en-US" sz="2800" dirty="0" smtClean="0"/>
              <a:t>Primary lab can enter the water system information</a:t>
            </a:r>
          </a:p>
          <a:p>
            <a:pPr lvl="2"/>
            <a:r>
              <a:rPr lang="en-US" sz="2800" dirty="0" smtClean="0"/>
              <a:t>Subcontracted lab enters the analytical results</a:t>
            </a:r>
          </a:p>
          <a:p>
            <a:pPr lvl="1"/>
            <a:r>
              <a:rPr lang="en-US" sz="2800" dirty="0" smtClean="0"/>
              <a:t>You can search for what samples have been submitted.</a:t>
            </a:r>
          </a:p>
          <a:p>
            <a:pPr lvl="1"/>
            <a:r>
              <a:rPr lang="en-US" sz="2800" dirty="0" smtClean="0"/>
              <a:t>When final, there will be a training environment and a production environment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CMDP</a:t>
            </a:r>
          </a:p>
        </p:txBody>
      </p:sp>
    </p:spTree>
    <p:extLst>
      <p:ext uri="{BB962C8B-B14F-4D97-AF65-F5344CB8AC3E}">
        <p14:creationId xmlns:p14="http://schemas.microsoft.com/office/powerpoint/2010/main" val="11789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74759"/>
          </a:xfrm>
        </p:spPr>
        <p:txBody>
          <a:bodyPr>
            <a:normAutofit/>
          </a:bodyPr>
          <a:lstStyle/>
          <a:p>
            <a:r>
              <a:rPr lang="en-US" dirty="0" smtClean="0"/>
              <a:t>CMDP training and help desk: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9600" u="sng" dirty="0" smtClean="0">
                <a:solidFill>
                  <a:srgbClr val="00B0F0"/>
                </a:solidFill>
              </a:rPr>
              <a:t>cmdp.zendesk.com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CMDP</a:t>
            </a:r>
          </a:p>
        </p:txBody>
      </p:sp>
    </p:spTree>
    <p:extLst>
      <p:ext uri="{BB962C8B-B14F-4D97-AF65-F5344CB8AC3E}">
        <p14:creationId xmlns:p14="http://schemas.microsoft.com/office/powerpoint/2010/main" val="22609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230981" y="23445"/>
            <a:ext cx="11730038" cy="6794500"/>
          </a:xfrm>
          <a:prstGeom prst="rect">
            <a:avLst/>
          </a:prstGeo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564" y="3148525"/>
            <a:ext cx="1800000" cy="25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9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47625"/>
            <a:ext cx="8915400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an account /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u="sng" dirty="0" smtClean="0"/>
              <a:t>Lab Administrator</a:t>
            </a:r>
            <a:r>
              <a:rPr lang="en-US" sz="2800" dirty="0" smtClean="0"/>
              <a:t> will request an account.</a:t>
            </a:r>
          </a:p>
          <a:p>
            <a:pPr lvl="1"/>
            <a:r>
              <a:rPr lang="en-US" sz="2800" dirty="0"/>
              <a:t>Send Email to </a:t>
            </a:r>
            <a:r>
              <a:rPr lang="en-US" sz="2800" dirty="0" smtClean="0">
                <a:hlinkClick r:id="rId2"/>
              </a:rPr>
              <a:t>dwp.dmce@state.or.us</a:t>
            </a:r>
            <a:endParaRPr lang="en-US" sz="2800" dirty="0" smtClean="0"/>
          </a:p>
          <a:p>
            <a:pPr lvl="1"/>
            <a:r>
              <a:rPr lang="en-US" sz="2800" dirty="0" smtClean="0"/>
              <a:t>Include the following:</a:t>
            </a:r>
          </a:p>
          <a:p>
            <a:pPr lvl="2">
              <a:buFont typeface="Tw Cen MT" panose="020B0602020104020603" pitchFamily="34" charset="0"/>
              <a:buChar char="–"/>
            </a:pPr>
            <a:r>
              <a:rPr lang="en-US" sz="2800" dirty="0" smtClean="0"/>
              <a:t>Subject line ~ CMDP account request</a:t>
            </a:r>
          </a:p>
          <a:p>
            <a:pPr lvl="2">
              <a:buFont typeface="Tw Cen MT" panose="020B0602020104020603" pitchFamily="34" charset="0"/>
              <a:buChar char="–"/>
            </a:pPr>
            <a:r>
              <a:rPr lang="en-US" sz="2800" dirty="0" smtClean="0"/>
              <a:t>First &amp; Last Name (can’t use first initial)</a:t>
            </a:r>
          </a:p>
          <a:p>
            <a:pPr lvl="2">
              <a:buFont typeface="Tw Cen MT" panose="020B0602020104020603" pitchFamily="34" charset="0"/>
              <a:buChar char="–"/>
            </a:pPr>
            <a:r>
              <a:rPr lang="en-US" sz="2800" dirty="0" smtClean="0"/>
              <a:t>Lab your are requesting to be administrator for</a:t>
            </a:r>
          </a:p>
          <a:p>
            <a:pPr lvl="2">
              <a:buFont typeface="Tw Cen MT" panose="020B0602020104020603" pitchFamily="34" charset="0"/>
              <a:buChar char="–"/>
            </a:pPr>
            <a:r>
              <a:rPr lang="en-US" sz="2800" dirty="0" smtClean="0"/>
              <a:t>Email address for individual user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87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7323</TotalTime>
  <Words>843</Words>
  <Application>Microsoft Office PowerPoint</Application>
  <PresentationFormat>Custom</PresentationFormat>
  <Paragraphs>120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Circuit</vt:lpstr>
      <vt:lpstr>Compliance Monitoring Data Portal (CMDP)</vt:lpstr>
      <vt:lpstr>Agenda</vt:lpstr>
      <vt:lpstr>Overview of CMDP</vt:lpstr>
      <vt:lpstr>Overview of CMDP</vt:lpstr>
      <vt:lpstr>Overview of CMDP</vt:lpstr>
      <vt:lpstr>Overview of CMDP</vt:lpstr>
      <vt:lpstr>PowerPoint Presentation</vt:lpstr>
      <vt:lpstr>PowerPoint Presentation</vt:lpstr>
      <vt:lpstr>How to get an account / access</vt:lpstr>
      <vt:lpstr>How to get an account / access</vt:lpstr>
      <vt:lpstr>How to get an account / access</vt:lpstr>
      <vt:lpstr>How to get an account / access</vt:lpstr>
      <vt:lpstr>How to get an account / access</vt:lpstr>
      <vt:lpstr>How to get an account / access</vt:lpstr>
      <vt:lpstr>User levels</vt:lpstr>
      <vt:lpstr>PowerPoint Presentation</vt:lpstr>
      <vt:lpstr>Methods to submit</vt:lpstr>
      <vt:lpstr>PowerPoint Presentation</vt:lpstr>
      <vt:lpstr>Foreseen Problems:</vt:lpstr>
      <vt:lpstr>Foreseen Problems – Sample points:</vt:lpstr>
      <vt:lpstr>As we move forward…</vt:lpstr>
      <vt:lpstr>As we move forward…</vt:lpstr>
      <vt:lpstr>Questions:</vt:lpstr>
    </vt:vector>
  </TitlesOfParts>
  <Company>Oregon 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Charles E</dc:creator>
  <cp:lastModifiedBy>KGrogan</cp:lastModifiedBy>
  <cp:revision>18</cp:revision>
  <dcterms:created xsi:type="dcterms:W3CDTF">2017-05-18T16:31:04Z</dcterms:created>
  <dcterms:modified xsi:type="dcterms:W3CDTF">2017-06-12T22:52:55Z</dcterms:modified>
</cp:coreProperties>
</file>