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49" r:id="rId2"/>
  </p:sldMasterIdLst>
  <p:notesMasterIdLst>
    <p:notesMasterId r:id="rId76"/>
  </p:notesMasterIdLst>
  <p:handoutMasterIdLst>
    <p:handoutMasterId r:id="rId77"/>
  </p:handoutMasterIdLst>
  <p:sldIdLst>
    <p:sldId id="563" r:id="rId3"/>
    <p:sldId id="543" r:id="rId4"/>
    <p:sldId id="544" r:id="rId5"/>
    <p:sldId id="545" r:id="rId6"/>
    <p:sldId id="546" r:id="rId7"/>
    <p:sldId id="547" r:id="rId8"/>
    <p:sldId id="548" r:id="rId9"/>
    <p:sldId id="549" r:id="rId10"/>
    <p:sldId id="550" r:id="rId11"/>
    <p:sldId id="551" r:id="rId12"/>
    <p:sldId id="552" r:id="rId13"/>
    <p:sldId id="553" r:id="rId14"/>
    <p:sldId id="554" r:id="rId15"/>
    <p:sldId id="555" r:id="rId16"/>
    <p:sldId id="556" r:id="rId17"/>
    <p:sldId id="557" r:id="rId18"/>
    <p:sldId id="558" r:id="rId19"/>
    <p:sldId id="560" r:id="rId20"/>
    <p:sldId id="561" r:id="rId21"/>
    <p:sldId id="562" r:id="rId22"/>
    <p:sldId id="523" r:id="rId23"/>
    <p:sldId id="517" r:id="rId24"/>
    <p:sldId id="468" r:id="rId25"/>
    <p:sldId id="520" r:id="rId26"/>
    <p:sldId id="469" r:id="rId27"/>
    <p:sldId id="471" r:id="rId28"/>
    <p:sldId id="521" r:id="rId29"/>
    <p:sldId id="472" r:id="rId30"/>
    <p:sldId id="473" r:id="rId31"/>
    <p:sldId id="524" r:id="rId32"/>
    <p:sldId id="474" r:id="rId33"/>
    <p:sldId id="475" r:id="rId34"/>
    <p:sldId id="477" r:id="rId35"/>
    <p:sldId id="538" r:id="rId36"/>
    <p:sldId id="480" r:id="rId37"/>
    <p:sldId id="482" r:id="rId38"/>
    <p:sldId id="483" r:id="rId39"/>
    <p:sldId id="528" r:id="rId40"/>
    <p:sldId id="534" r:id="rId41"/>
    <p:sldId id="531" r:id="rId42"/>
    <p:sldId id="532" r:id="rId43"/>
    <p:sldId id="533" r:id="rId44"/>
    <p:sldId id="484" r:id="rId45"/>
    <p:sldId id="526" r:id="rId46"/>
    <p:sldId id="485" r:id="rId47"/>
    <p:sldId id="486" r:id="rId48"/>
    <p:sldId id="487" r:id="rId49"/>
    <p:sldId id="535" r:id="rId50"/>
    <p:sldId id="527" r:id="rId51"/>
    <p:sldId id="564" r:id="rId52"/>
    <p:sldId id="565" r:id="rId53"/>
    <p:sldId id="495" r:id="rId54"/>
    <p:sldId id="496" r:id="rId55"/>
    <p:sldId id="497" r:id="rId56"/>
    <p:sldId id="498" r:id="rId57"/>
    <p:sldId id="499" r:id="rId58"/>
    <p:sldId id="501" r:id="rId59"/>
    <p:sldId id="536" r:id="rId60"/>
    <p:sldId id="504" r:id="rId61"/>
    <p:sldId id="505" r:id="rId62"/>
    <p:sldId id="537" r:id="rId63"/>
    <p:sldId id="515" r:id="rId64"/>
    <p:sldId id="506" r:id="rId65"/>
    <p:sldId id="508" r:id="rId66"/>
    <p:sldId id="509" r:id="rId67"/>
    <p:sldId id="510" r:id="rId68"/>
    <p:sldId id="511" r:id="rId69"/>
    <p:sldId id="512" r:id="rId70"/>
    <p:sldId id="513" r:id="rId71"/>
    <p:sldId id="514" r:id="rId72"/>
    <p:sldId id="542" r:id="rId73"/>
    <p:sldId id="540" r:id="rId74"/>
    <p:sldId id="461" r:id="rId75"/>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6453" autoAdjust="0"/>
    <p:restoredTop sz="80952" autoAdjust="0"/>
  </p:normalViewPr>
  <p:slideViewPr>
    <p:cSldViewPr>
      <p:cViewPr varScale="1">
        <p:scale>
          <a:sx n="57" d="100"/>
          <a:sy n="57" d="100"/>
        </p:scale>
        <p:origin x="1344" y="72"/>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notesMaster" Target="notesMasters/notesMaster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lfkdshome\oit_home\Users\BWS\FrancoiseC\My%20Documents\My%20files\TNI%20Committee\Training%20slides_2015%20STD\1.7.1.1.k%20and%20o.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lfkdshome\oit_home\Users\BWS\FrancoiseC\My%20Documents\My%20files\TNI%20Committee\Training%20slides_2015%20STD\1.7.1.1.k%20and%20o.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lfkdshome\oit_home\Users\BWS\FrancoiseC\My%20Documents\My%20files\TNI%20Committee\Training%20slides_2015%20STD\1.7.1.1.k%20and%20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'First fig'!$B$4</c:f>
              <c:strCache>
                <c:ptCount val="1"/>
                <c:pt idx="0">
                  <c:v>Instrument Response</c:v>
                </c:pt>
              </c:strCache>
            </c:strRef>
          </c:tx>
          <c:spPr>
            <a:ln w="28575" cap="rnd">
              <a:noFill/>
              <a:round/>
            </a:ln>
            <a:effectLst/>
          </c:spPr>
          <c:marker>
            <c:symbol val="circle"/>
            <c:size val="5"/>
            <c:spPr>
              <a:solidFill>
                <a:srgbClr val="FF0000"/>
              </a:solidFill>
              <a:ln w="15875">
                <a:solidFill>
                  <a:srgbClr val="FF0000"/>
                </a:solidFill>
              </a:ln>
              <a:effectLst/>
            </c:spPr>
          </c:marker>
          <c:trendline>
            <c:spPr>
              <a:ln w="25400" cap="rnd">
                <a:solidFill>
                  <a:schemeClr val="accent1"/>
                </a:solidFill>
                <a:prstDash val="sysDot"/>
              </a:ln>
              <a:effectLst/>
            </c:spPr>
            <c:trendlineType val="linear"/>
            <c:dispRSqr val="0"/>
            <c:dispEq val="0"/>
          </c:trendline>
          <c:xVal>
            <c:numRef>
              <c:f>'First fig'!$A$5:$A$7</c:f>
              <c:numCache>
                <c:formatCode>General</c:formatCode>
                <c:ptCount val="3"/>
                <c:pt idx="0">
                  <c:v>0</c:v>
                </c:pt>
                <c:pt idx="1">
                  <c:v>10</c:v>
                </c:pt>
                <c:pt idx="2">
                  <c:v>200</c:v>
                </c:pt>
              </c:numCache>
            </c:numRef>
          </c:xVal>
          <c:yVal>
            <c:numRef>
              <c:f>'First fig'!$B$5:$B$7</c:f>
              <c:numCache>
                <c:formatCode>General</c:formatCode>
                <c:ptCount val="3"/>
                <c:pt idx="0">
                  <c:v>0</c:v>
                </c:pt>
                <c:pt idx="1">
                  <c:v>500</c:v>
                </c:pt>
                <c:pt idx="2">
                  <c:v>10000</c:v>
                </c:pt>
              </c:numCache>
            </c:numRef>
          </c:yVal>
          <c:smooth val="0"/>
        </c:ser>
        <c:dLbls>
          <c:showLegendKey val="0"/>
          <c:showVal val="0"/>
          <c:showCatName val="0"/>
          <c:showSerName val="0"/>
          <c:showPercent val="0"/>
          <c:showBubbleSize val="0"/>
        </c:dLbls>
        <c:axId val="72782976"/>
        <c:axId val="72784896"/>
      </c:scatterChart>
      <c:valAx>
        <c:axId val="72782976"/>
        <c:scaling>
          <c:orientation val="minMax"/>
          <c:max val="2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Concentration (mg/L)</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2784896"/>
        <c:crosses val="autoZero"/>
        <c:crossBetween val="midCat"/>
      </c:valAx>
      <c:valAx>
        <c:axId val="72784896"/>
        <c:scaling>
          <c:orientation val="minMax"/>
          <c:max val="110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Instrument response</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2782976"/>
        <c:crosses val="autoZero"/>
        <c:crossBetween val="midCat"/>
        <c:majorUnit val="5000"/>
      </c:valAx>
      <c:spPr>
        <a:noFill/>
        <a:ln w="25400">
          <a:noFill/>
        </a:ln>
        <a:effectLst/>
      </c:spPr>
    </c:plotArea>
    <c:plotVisOnly val="1"/>
    <c:dispBlanksAs val="gap"/>
    <c:showDLblsOverMax val="0"/>
  </c:chart>
  <c:spPr>
    <a:noFill/>
    <a:ln>
      <a:noFill/>
    </a:ln>
    <a:effectLst/>
  </c:spPr>
  <c:txPr>
    <a:bodyPr/>
    <a:lstStyle/>
    <a:p>
      <a:pPr>
        <a:defRPr sz="1600" b="0">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'Second fig'!$B$1</c:f>
              <c:strCache>
                <c:ptCount val="1"/>
                <c:pt idx="0">
                  <c:v>Instrument Response</c:v>
                </c:pt>
              </c:strCache>
            </c:strRef>
          </c:tx>
          <c:spPr>
            <a:ln w="25400" cap="rnd">
              <a:solidFill>
                <a:srgbClr val="0070C0"/>
              </a:solidFill>
              <a:round/>
            </a:ln>
            <a:effectLst/>
          </c:spPr>
          <c:marker>
            <c:symbol val="circle"/>
            <c:size val="5"/>
            <c:spPr>
              <a:solidFill>
                <a:schemeClr val="accent1"/>
              </a:solidFill>
              <a:ln w="9525">
                <a:solidFill>
                  <a:srgbClr val="0070C0"/>
                </a:solidFill>
              </a:ln>
              <a:effectLst/>
            </c:spPr>
          </c:marker>
          <c:xVal>
            <c:numRef>
              <c:f>'Second fig'!$A$4:$A$8</c:f>
              <c:numCache>
                <c:formatCode>General</c:formatCode>
                <c:ptCount val="5"/>
                <c:pt idx="0">
                  <c:v>200</c:v>
                </c:pt>
                <c:pt idx="1">
                  <c:v>500</c:v>
                </c:pt>
                <c:pt idx="2">
                  <c:v>1000</c:v>
                </c:pt>
                <c:pt idx="3">
                  <c:v>1500</c:v>
                </c:pt>
                <c:pt idx="4">
                  <c:v>2000</c:v>
                </c:pt>
              </c:numCache>
            </c:numRef>
          </c:xVal>
          <c:yVal>
            <c:numRef>
              <c:f>'Second fig'!$B$4:$B$8</c:f>
              <c:numCache>
                <c:formatCode>General</c:formatCode>
                <c:ptCount val="5"/>
                <c:pt idx="0">
                  <c:v>10000</c:v>
                </c:pt>
                <c:pt idx="1">
                  <c:v>25000</c:v>
                </c:pt>
                <c:pt idx="2">
                  <c:v>50000</c:v>
                </c:pt>
                <c:pt idx="3">
                  <c:v>75000</c:v>
                </c:pt>
                <c:pt idx="4">
                  <c:v>100000</c:v>
                </c:pt>
              </c:numCache>
            </c:numRef>
          </c:yVal>
          <c:smooth val="0"/>
        </c:ser>
        <c:ser>
          <c:idx val="1"/>
          <c:order val="1"/>
          <c:spPr>
            <a:ln w="9525" cap="rnd">
              <a:solidFill>
                <a:schemeClr val="accent2"/>
              </a:solidFill>
              <a:round/>
            </a:ln>
            <a:effectLst/>
          </c:spPr>
          <c:marker>
            <c:symbol val="circle"/>
            <c:size val="5"/>
            <c:spPr>
              <a:solidFill>
                <a:srgbClr val="FF0000"/>
              </a:solidFill>
              <a:ln w="9525">
                <a:solidFill>
                  <a:schemeClr val="accent2"/>
                </a:solidFill>
              </a:ln>
              <a:effectLst/>
            </c:spPr>
          </c:marker>
          <c:xVal>
            <c:numRef>
              <c:f>'Second fig'!$A$2:$A$4</c:f>
              <c:numCache>
                <c:formatCode>General</c:formatCode>
                <c:ptCount val="3"/>
                <c:pt idx="0">
                  <c:v>0</c:v>
                </c:pt>
                <c:pt idx="1">
                  <c:v>10</c:v>
                </c:pt>
                <c:pt idx="2">
                  <c:v>200</c:v>
                </c:pt>
              </c:numCache>
            </c:numRef>
          </c:xVal>
          <c:yVal>
            <c:numRef>
              <c:f>'Second fig'!$B$2:$B$4</c:f>
              <c:numCache>
                <c:formatCode>General</c:formatCode>
                <c:ptCount val="3"/>
                <c:pt idx="0">
                  <c:v>0</c:v>
                </c:pt>
                <c:pt idx="1">
                  <c:v>500</c:v>
                </c:pt>
                <c:pt idx="2">
                  <c:v>10000</c:v>
                </c:pt>
              </c:numCache>
            </c:numRef>
          </c:yVal>
          <c:smooth val="0"/>
        </c:ser>
        <c:dLbls>
          <c:showLegendKey val="0"/>
          <c:showVal val="0"/>
          <c:showCatName val="0"/>
          <c:showSerName val="0"/>
          <c:showPercent val="0"/>
          <c:showBubbleSize val="0"/>
        </c:dLbls>
        <c:axId val="73122176"/>
        <c:axId val="73124480"/>
      </c:scatterChart>
      <c:valAx>
        <c:axId val="73122176"/>
        <c:scaling>
          <c:orientation val="minMax"/>
          <c:max val="20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Concentration (mg/L)</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3124480"/>
        <c:crosses val="autoZero"/>
        <c:crossBetween val="midCat"/>
      </c:valAx>
      <c:valAx>
        <c:axId val="731244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Instrument response</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3122176"/>
        <c:crosses val="autoZero"/>
        <c:crossBetween val="midCat"/>
        <c:majorUnit val="50000"/>
      </c:valAx>
      <c:spPr>
        <a:noFill/>
        <a:ln>
          <a:noFill/>
        </a:ln>
        <a:effectLst/>
      </c:spPr>
    </c:plotArea>
    <c:plotVisOnly val="1"/>
    <c:dispBlanksAs val="gap"/>
    <c:showDLblsOverMax val="0"/>
  </c:chart>
  <c:spPr>
    <a:noFill/>
    <a:ln>
      <a:noFill/>
    </a:ln>
    <a:effectLst/>
  </c:spPr>
  <c:txPr>
    <a:bodyPr/>
    <a:lstStyle/>
    <a:p>
      <a:pPr>
        <a:defRPr sz="1600" b="1">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'Second fig'!$B$1</c:f>
              <c:strCache>
                <c:ptCount val="1"/>
                <c:pt idx="0">
                  <c:v>Instrument Response</c:v>
                </c:pt>
              </c:strCache>
            </c:strRef>
          </c:tx>
          <c:spPr>
            <a:ln w="25400" cap="rnd">
              <a:solidFill>
                <a:srgbClr val="0070C0"/>
              </a:solidFill>
              <a:round/>
            </a:ln>
            <a:effectLst/>
          </c:spPr>
          <c:marker>
            <c:symbol val="circle"/>
            <c:size val="5"/>
            <c:spPr>
              <a:solidFill>
                <a:schemeClr val="accent1"/>
              </a:solidFill>
              <a:ln w="9525">
                <a:solidFill>
                  <a:srgbClr val="0070C0"/>
                </a:solidFill>
              </a:ln>
              <a:effectLst/>
            </c:spPr>
          </c:marker>
          <c:xVal>
            <c:numRef>
              <c:f>'Second fig'!$A$4:$A$8</c:f>
              <c:numCache>
                <c:formatCode>General</c:formatCode>
                <c:ptCount val="5"/>
                <c:pt idx="0">
                  <c:v>200</c:v>
                </c:pt>
                <c:pt idx="1">
                  <c:v>500</c:v>
                </c:pt>
                <c:pt idx="2">
                  <c:v>1000</c:v>
                </c:pt>
                <c:pt idx="3">
                  <c:v>1500</c:v>
                </c:pt>
                <c:pt idx="4">
                  <c:v>2000</c:v>
                </c:pt>
              </c:numCache>
            </c:numRef>
          </c:xVal>
          <c:yVal>
            <c:numRef>
              <c:f>'Second fig'!$B$4:$B$8</c:f>
              <c:numCache>
                <c:formatCode>General</c:formatCode>
                <c:ptCount val="5"/>
                <c:pt idx="0">
                  <c:v>10000</c:v>
                </c:pt>
                <c:pt idx="1">
                  <c:v>25000</c:v>
                </c:pt>
                <c:pt idx="2">
                  <c:v>50000</c:v>
                </c:pt>
                <c:pt idx="3">
                  <c:v>75000</c:v>
                </c:pt>
                <c:pt idx="4">
                  <c:v>100000</c:v>
                </c:pt>
              </c:numCache>
            </c:numRef>
          </c:yVal>
          <c:smooth val="0"/>
        </c:ser>
        <c:ser>
          <c:idx val="1"/>
          <c:order val="1"/>
          <c:spPr>
            <a:ln w="9525" cap="rnd">
              <a:solidFill>
                <a:schemeClr val="accent2"/>
              </a:solidFill>
              <a:round/>
            </a:ln>
            <a:effectLst/>
          </c:spPr>
          <c:marker>
            <c:symbol val="circle"/>
            <c:size val="5"/>
            <c:spPr>
              <a:solidFill>
                <a:srgbClr val="FF0000"/>
              </a:solidFill>
              <a:ln w="9525">
                <a:solidFill>
                  <a:schemeClr val="accent2"/>
                </a:solidFill>
              </a:ln>
              <a:effectLst/>
            </c:spPr>
          </c:marker>
          <c:xVal>
            <c:numRef>
              <c:f>'Second fig'!$A$2:$A$4</c:f>
              <c:numCache>
                <c:formatCode>General</c:formatCode>
                <c:ptCount val="3"/>
                <c:pt idx="0">
                  <c:v>0</c:v>
                </c:pt>
                <c:pt idx="1">
                  <c:v>10</c:v>
                </c:pt>
                <c:pt idx="2">
                  <c:v>200</c:v>
                </c:pt>
              </c:numCache>
            </c:numRef>
          </c:xVal>
          <c:yVal>
            <c:numRef>
              <c:f>'Second fig'!$B$2:$B$4</c:f>
              <c:numCache>
                <c:formatCode>General</c:formatCode>
                <c:ptCount val="3"/>
                <c:pt idx="0">
                  <c:v>0</c:v>
                </c:pt>
                <c:pt idx="1">
                  <c:v>500</c:v>
                </c:pt>
                <c:pt idx="2">
                  <c:v>10000</c:v>
                </c:pt>
              </c:numCache>
            </c:numRef>
          </c:yVal>
          <c:smooth val="0"/>
        </c:ser>
        <c:dLbls>
          <c:showLegendKey val="0"/>
          <c:showVal val="0"/>
          <c:showCatName val="0"/>
          <c:showSerName val="0"/>
          <c:showPercent val="0"/>
          <c:showBubbleSize val="0"/>
        </c:dLbls>
        <c:axId val="72982528"/>
        <c:axId val="72984832"/>
      </c:scatterChart>
      <c:valAx>
        <c:axId val="72982528"/>
        <c:scaling>
          <c:orientation val="minMax"/>
          <c:max val="20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Concentration (mg/L)</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2984832"/>
        <c:crosses val="autoZero"/>
        <c:crossBetween val="midCat"/>
      </c:valAx>
      <c:valAx>
        <c:axId val="729848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Instrument response</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2982528"/>
        <c:crosses val="autoZero"/>
        <c:crossBetween val="midCat"/>
        <c:majorUnit val="50000"/>
      </c:valAx>
      <c:spPr>
        <a:noFill/>
        <a:ln>
          <a:noFill/>
        </a:ln>
        <a:effectLst/>
      </c:spPr>
    </c:plotArea>
    <c:plotVisOnly val="1"/>
    <c:dispBlanksAs val="gap"/>
    <c:showDLblsOverMax val="0"/>
  </c:chart>
  <c:spPr>
    <a:noFill/>
    <a:ln>
      <a:noFill/>
    </a:ln>
    <a:effectLst/>
  </c:spPr>
  <c:txPr>
    <a:bodyPr/>
    <a:lstStyle/>
    <a:p>
      <a:pPr>
        <a:defRPr sz="1600" b="1">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0.18568</cdr:x>
      <cdr:y>0.19298</cdr:y>
    </cdr:from>
    <cdr:to>
      <cdr:x>0.29679</cdr:x>
      <cdr:y>0.40351</cdr:y>
    </cdr:to>
    <cdr:sp macro="" textlink="">
      <cdr:nvSpPr>
        <cdr:cNvPr id="2" name="TextBox 1"/>
        <cdr:cNvSpPr txBox="1"/>
      </cdr:nvSpPr>
      <cdr:spPr>
        <a:xfrm xmlns:a="http://schemas.openxmlformats.org/drawingml/2006/main">
          <a:off x="1528053" y="8382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dirty="0" smtClean="0">
              <a:solidFill>
                <a:srgbClr val="FF0000"/>
              </a:solidFill>
              <a:latin typeface="Arial" panose="020B0604020202020204" pitchFamily="34" charset="0"/>
              <a:cs typeface="Arial" panose="020B0604020202020204" pitchFamily="34" charset="0"/>
            </a:rPr>
            <a:t>Establish calibration slope using “1” and “3”  </a:t>
          </a:r>
        </a:p>
        <a:p xmlns:a="http://schemas.openxmlformats.org/drawingml/2006/main">
          <a:endParaRPr lang="en-US" sz="1400" b="1" dirty="0">
            <a:solidFill>
              <a:srgbClr val="FF0000"/>
            </a:solidFill>
            <a:latin typeface="Arial" panose="020B0604020202020204" pitchFamily="34" charset="0"/>
            <a:cs typeface="Arial" panose="020B0604020202020204" pitchFamily="34" charset="0"/>
          </a:endParaRPr>
        </a:p>
        <a:p xmlns:a="http://schemas.openxmlformats.org/drawingml/2006/main">
          <a:r>
            <a:rPr lang="en-US" sz="1400" b="1" dirty="0" smtClean="0">
              <a:solidFill>
                <a:srgbClr val="FF0000"/>
              </a:solidFill>
              <a:latin typeface="Arial" panose="020B0604020202020204" pitchFamily="34" charset="0"/>
              <a:cs typeface="Arial" panose="020B0604020202020204" pitchFamily="34" charset="0"/>
            </a:rPr>
            <a:t>“2” = lowest concentration for which quantitative data </a:t>
          </a:r>
        </a:p>
        <a:p xmlns:a="http://schemas.openxmlformats.org/drawingml/2006/main">
          <a:r>
            <a:rPr lang="en-US" sz="1400" b="1" dirty="0" smtClean="0">
              <a:solidFill>
                <a:srgbClr val="FF0000"/>
              </a:solidFill>
              <a:latin typeface="Arial" panose="020B0604020202020204" pitchFamily="34" charset="0"/>
              <a:cs typeface="Arial" panose="020B0604020202020204" pitchFamily="34" charset="0"/>
            </a:rPr>
            <a:t>may be reported without qualification</a:t>
          </a:r>
          <a:endParaRPr lang="en-US" sz="1400" b="1" dirty="0">
            <a:solidFill>
              <a:srgbClr val="FF000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0.19444</cdr:x>
      <cdr:y>0.77936</cdr:y>
    </cdr:from>
    <cdr:to>
      <cdr:x>0.27778</cdr:x>
      <cdr:y>0.77936</cdr:y>
    </cdr:to>
    <cdr:cxnSp macro="">
      <cdr:nvCxnSpPr>
        <cdr:cNvPr id="4" name="Straight Arrow Connector 3"/>
        <cdr:cNvCxnSpPr/>
      </cdr:nvCxnSpPr>
      <cdr:spPr bwMode="auto">
        <a:xfrm xmlns:a="http://schemas.openxmlformats.org/drawingml/2006/main" flipH="1">
          <a:off x="1600200" y="3385066"/>
          <a:ext cx="685800" cy="0"/>
        </a:xfrm>
        <a:prstGeom xmlns:a="http://schemas.openxmlformats.org/drawingml/2006/main" prst="straightConnector1">
          <a:avLst/>
        </a:prstGeom>
        <a:solidFill xmlns:a="http://schemas.openxmlformats.org/drawingml/2006/main">
          <a:schemeClr val="accent1"/>
        </a:solidFill>
        <a:ln xmlns:a="http://schemas.openxmlformats.org/drawingml/2006/main" w="19050" cap="flat" cmpd="sng" algn="ctr">
          <a:solidFill>
            <a:srgbClr val="FF0000"/>
          </a:solidFill>
          <a:prstDash val="solid"/>
          <a:round/>
          <a:headEnd type="none" w="sm" len="sm"/>
          <a:tailEnd type="triangle"/>
        </a:ln>
        <a:effectLst xmlns:a="http://schemas.openxmlformats.org/drawingml/2006/main"/>
      </cdr:spPr>
    </cdr:cxnSp>
  </cdr:relSizeAnchor>
  <cdr:relSizeAnchor xmlns:cdr="http://schemas.openxmlformats.org/drawingml/2006/chartDrawing">
    <cdr:from>
      <cdr:x>0.88061</cdr:x>
      <cdr:y>0.10526</cdr:y>
    </cdr:from>
    <cdr:to>
      <cdr:x>0.9537</cdr:x>
      <cdr:y>0.10526</cdr:y>
    </cdr:to>
    <cdr:cxnSp macro="">
      <cdr:nvCxnSpPr>
        <cdr:cNvPr id="5" name="Straight Arrow Connector 4"/>
        <cdr:cNvCxnSpPr/>
      </cdr:nvCxnSpPr>
      <cdr:spPr bwMode="auto">
        <a:xfrm xmlns:a="http://schemas.openxmlformats.org/drawingml/2006/main">
          <a:off x="7247106" y="457200"/>
          <a:ext cx="601494" cy="0"/>
        </a:xfrm>
        <a:prstGeom xmlns:a="http://schemas.openxmlformats.org/drawingml/2006/main" prst="straightConnector1">
          <a:avLst/>
        </a:prstGeom>
        <a:solidFill xmlns:a="http://schemas.openxmlformats.org/drawingml/2006/main">
          <a:schemeClr val="accent1"/>
        </a:solidFill>
        <a:ln xmlns:a="http://schemas.openxmlformats.org/drawingml/2006/main" w="19050" cap="flat" cmpd="sng" algn="ctr">
          <a:solidFill>
            <a:srgbClr val="FF0000"/>
          </a:solidFill>
          <a:prstDash val="solid"/>
          <a:round/>
          <a:headEnd type="none" w="sm" len="sm"/>
          <a:tailEnd type="triangle"/>
        </a:ln>
        <a:effectLst xmlns:a="http://schemas.openxmlformats.org/drawingml/2006/main"/>
      </cdr:spPr>
    </cdr:cxnSp>
  </cdr:relSizeAnchor>
  <cdr:relSizeAnchor xmlns:cdr="http://schemas.openxmlformats.org/drawingml/2006/chartDrawing">
    <cdr:from>
      <cdr:x>0.14815</cdr:x>
      <cdr:y>0.57626</cdr:y>
    </cdr:from>
    <cdr:to>
      <cdr:x>0.1579</cdr:x>
      <cdr:y>0.78947</cdr:y>
    </cdr:to>
    <cdr:cxnSp macro="">
      <cdr:nvCxnSpPr>
        <cdr:cNvPr id="10" name="Straight Arrow Connector 9"/>
        <cdr:cNvCxnSpPr/>
      </cdr:nvCxnSpPr>
      <cdr:spPr bwMode="auto">
        <a:xfrm xmlns:a="http://schemas.openxmlformats.org/drawingml/2006/main" flipH="1">
          <a:off x="1219200" y="2502932"/>
          <a:ext cx="80253" cy="926068"/>
        </a:xfrm>
        <a:prstGeom xmlns:a="http://schemas.openxmlformats.org/drawingml/2006/main" prst="straightConnector1">
          <a:avLst/>
        </a:prstGeom>
        <a:solidFill xmlns:a="http://schemas.openxmlformats.org/drawingml/2006/main">
          <a:schemeClr val="accent1"/>
        </a:solidFill>
        <a:ln xmlns:a="http://schemas.openxmlformats.org/drawingml/2006/main" w="19050" cap="flat" cmpd="sng" algn="ctr">
          <a:solidFill>
            <a:srgbClr val="FF0000"/>
          </a:solidFill>
          <a:prstDash val="solid"/>
          <a:round/>
          <a:headEnd type="none" w="sm" len="sm"/>
          <a:tailEnd type="triangle"/>
        </a:ln>
        <a:effectLst xmlns:a="http://schemas.openxmlformats.org/drawingml/2006/main"/>
      </cdr:spPr>
    </cdr:cxnSp>
  </cdr:relSizeAnchor>
</c:userShapes>
</file>

<file path=ppt/drawings/drawing2.xml><?xml version="1.0" encoding="utf-8"?>
<c:userShapes xmlns:c="http://schemas.openxmlformats.org/drawingml/2006/chart">
  <cdr:relSizeAnchor xmlns:cdr="http://schemas.openxmlformats.org/drawingml/2006/chartDrawing">
    <cdr:from>
      <cdr:x>0.48182</cdr:x>
      <cdr:y>0.24194</cdr:y>
    </cdr:from>
    <cdr:to>
      <cdr:x>0.88182</cdr:x>
      <cdr:y>0.37097</cdr:y>
    </cdr:to>
    <cdr:sp macro="" textlink="">
      <cdr:nvSpPr>
        <cdr:cNvPr id="2" name="TextBox 1"/>
        <cdr:cNvSpPr txBox="1"/>
      </cdr:nvSpPr>
      <cdr:spPr>
        <a:xfrm xmlns:a="http://schemas.openxmlformats.org/drawingml/2006/main">
          <a:off x="4038600" y="1143000"/>
          <a:ext cx="3352800" cy="609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b="1" dirty="0" smtClean="0">
              <a:solidFill>
                <a:srgbClr val="FF0000"/>
              </a:solidFill>
              <a:latin typeface="Arial" panose="020B0604020202020204" pitchFamily="34" charset="0"/>
              <a:cs typeface="Arial" panose="020B0604020202020204" pitchFamily="34" charset="0"/>
            </a:rPr>
            <a:t>Upper reporting limit</a:t>
          </a:r>
        </a:p>
        <a:p xmlns:a="http://schemas.openxmlformats.org/drawingml/2006/main">
          <a:r>
            <a:rPr lang="en-US" sz="1600" b="1" dirty="0" smtClean="0">
              <a:latin typeface="Arial" panose="020B0604020202020204" pitchFamily="34" charset="0"/>
              <a:cs typeface="Arial" panose="020B0604020202020204" pitchFamily="34" charset="0"/>
            </a:rPr>
            <a:t>Meets method limits for accuracy</a:t>
          </a:r>
          <a:endParaRPr lang="en-US" sz="16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0.74545</cdr:x>
      <cdr:y>0.27419</cdr:y>
    </cdr:from>
    <cdr:to>
      <cdr:x>0.94545</cdr:x>
      <cdr:y>0.29032</cdr:y>
    </cdr:to>
    <cdr:cxnSp macro="">
      <cdr:nvCxnSpPr>
        <cdr:cNvPr id="4" name="Straight Arrow Connector 3"/>
        <cdr:cNvCxnSpPr/>
      </cdr:nvCxnSpPr>
      <cdr:spPr bwMode="auto">
        <a:xfrm xmlns:a="http://schemas.openxmlformats.org/drawingml/2006/main">
          <a:off x="6248400" y="1295400"/>
          <a:ext cx="1676400" cy="76200"/>
        </a:xfrm>
        <a:prstGeom xmlns:a="http://schemas.openxmlformats.org/drawingml/2006/main" prst="straightConnector1">
          <a:avLst/>
        </a:prstGeom>
        <a:solidFill xmlns:a="http://schemas.openxmlformats.org/drawingml/2006/main">
          <a:schemeClr val="accent1"/>
        </a:solidFill>
        <a:ln xmlns:a="http://schemas.openxmlformats.org/drawingml/2006/main" w="19050" cap="flat" cmpd="sng" algn="ctr">
          <a:solidFill>
            <a:srgbClr val="FF0000"/>
          </a:solidFill>
          <a:prstDash val="solid"/>
          <a:round/>
          <a:headEnd type="none" w="sm" len="sm"/>
          <a:tailEnd type="triangle"/>
        </a:ln>
        <a:effectLst xmlns:a="http://schemas.openxmlformats.org/drawingml/2006/main"/>
      </cdr:spPr>
    </cdr:cxnSp>
  </cdr:relSizeAnchor>
  <cdr:relSizeAnchor xmlns:cdr="http://schemas.openxmlformats.org/drawingml/2006/chartDrawing">
    <cdr:from>
      <cdr:x>0.25097</cdr:x>
      <cdr:y>0.74653</cdr:y>
    </cdr:from>
    <cdr:to>
      <cdr:x>0.8237</cdr:x>
      <cdr:y>0.81564</cdr:y>
    </cdr:to>
    <cdr:sp macro="" textlink="">
      <cdr:nvSpPr>
        <cdr:cNvPr id="3" name="TextBox 2"/>
        <cdr:cNvSpPr txBox="1"/>
      </cdr:nvSpPr>
      <cdr:spPr>
        <a:xfrm xmlns:a="http://schemas.openxmlformats.org/drawingml/2006/main">
          <a:off x="2103615" y="3526904"/>
          <a:ext cx="4800600" cy="32650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b="1" dirty="0" smtClean="0">
              <a:solidFill>
                <a:srgbClr val="00B0F0"/>
              </a:solidFill>
            </a:rPr>
            <a:t>1 - 3: daily calibration and sensitivity check</a:t>
          </a:r>
          <a:endParaRPr lang="en-US" sz="1800" b="1" dirty="0">
            <a:solidFill>
              <a:srgbClr val="00B0F0"/>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0.79091</cdr:x>
      <cdr:y>0.14675</cdr:y>
    </cdr:from>
    <cdr:to>
      <cdr:x>0.82727</cdr:x>
      <cdr:y>0.33244</cdr:y>
    </cdr:to>
    <cdr:sp macro="" textlink="">
      <cdr:nvSpPr>
        <cdr:cNvPr id="2" name="TextBox 1"/>
        <cdr:cNvSpPr txBox="1"/>
      </cdr:nvSpPr>
      <cdr:spPr>
        <a:xfrm xmlns:a="http://schemas.openxmlformats.org/drawingml/2006/main" flipH="1">
          <a:off x="6629400" y="693287"/>
          <a:ext cx="304800" cy="87728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b="1" dirty="0" smtClean="0">
              <a:solidFill>
                <a:srgbClr val="FF0000"/>
              </a:solidFill>
              <a:latin typeface="Arial" panose="020B0604020202020204" pitchFamily="34" charset="0"/>
              <a:cs typeface="Arial" panose="020B0604020202020204" pitchFamily="34" charset="0"/>
            </a:rPr>
            <a:t>Upper </a:t>
          </a:r>
        </a:p>
        <a:p xmlns:a="http://schemas.openxmlformats.org/drawingml/2006/main">
          <a:r>
            <a:rPr lang="en-US" sz="1600" b="1" dirty="0" smtClean="0">
              <a:solidFill>
                <a:srgbClr val="FF0000"/>
              </a:solidFill>
              <a:latin typeface="Arial" panose="020B0604020202020204" pitchFamily="34" charset="0"/>
              <a:cs typeface="Arial" panose="020B0604020202020204" pitchFamily="34" charset="0"/>
            </a:rPr>
            <a:t>reporting </a:t>
          </a:r>
        </a:p>
        <a:p xmlns:a="http://schemas.openxmlformats.org/drawingml/2006/main">
          <a:r>
            <a:rPr lang="en-US" sz="1600" b="1" dirty="0" smtClean="0">
              <a:solidFill>
                <a:srgbClr val="FF0000"/>
              </a:solidFill>
              <a:latin typeface="Arial" panose="020B0604020202020204" pitchFamily="34" charset="0"/>
              <a:cs typeface="Arial" panose="020B0604020202020204" pitchFamily="34" charset="0"/>
            </a:rPr>
            <a:t>limit</a:t>
          </a:r>
        </a:p>
      </cdr:txBody>
    </cdr:sp>
  </cdr:relSizeAnchor>
  <cdr:relSizeAnchor xmlns:cdr="http://schemas.openxmlformats.org/drawingml/2006/chartDrawing">
    <cdr:from>
      <cdr:x>0.88182</cdr:x>
      <cdr:y>0.29032</cdr:y>
    </cdr:from>
    <cdr:to>
      <cdr:x>0.94545</cdr:x>
      <cdr:y>0.29032</cdr:y>
    </cdr:to>
    <cdr:cxnSp macro="">
      <cdr:nvCxnSpPr>
        <cdr:cNvPr id="4" name="Straight Arrow Connector 3"/>
        <cdr:cNvCxnSpPr/>
      </cdr:nvCxnSpPr>
      <cdr:spPr bwMode="auto">
        <a:xfrm xmlns:a="http://schemas.openxmlformats.org/drawingml/2006/main" flipV="1">
          <a:off x="7391400" y="1371588"/>
          <a:ext cx="533362" cy="12"/>
        </a:xfrm>
        <a:prstGeom xmlns:a="http://schemas.openxmlformats.org/drawingml/2006/main" prst="straightConnector1">
          <a:avLst/>
        </a:prstGeom>
        <a:solidFill xmlns:a="http://schemas.openxmlformats.org/drawingml/2006/main">
          <a:schemeClr val="accent1"/>
        </a:solidFill>
        <a:ln xmlns:a="http://schemas.openxmlformats.org/drawingml/2006/main" w="19050" cap="flat" cmpd="sng" algn="ctr">
          <a:solidFill>
            <a:srgbClr val="FF0000"/>
          </a:solidFill>
          <a:prstDash val="solid"/>
          <a:round/>
          <a:headEnd type="none" w="sm" len="sm"/>
          <a:tailEnd type="triangle"/>
        </a:ln>
        <a:effectLst xmlns:a="http://schemas.openxmlformats.org/drawingml/2006/main"/>
      </cdr:spPr>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31075" name="Rectangle 3"/>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31076" name="Rectangle 4"/>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31077" name="Rectangle 5"/>
          <p:cNvSpPr>
            <a:spLocks noGrp="1" noChangeArrowheads="1"/>
          </p:cNvSpPr>
          <p:nvPr>
            <p:ph type="sldNum" sz="quarter" idx="3"/>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877E333-21B6-4749-938C-B42F6B8A7884}" type="slidenum">
              <a:rPr lang="en-US" altLang="en-US"/>
              <a:pPr/>
              <a:t>‹#›</a:t>
            </a:fld>
            <a:endParaRPr lang="en-US" altLang="en-US"/>
          </a:p>
        </p:txBody>
      </p:sp>
    </p:spTree>
    <p:extLst>
      <p:ext uri="{BB962C8B-B14F-4D97-AF65-F5344CB8AC3E}">
        <p14:creationId xmlns:p14="http://schemas.microsoft.com/office/powerpoint/2010/main" val="2617343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a:defRPr sz="1300"/>
            </a:lvl1pPr>
          </a:lstStyle>
          <a:p>
            <a:endParaRPr lang="en-US" altLang="en-US"/>
          </a:p>
        </p:txBody>
      </p:sp>
      <p:sp>
        <p:nvSpPr>
          <p:cNvPr id="15363"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a:lvl1pPr>
          </a:lstStyle>
          <a:p>
            <a:endParaRPr lang="en-US" altLang="en-US"/>
          </a:p>
        </p:txBody>
      </p:sp>
      <p:sp>
        <p:nvSpPr>
          <p:cNvPr id="15364"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366"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a:defRPr sz="1300"/>
            </a:lvl1pPr>
          </a:lstStyle>
          <a:p>
            <a:endParaRPr lang="en-US" altLang="en-US"/>
          </a:p>
        </p:txBody>
      </p:sp>
      <p:sp>
        <p:nvSpPr>
          <p:cNvPr id="15367"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a:lvl1pPr>
          </a:lstStyle>
          <a:p>
            <a:fld id="{040DD1B2-9755-4CE9-B400-12A1B4DEDC48}" type="slidenum">
              <a:rPr lang="en-US" altLang="en-US"/>
              <a:pPr/>
              <a:t>‹#›</a:t>
            </a:fld>
            <a:endParaRPr lang="en-US" altLang="en-US"/>
          </a:p>
        </p:txBody>
      </p:sp>
    </p:spTree>
    <p:extLst>
      <p:ext uri="{BB962C8B-B14F-4D97-AF65-F5344CB8AC3E}">
        <p14:creationId xmlns:p14="http://schemas.microsoft.com/office/powerpoint/2010/main" val="8902807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45DC6-AA48-4F5D-AA09-CD0866E02A20}" type="slidenum">
              <a:rPr lang="en-US" smtClean="0"/>
              <a:t>9</a:t>
            </a:fld>
            <a:endParaRPr lang="en-US"/>
          </a:p>
        </p:txBody>
      </p:sp>
    </p:spTree>
    <p:extLst>
      <p:ext uri="{BB962C8B-B14F-4D97-AF65-F5344CB8AC3E}">
        <p14:creationId xmlns:p14="http://schemas.microsoft.com/office/powerpoint/2010/main" val="1277828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sz="1200" dirty="0" smtClean="0"/>
              <a:t>You </a:t>
            </a:r>
            <a:r>
              <a:rPr lang="en-US" sz="1200" u="sng" dirty="0" smtClean="0"/>
              <a:t>cannot </a:t>
            </a:r>
            <a:r>
              <a:rPr lang="en-US" sz="1200" dirty="0" smtClean="0"/>
              <a:t>selectively remove (drop) an interior (e.g., mid-level) calibration standard that is between the lowest and highest calibration standards so as to appear to pass calibration criteria!</a:t>
            </a:r>
            <a:endParaRPr lang="en-US" dirty="0"/>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26</a:t>
            </a:fld>
            <a:endParaRPr lang="en-US" altLang="en-US"/>
          </a:p>
        </p:txBody>
      </p:sp>
    </p:spTree>
    <p:extLst>
      <p:ext uri="{BB962C8B-B14F-4D97-AF65-F5344CB8AC3E}">
        <p14:creationId xmlns:p14="http://schemas.microsoft.com/office/powerpoint/2010/main" val="3637037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pPr defTabSz="931774"/>
            <a:r>
              <a:rPr lang="en-US" dirty="0" smtClean="0"/>
              <a:t>The intent is to allow a laboratory to provide good and sound reasoning for the </a:t>
            </a:r>
            <a:r>
              <a:rPr lang="en-US" u="sng" dirty="0" smtClean="0"/>
              <a:t>rare</a:t>
            </a:r>
            <a:r>
              <a:rPr lang="en-US" dirty="0" smtClean="0"/>
              <a:t> instance of removal of a calibrant from a curve. For example, there was no standard solution added; the extract spilled; the bottle number was transcribed. Only gross technical errors are to be allowed. It is not intended to allow substitution to improve curve fitting. </a:t>
            </a:r>
          </a:p>
          <a:p>
            <a:endParaRPr lang="en-US" dirty="0"/>
          </a:p>
        </p:txBody>
      </p:sp>
      <p:sp>
        <p:nvSpPr>
          <p:cNvPr id="4" name="Slide Number Placeholder 3"/>
          <p:cNvSpPr>
            <a:spLocks noGrp="1"/>
          </p:cNvSpPr>
          <p:nvPr>
            <p:ph type="sldNum" sz="quarter" idx="10"/>
          </p:nvPr>
        </p:nvSpPr>
        <p:spPr/>
        <p:txBody>
          <a:bodyPr/>
          <a:lstStyle/>
          <a:p>
            <a:fld id="{25745DC6-AA48-4F5D-AA09-CD0866E02A20}" type="slidenum">
              <a:rPr lang="en-US" smtClean="0"/>
              <a:t>28</a:t>
            </a:fld>
            <a:endParaRPr lang="en-US" dirty="0"/>
          </a:p>
        </p:txBody>
      </p:sp>
    </p:spTree>
    <p:extLst>
      <p:ext uri="{BB962C8B-B14F-4D97-AF65-F5344CB8AC3E}">
        <p14:creationId xmlns:p14="http://schemas.microsoft.com/office/powerpoint/2010/main" val="1983266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a:t>f)	the lowest calibration standard shall be at or below the lowest concentration for which quantitative data are to be reported without qualification;</a:t>
            </a:r>
            <a:br>
              <a:rPr lang="en-US" dirty="0"/>
            </a:br>
            <a:endParaRPr lang="en-US" dirty="0"/>
          </a:p>
          <a:p>
            <a:r>
              <a:rPr lang="en-US" dirty="0"/>
              <a:t>g)	the highest calibration standard shall be at or above the highest concentration for which quantitative data are to be reported without qualification;</a:t>
            </a:r>
          </a:p>
          <a:p>
            <a:endParaRPr lang="en-US" dirty="0"/>
          </a:p>
        </p:txBody>
      </p:sp>
      <p:sp>
        <p:nvSpPr>
          <p:cNvPr id="4" name="Slide Number Placeholder 3"/>
          <p:cNvSpPr>
            <a:spLocks noGrp="1"/>
          </p:cNvSpPr>
          <p:nvPr>
            <p:ph type="sldNum" sz="quarter" idx="10"/>
          </p:nvPr>
        </p:nvSpPr>
        <p:spPr/>
        <p:txBody>
          <a:bodyPr/>
          <a:lstStyle/>
          <a:p>
            <a:fld id="{25745DC6-AA48-4F5D-AA09-CD0866E02A20}" type="slidenum">
              <a:rPr lang="en-US" smtClean="0"/>
              <a:t>29</a:t>
            </a:fld>
            <a:endParaRPr lang="en-US" dirty="0"/>
          </a:p>
        </p:txBody>
      </p:sp>
    </p:spTree>
    <p:extLst>
      <p:ext uri="{BB962C8B-B14F-4D97-AF65-F5344CB8AC3E}">
        <p14:creationId xmlns:p14="http://schemas.microsoft.com/office/powerpoint/2010/main" val="2065731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45DC6-AA48-4F5D-AA09-CD0866E02A20}" type="slidenum">
              <a:rPr lang="en-US" smtClean="0"/>
              <a:t>31</a:t>
            </a:fld>
            <a:endParaRPr lang="en-US" dirty="0"/>
          </a:p>
        </p:txBody>
      </p:sp>
    </p:spTree>
    <p:extLst>
      <p:ext uri="{BB962C8B-B14F-4D97-AF65-F5344CB8AC3E}">
        <p14:creationId xmlns:p14="http://schemas.microsoft.com/office/powerpoint/2010/main" val="3646397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pPr eaLnBrk="1" hangingPunct="1"/>
            <a:r>
              <a:rPr lang="en-US" dirty="0" smtClean="0"/>
              <a:t>CCV fails and only impacts the CCV</a:t>
            </a:r>
          </a:p>
          <a:p>
            <a:pPr lvl="1" eaLnBrk="1" hangingPunct="1"/>
            <a:r>
              <a:rPr lang="en-US" dirty="0" smtClean="0"/>
              <a:t>Missed </a:t>
            </a:r>
            <a:r>
              <a:rPr lang="en-US" dirty="0" err="1" smtClean="0"/>
              <a:t>autosampler</a:t>
            </a:r>
            <a:r>
              <a:rPr lang="en-US" dirty="0" smtClean="0"/>
              <a:t> injection</a:t>
            </a:r>
          </a:p>
          <a:p>
            <a:pPr lvl="1" eaLnBrk="1" hangingPunct="1"/>
            <a:r>
              <a:rPr lang="en-US" dirty="0" smtClean="0"/>
              <a:t>Low/no Internal standard in the CCV</a:t>
            </a:r>
          </a:p>
          <a:p>
            <a:pPr lvl="1" eaLnBrk="1" hangingPunct="1"/>
            <a:r>
              <a:rPr lang="en-US" dirty="0" smtClean="0"/>
              <a:t>CCV spiked at incorrect concentration(1/2)</a:t>
            </a:r>
          </a:p>
          <a:p>
            <a:pPr lvl="1" eaLnBrk="1" hangingPunct="1"/>
            <a:r>
              <a:rPr lang="en-US" dirty="0" smtClean="0"/>
              <a:t>Instrument error on CCV</a:t>
            </a:r>
          </a:p>
          <a:p>
            <a:pPr lvl="1" eaLnBrk="1" hangingPunct="1">
              <a:buFont typeface="Wingdings" pitchFamily="2" charset="2"/>
              <a:buNone/>
            </a:pPr>
            <a:endParaRPr lang="en-US" dirty="0" smtClean="0"/>
          </a:p>
          <a:p>
            <a:pPr eaLnBrk="1" hangingPunct="1"/>
            <a:r>
              <a:rPr lang="en-US" dirty="0" smtClean="0"/>
              <a:t>Document cause of failure and immediately reanalyze a second CCV</a:t>
            </a:r>
          </a:p>
          <a:p>
            <a:endParaRPr lang="en-US" dirty="0"/>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63</a:t>
            </a:fld>
            <a:endParaRPr lang="en-US" altLang="en-US"/>
          </a:p>
        </p:txBody>
      </p:sp>
    </p:spTree>
    <p:extLst>
      <p:ext uri="{BB962C8B-B14F-4D97-AF65-F5344CB8AC3E}">
        <p14:creationId xmlns:p14="http://schemas.microsoft.com/office/powerpoint/2010/main" val="3898262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a:xfrm>
            <a:off x="992188" y="768350"/>
            <a:ext cx="5114925" cy="3836988"/>
          </a:xfrm>
          <a:ln/>
        </p:spPr>
      </p:sp>
      <p:sp>
        <p:nvSpPr>
          <p:cNvPr id="147459" name="Notes Placeholder 2"/>
          <p:cNvSpPr>
            <a:spLocks noGrp="1"/>
          </p:cNvSpPr>
          <p:nvPr>
            <p:ph type="body" idx="1"/>
          </p:nvPr>
        </p:nvSpPr>
        <p:spPr>
          <a:noFill/>
          <a:ln/>
        </p:spPr>
        <p:txBody>
          <a:bodyPr/>
          <a:lstStyle/>
          <a:p>
            <a:endParaRPr lang="en-US" smtClean="0">
              <a:latin typeface="Arial" pitchFamily="34" charset="0"/>
            </a:endParaRPr>
          </a:p>
        </p:txBody>
      </p:sp>
      <p:sp>
        <p:nvSpPr>
          <p:cNvPr id="147460" name="Slide Number Placeholder 3"/>
          <p:cNvSpPr>
            <a:spLocks noGrp="1"/>
          </p:cNvSpPr>
          <p:nvPr>
            <p:ph type="sldNum" sz="quarter" idx="5"/>
          </p:nvPr>
        </p:nvSpPr>
        <p:spPr>
          <a:noFill/>
        </p:spPr>
        <p:txBody>
          <a:bodyPr/>
          <a:lstStyle/>
          <a:p>
            <a:fld id="{3DCFBA77-E12B-4AD4-8D47-61383AC2BE01}" type="slidenum">
              <a:rPr lang="en-US" smtClean="0"/>
              <a:pPr/>
              <a:t>73</a:t>
            </a:fld>
            <a:endParaRPr lang="en-US" smtClean="0"/>
          </a:p>
        </p:txBody>
      </p:sp>
    </p:spTree>
    <p:extLst>
      <p:ext uri="{BB962C8B-B14F-4D97-AF65-F5344CB8AC3E}">
        <p14:creationId xmlns:p14="http://schemas.microsoft.com/office/powerpoint/2010/main" val="1461895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334E4D5-92A2-41C6-B58C-0A68AEA8ADDC}" type="slidenum">
              <a:rPr lang="en-US" altLang="en-US"/>
              <a:pPr/>
              <a:t>‹#›</a:t>
            </a:fld>
            <a:endParaRPr lang="en-US" altLang="en-US"/>
          </a:p>
        </p:txBody>
      </p:sp>
    </p:spTree>
    <p:extLst>
      <p:ext uri="{BB962C8B-B14F-4D97-AF65-F5344CB8AC3E}">
        <p14:creationId xmlns:p14="http://schemas.microsoft.com/office/powerpoint/2010/main" val="2697659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DD73A26-77C1-4322-97A7-17D9B66E4F39}" type="slidenum">
              <a:rPr lang="en-US" altLang="en-US"/>
              <a:pPr/>
              <a:t>‹#›</a:t>
            </a:fld>
            <a:endParaRPr lang="en-US" altLang="en-US"/>
          </a:p>
        </p:txBody>
      </p:sp>
    </p:spTree>
    <p:extLst>
      <p:ext uri="{BB962C8B-B14F-4D97-AF65-F5344CB8AC3E}">
        <p14:creationId xmlns:p14="http://schemas.microsoft.com/office/powerpoint/2010/main" val="2105660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DAADF57-1BDA-450F-9DC4-8D29FCC1BF26}" type="slidenum">
              <a:rPr lang="en-US" altLang="en-US"/>
              <a:pPr/>
              <a:t>‹#›</a:t>
            </a:fld>
            <a:endParaRPr lang="en-US" altLang="en-US"/>
          </a:p>
        </p:txBody>
      </p:sp>
    </p:spTree>
    <p:extLst>
      <p:ext uri="{BB962C8B-B14F-4D97-AF65-F5344CB8AC3E}">
        <p14:creationId xmlns:p14="http://schemas.microsoft.com/office/powerpoint/2010/main" val="412726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DBEC701-232F-4355-B927-1C933086EE16}" type="slidenum">
              <a:rPr lang="en-US" altLang="en-US"/>
              <a:pPr/>
              <a:t>‹#›</a:t>
            </a:fld>
            <a:endParaRPr lang="en-US" altLang="en-US"/>
          </a:p>
        </p:txBody>
      </p:sp>
    </p:spTree>
    <p:extLst>
      <p:ext uri="{BB962C8B-B14F-4D97-AF65-F5344CB8AC3E}">
        <p14:creationId xmlns:p14="http://schemas.microsoft.com/office/powerpoint/2010/main" val="4016350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478C2CB-1523-4FA7-891E-7B518DEEEEB4}" type="slidenum">
              <a:rPr lang="en-US" altLang="en-US"/>
              <a:pPr/>
              <a:t>‹#›</a:t>
            </a:fld>
            <a:endParaRPr lang="en-US" altLang="en-US"/>
          </a:p>
        </p:txBody>
      </p:sp>
    </p:spTree>
    <p:extLst>
      <p:ext uri="{BB962C8B-B14F-4D97-AF65-F5344CB8AC3E}">
        <p14:creationId xmlns:p14="http://schemas.microsoft.com/office/powerpoint/2010/main" val="3893393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9D28E44-4A44-4F78-9884-0A56138F0AE6}" type="slidenum">
              <a:rPr lang="en-US" altLang="en-US"/>
              <a:pPr/>
              <a:t>‹#›</a:t>
            </a:fld>
            <a:endParaRPr lang="en-US" altLang="en-US"/>
          </a:p>
        </p:txBody>
      </p:sp>
    </p:spTree>
    <p:extLst>
      <p:ext uri="{BB962C8B-B14F-4D97-AF65-F5344CB8AC3E}">
        <p14:creationId xmlns:p14="http://schemas.microsoft.com/office/powerpoint/2010/main" val="25808345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A59ED340-35C6-4655-BB31-E9B1ECE424C7}" type="slidenum">
              <a:rPr lang="en-US" altLang="en-US"/>
              <a:pPr/>
              <a:t>‹#›</a:t>
            </a:fld>
            <a:endParaRPr lang="en-US" altLang="en-US"/>
          </a:p>
        </p:txBody>
      </p:sp>
    </p:spTree>
    <p:extLst>
      <p:ext uri="{BB962C8B-B14F-4D97-AF65-F5344CB8AC3E}">
        <p14:creationId xmlns:p14="http://schemas.microsoft.com/office/powerpoint/2010/main" val="1833714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019A130D-12B2-446B-92A8-E953E376895E}" type="slidenum">
              <a:rPr lang="en-US" altLang="en-US"/>
              <a:pPr/>
              <a:t>‹#›</a:t>
            </a:fld>
            <a:endParaRPr lang="en-US" altLang="en-US"/>
          </a:p>
        </p:txBody>
      </p:sp>
    </p:spTree>
    <p:extLst>
      <p:ext uri="{BB962C8B-B14F-4D97-AF65-F5344CB8AC3E}">
        <p14:creationId xmlns:p14="http://schemas.microsoft.com/office/powerpoint/2010/main" val="4332134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BB436DE8-D7A1-48C8-A1E3-327A108523AB}" type="slidenum">
              <a:rPr lang="en-US" altLang="en-US"/>
              <a:pPr/>
              <a:t>‹#›</a:t>
            </a:fld>
            <a:endParaRPr lang="en-US" altLang="en-US"/>
          </a:p>
        </p:txBody>
      </p:sp>
    </p:spTree>
    <p:extLst>
      <p:ext uri="{BB962C8B-B14F-4D97-AF65-F5344CB8AC3E}">
        <p14:creationId xmlns:p14="http://schemas.microsoft.com/office/powerpoint/2010/main" val="1978666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2FE3103A-29A1-4583-BFF5-2C926E1C75AA}" type="slidenum">
              <a:rPr lang="en-US" altLang="en-US"/>
              <a:pPr/>
              <a:t>‹#›</a:t>
            </a:fld>
            <a:endParaRPr lang="en-US" altLang="en-US"/>
          </a:p>
        </p:txBody>
      </p:sp>
    </p:spTree>
    <p:extLst>
      <p:ext uri="{BB962C8B-B14F-4D97-AF65-F5344CB8AC3E}">
        <p14:creationId xmlns:p14="http://schemas.microsoft.com/office/powerpoint/2010/main" val="27382919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7A79C074-1356-4B68-B03F-F8AF5C72C8A2}" type="slidenum">
              <a:rPr lang="en-US" altLang="en-US"/>
              <a:pPr/>
              <a:t>‹#›</a:t>
            </a:fld>
            <a:endParaRPr lang="en-US" altLang="en-US"/>
          </a:p>
        </p:txBody>
      </p:sp>
    </p:spTree>
    <p:extLst>
      <p:ext uri="{BB962C8B-B14F-4D97-AF65-F5344CB8AC3E}">
        <p14:creationId xmlns:p14="http://schemas.microsoft.com/office/powerpoint/2010/main" val="2917668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24F91C9-24B1-4845-BE17-5F3760FFA445}" type="slidenum">
              <a:rPr lang="en-US" altLang="en-US"/>
              <a:pPr/>
              <a:t>‹#›</a:t>
            </a:fld>
            <a:endParaRPr lang="en-US" altLang="en-US"/>
          </a:p>
        </p:txBody>
      </p:sp>
    </p:spTree>
    <p:extLst>
      <p:ext uri="{BB962C8B-B14F-4D97-AF65-F5344CB8AC3E}">
        <p14:creationId xmlns:p14="http://schemas.microsoft.com/office/powerpoint/2010/main" val="5832270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CA2A98E8-2810-4107-8523-91D83A2B355A}" type="slidenum">
              <a:rPr lang="en-US" altLang="en-US"/>
              <a:pPr/>
              <a:t>‹#›</a:t>
            </a:fld>
            <a:endParaRPr lang="en-US" altLang="en-US"/>
          </a:p>
        </p:txBody>
      </p:sp>
    </p:spTree>
    <p:extLst>
      <p:ext uri="{BB962C8B-B14F-4D97-AF65-F5344CB8AC3E}">
        <p14:creationId xmlns:p14="http://schemas.microsoft.com/office/powerpoint/2010/main" val="6942491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A3F27F3-8905-49D1-997D-9EB92A12B2E0}" type="slidenum">
              <a:rPr lang="en-US" altLang="en-US"/>
              <a:pPr/>
              <a:t>‹#›</a:t>
            </a:fld>
            <a:endParaRPr lang="en-US" altLang="en-US"/>
          </a:p>
        </p:txBody>
      </p:sp>
    </p:spTree>
    <p:extLst>
      <p:ext uri="{BB962C8B-B14F-4D97-AF65-F5344CB8AC3E}">
        <p14:creationId xmlns:p14="http://schemas.microsoft.com/office/powerpoint/2010/main" val="2171269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7CA57C-C961-429A-84F8-369CF171CE1D}" type="slidenum">
              <a:rPr lang="en-US" altLang="en-US"/>
              <a:pPr/>
              <a:t>‹#›</a:t>
            </a:fld>
            <a:endParaRPr lang="en-US" altLang="en-US"/>
          </a:p>
        </p:txBody>
      </p:sp>
    </p:spTree>
    <p:extLst>
      <p:ext uri="{BB962C8B-B14F-4D97-AF65-F5344CB8AC3E}">
        <p14:creationId xmlns:p14="http://schemas.microsoft.com/office/powerpoint/2010/main" val="3793151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5863545-F1AC-4E39-A626-5C7F285C46D2}" type="slidenum">
              <a:rPr lang="en-US" altLang="en-US"/>
              <a:pPr/>
              <a:t>‹#›</a:t>
            </a:fld>
            <a:endParaRPr lang="en-US" altLang="en-US"/>
          </a:p>
        </p:txBody>
      </p:sp>
    </p:spTree>
    <p:extLst>
      <p:ext uri="{BB962C8B-B14F-4D97-AF65-F5344CB8AC3E}">
        <p14:creationId xmlns:p14="http://schemas.microsoft.com/office/powerpoint/2010/main" val="4064895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5695270E-1D0B-41FC-B3DF-B194FCEB6933}" type="slidenum">
              <a:rPr lang="en-US" altLang="en-US"/>
              <a:pPr/>
              <a:t>‹#›</a:t>
            </a:fld>
            <a:endParaRPr lang="en-US" altLang="en-US"/>
          </a:p>
        </p:txBody>
      </p:sp>
    </p:spTree>
    <p:extLst>
      <p:ext uri="{BB962C8B-B14F-4D97-AF65-F5344CB8AC3E}">
        <p14:creationId xmlns:p14="http://schemas.microsoft.com/office/powerpoint/2010/main" val="918252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714645B3-156F-4684-BB3B-3D9D488E1B77}" type="slidenum">
              <a:rPr lang="en-US" altLang="en-US"/>
              <a:pPr/>
              <a:t>‹#›</a:t>
            </a:fld>
            <a:endParaRPr lang="en-US" altLang="en-US"/>
          </a:p>
        </p:txBody>
      </p:sp>
    </p:spTree>
    <p:extLst>
      <p:ext uri="{BB962C8B-B14F-4D97-AF65-F5344CB8AC3E}">
        <p14:creationId xmlns:p14="http://schemas.microsoft.com/office/powerpoint/2010/main" val="268458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80881CED-449A-40E5-8DCF-A867D4D9D9F1}" type="slidenum">
              <a:rPr lang="en-US" altLang="en-US"/>
              <a:pPr/>
              <a:t>‹#›</a:t>
            </a:fld>
            <a:endParaRPr lang="en-US" altLang="en-US"/>
          </a:p>
        </p:txBody>
      </p:sp>
    </p:spTree>
    <p:extLst>
      <p:ext uri="{BB962C8B-B14F-4D97-AF65-F5344CB8AC3E}">
        <p14:creationId xmlns:p14="http://schemas.microsoft.com/office/powerpoint/2010/main" val="2693703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B6AB8DDA-0C63-45B6-8FD9-E2FEE1454D3B}" type="slidenum">
              <a:rPr lang="en-US" altLang="en-US"/>
              <a:pPr/>
              <a:t>‹#›</a:t>
            </a:fld>
            <a:endParaRPr lang="en-US" altLang="en-US"/>
          </a:p>
        </p:txBody>
      </p:sp>
    </p:spTree>
    <p:extLst>
      <p:ext uri="{BB962C8B-B14F-4D97-AF65-F5344CB8AC3E}">
        <p14:creationId xmlns:p14="http://schemas.microsoft.com/office/powerpoint/2010/main" val="2743814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F4B03415-B8A7-446B-8277-6128FF4759A3}" type="slidenum">
              <a:rPr lang="en-US" altLang="en-US"/>
              <a:pPr/>
              <a:t>‹#›</a:t>
            </a:fld>
            <a:endParaRPr lang="en-US" altLang="en-US"/>
          </a:p>
        </p:txBody>
      </p:sp>
    </p:spTree>
    <p:extLst>
      <p:ext uri="{BB962C8B-B14F-4D97-AF65-F5344CB8AC3E}">
        <p14:creationId xmlns:p14="http://schemas.microsoft.com/office/powerpoint/2010/main" val="281899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CFA20989-3862-4650-A9CA-830C559C7ABC}" type="slidenum">
              <a:rPr lang="en-US" altLang="en-US"/>
              <a:pPr/>
              <a:t>‹#›</a:t>
            </a:fld>
            <a:endParaRPr lang="en-US" altLang="en-US"/>
          </a:p>
        </p:txBody>
      </p:sp>
    </p:spTree>
    <p:extLst>
      <p:ext uri="{BB962C8B-B14F-4D97-AF65-F5344CB8AC3E}">
        <p14:creationId xmlns:p14="http://schemas.microsoft.com/office/powerpoint/2010/main" val="2455037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Picture 2" descr="title-page-blue-righ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title"/>
          </p:nvPr>
        </p:nvSpPr>
        <p:spPr bwMode="auto">
          <a:xfrm>
            <a:off x="2057400" y="274638"/>
            <a:ext cx="6629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Edit Master title style</a:t>
            </a:r>
          </a:p>
        </p:txBody>
      </p:sp>
      <p:sp>
        <p:nvSpPr>
          <p:cNvPr id="6148" name="Rectangle 4"/>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 name="Rectangle 5"/>
          <p:cNvSpPr>
            <a:spLocks noGrp="1" noChangeArrowheads="1"/>
          </p:cNvSpPr>
          <p:nvPr>
            <p:ph type="dt" sz="half" idx="2"/>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 name="Rectangle 6"/>
          <p:cNvSpPr>
            <a:spLocks noGrp="1" noChangeArrowheads="1"/>
          </p:cNvSpPr>
          <p:nvPr>
            <p:ph type="ftr" sz="quarter" idx="3"/>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1" name="Rectangle 7"/>
          <p:cNvSpPr>
            <a:spLocks noGrp="1" noChangeArrowheads="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3C47145E-D6FA-4330-A200-D712008FCC9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000" b="1" kern="1200">
          <a:solidFill>
            <a:srgbClr val="0064A2"/>
          </a:solidFill>
          <a:latin typeface="+mj-lt"/>
          <a:ea typeface="+mj-ea"/>
          <a:cs typeface="+mj-cs"/>
        </a:defRPr>
      </a:lvl1pPr>
      <a:lvl2pPr algn="ctr" rtl="0" eaLnBrk="0" fontAlgn="base" hangingPunct="0">
        <a:spcBef>
          <a:spcPct val="0"/>
        </a:spcBef>
        <a:spcAft>
          <a:spcPct val="0"/>
        </a:spcAft>
        <a:defRPr sz="4000" b="1">
          <a:solidFill>
            <a:srgbClr val="0064A2"/>
          </a:solidFill>
          <a:latin typeface="Optima"/>
        </a:defRPr>
      </a:lvl2pPr>
      <a:lvl3pPr algn="ctr" rtl="0" eaLnBrk="0" fontAlgn="base" hangingPunct="0">
        <a:spcBef>
          <a:spcPct val="0"/>
        </a:spcBef>
        <a:spcAft>
          <a:spcPct val="0"/>
        </a:spcAft>
        <a:defRPr sz="4000" b="1">
          <a:solidFill>
            <a:srgbClr val="0064A2"/>
          </a:solidFill>
          <a:latin typeface="Optima"/>
        </a:defRPr>
      </a:lvl3pPr>
      <a:lvl4pPr algn="ctr" rtl="0" eaLnBrk="0" fontAlgn="base" hangingPunct="0">
        <a:spcBef>
          <a:spcPct val="0"/>
        </a:spcBef>
        <a:spcAft>
          <a:spcPct val="0"/>
        </a:spcAft>
        <a:defRPr sz="4000" b="1">
          <a:solidFill>
            <a:srgbClr val="0064A2"/>
          </a:solidFill>
          <a:latin typeface="Optima"/>
        </a:defRPr>
      </a:lvl4pPr>
      <a:lvl5pPr algn="ctr" rtl="0" eaLnBrk="0" fontAlgn="base" hangingPunct="0">
        <a:spcBef>
          <a:spcPct val="0"/>
        </a:spcBef>
        <a:spcAft>
          <a:spcPct val="0"/>
        </a:spcAft>
        <a:defRPr sz="4000" b="1">
          <a:solidFill>
            <a:srgbClr val="0064A2"/>
          </a:solidFill>
          <a:latin typeface="Optima"/>
        </a:defRPr>
      </a:lvl5pPr>
      <a:lvl6pPr marL="457200" algn="ctr" rtl="0" eaLnBrk="0" fontAlgn="base" hangingPunct="0">
        <a:spcBef>
          <a:spcPct val="0"/>
        </a:spcBef>
        <a:spcAft>
          <a:spcPct val="0"/>
        </a:spcAft>
        <a:defRPr sz="4000" b="1">
          <a:solidFill>
            <a:srgbClr val="0064A2"/>
          </a:solidFill>
          <a:latin typeface="Optima"/>
        </a:defRPr>
      </a:lvl6pPr>
      <a:lvl7pPr marL="914400" algn="ctr" rtl="0" eaLnBrk="0" fontAlgn="base" hangingPunct="0">
        <a:spcBef>
          <a:spcPct val="0"/>
        </a:spcBef>
        <a:spcAft>
          <a:spcPct val="0"/>
        </a:spcAft>
        <a:defRPr sz="4000" b="1">
          <a:solidFill>
            <a:srgbClr val="0064A2"/>
          </a:solidFill>
          <a:latin typeface="Optima"/>
        </a:defRPr>
      </a:lvl7pPr>
      <a:lvl8pPr marL="1371600" algn="ctr" rtl="0" eaLnBrk="0" fontAlgn="base" hangingPunct="0">
        <a:spcBef>
          <a:spcPct val="0"/>
        </a:spcBef>
        <a:spcAft>
          <a:spcPct val="0"/>
        </a:spcAft>
        <a:defRPr sz="4000" b="1">
          <a:solidFill>
            <a:srgbClr val="0064A2"/>
          </a:solidFill>
          <a:latin typeface="Optima"/>
        </a:defRPr>
      </a:lvl8pPr>
      <a:lvl9pPr marL="1828800" algn="ctr" rtl="0" eaLnBrk="0" fontAlgn="base" hangingPunct="0">
        <a:spcBef>
          <a:spcPct val="0"/>
        </a:spcBef>
        <a:spcAft>
          <a:spcPct val="0"/>
        </a:spcAft>
        <a:defRPr sz="4000" b="1">
          <a:solidFill>
            <a:srgbClr val="0064A2"/>
          </a:solidFill>
          <a:latin typeface="Optima"/>
        </a:defRPr>
      </a:lvl9pPr>
    </p:titleStyle>
    <p:bodyStyle>
      <a:lvl1pPr marL="342900" indent="-342900" algn="l" rtl="0" eaLnBrk="0" fontAlgn="base" hangingPunct="0">
        <a:spcBef>
          <a:spcPct val="20000"/>
        </a:spcBef>
        <a:spcAft>
          <a:spcPct val="0"/>
        </a:spcAft>
        <a:buClr>
          <a:srgbClr val="0064A2"/>
        </a:buClr>
        <a:buSzPct val="50000"/>
        <a:buFont typeface="Wingdings" panose="05000000000000000000"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0064A2"/>
        </a:buClr>
        <a:buSzPct val="60000"/>
        <a:buFont typeface="Wingdings" panose="05000000000000000000" pitchFamily="2" charset="2"/>
        <a:buChar char="Ø"/>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0064A2"/>
        </a:buClr>
        <a:buSzPct val="60000"/>
        <a:buFont typeface="Wingdings" panose="05000000000000000000" pitchFamily="2" charset="2"/>
        <a:buChar char="ª"/>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64A2"/>
        </a:buClr>
        <a:buSzPct val="35000"/>
        <a:buFont typeface="Wingdings" panose="05000000000000000000" pitchFamily="2" charset="2"/>
        <a:buChar char="u"/>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64A2"/>
        </a:buClr>
        <a:buSzPct val="35000"/>
        <a:buFont typeface="Wingdings" panose="05000000000000000000" pitchFamily="2" charset="2"/>
        <a:buChar char="v"/>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2" descr="slide-page-blue-righ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p:nvPr>
        </p:nvSpPr>
        <p:spPr bwMode="auto">
          <a:xfrm>
            <a:off x="2057400" y="274638"/>
            <a:ext cx="6629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Edit Master title style</a:t>
            </a:r>
          </a:p>
        </p:txBody>
      </p:sp>
      <p:sp>
        <p:nvSpPr>
          <p:cNvPr id="5124" name="Rectangle 4"/>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7829"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77830"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77831"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CD4CACC-71A0-44BF-8512-AF3C421A7AB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fontAlgn="base">
        <a:spcBef>
          <a:spcPct val="0"/>
        </a:spcBef>
        <a:spcAft>
          <a:spcPct val="0"/>
        </a:spcAft>
        <a:defRPr sz="4000" b="1" kern="1200">
          <a:solidFill>
            <a:srgbClr val="0064A2"/>
          </a:solidFill>
          <a:latin typeface="+mj-lt"/>
          <a:ea typeface="+mj-ea"/>
          <a:cs typeface="+mj-cs"/>
        </a:defRPr>
      </a:lvl1pPr>
      <a:lvl2pPr algn="ctr" rtl="0" fontAlgn="base">
        <a:spcBef>
          <a:spcPct val="0"/>
        </a:spcBef>
        <a:spcAft>
          <a:spcPct val="0"/>
        </a:spcAft>
        <a:defRPr sz="4000" b="1">
          <a:solidFill>
            <a:srgbClr val="0064A2"/>
          </a:solidFill>
          <a:latin typeface="Optima"/>
        </a:defRPr>
      </a:lvl2pPr>
      <a:lvl3pPr algn="ctr" rtl="0" fontAlgn="base">
        <a:spcBef>
          <a:spcPct val="0"/>
        </a:spcBef>
        <a:spcAft>
          <a:spcPct val="0"/>
        </a:spcAft>
        <a:defRPr sz="4000" b="1">
          <a:solidFill>
            <a:srgbClr val="0064A2"/>
          </a:solidFill>
          <a:latin typeface="Optima"/>
        </a:defRPr>
      </a:lvl3pPr>
      <a:lvl4pPr algn="ctr" rtl="0" fontAlgn="base">
        <a:spcBef>
          <a:spcPct val="0"/>
        </a:spcBef>
        <a:spcAft>
          <a:spcPct val="0"/>
        </a:spcAft>
        <a:defRPr sz="4000" b="1">
          <a:solidFill>
            <a:srgbClr val="0064A2"/>
          </a:solidFill>
          <a:latin typeface="Optima"/>
        </a:defRPr>
      </a:lvl4pPr>
      <a:lvl5pPr algn="ctr" rtl="0" fontAlgn="base">
        <a:spcBef>
          <a:spcPct val="0"/>
        </a:spcBef>
        <a:spcAft>
          <a:spcPct val="0"/>
        </a:spcAft>
        <a:defRPr sz="4000" b="1">
          <a:solidFill>
            <a:srgbClr val="0064A2"/>
          </a:solidFill>
          <a:latin typeface="Optima"/>
        </a:defRPr>
      </a:lvl5pPr>
      <a:lvl6pPr marL="457200" algn="ctr" rtl="0" fontAlgn="base">
        <a:spcBef>
          <a:spcPct val="0"/>
        </a:spcBef>
        <a:spcAft>
          <a:spcPct val="0"/>
        </a:spcAft>
        <a:defRPr sz="4000" b="1">
          <a:solidFill>
            <a:srgbClr val="0064A2"/>
          </a:solidFill>
          <a:latin typeface="Optima"/>
        </a:defRPr>
      </a:lvl6pPr>
      <a:lvl7pPr marL="914400" algn="ctr" rtl="0" fontAlgn="base">
        <a:spcBef>
          <a:spcPct val="0"/>
        </a:spcBef>
        <a:spcAft>
          <a:spcPct val="0"/>
        </a:spcAft>
        <a:defRPr sz="4000" b="1">
          <a:solidFill>
            <a:srgbClr val="0064A2"/>
          </a:solidFill>
          <a:latin typeface="Optima"/>
        </a:defRPr>
      </a:lvl7pPr>
      <a:lvl8pPr marL="1371600" algn="ctr" rtl="0" fontAlgn="base">
        <a:spcBef>
          <a:spcPct val="0"/>
        </a:spcBef>
        <a:spcAft>
          <a:spcPct val="0"/>
        </a:spcAft>
        <a:defRPr sz="4000" b="1">
          <a:solidFill>
            <a:srgbClr val="0064A2"/>
          </a:solidFill>
          <a:latin typeface="Optima"/>
        </a:defRPr>
      </a:lvl8pPr>
      <a:lvl9pPr marL="1828800" algn="ctr" rtl="0" fontAlgn="base">
        <a:spcBef>
          <a:spcPct val="0"/>
        </a:spcBef>
        <a:spcAft>
          <a:spcPct val="0"/>
        </a:spcAft>
        <a:defRPr sz="4000" b="1">
          <a:solidFill>
            <a:srgbClr val="0064A2"/>
          </a:solidFill>
          <a:latin typeface="Optima"/>
        </a:defRPr>
      </a:lvl9pPr>
    </p:titleStyle>
    <p:bodyStyle>
      <a:lvl1pPr marL="342900" indent="-342900" algn="l" rtl="0" fontAlgn="base">
        <a:spcBef>
          <a:spcPct val="20000"/>
        </a:spcBef>
        <a:spcAft>
          <a:spcPct val="0"/>
        </a:spcAft>
        <a:buClr>
          <a:srgbClr val="0064A2"/>
        </a:buClr>
        <a:buSzPct val="50000"/>
        <a:buFont typeface="Wingdings" panose="05000000000000000000" pitchFamily="2" charset="2"/>
        <a:buChar char="¨"/>
        <a:defRPr sz="3200" kern="1200">
          <a:solidFill>
            <a:schemeClr val="tx1"/>
          </a:solidFill>
          <a:latin typeface="+mn-lt"/>
          <a:ea typeface="+mn-ea"/>
          <a:cs typeface="+mn-cs"/>
        </a:defRPr>
      </a:lvl1pPr>
      <a:lvl2pPr marL="742950" indent="-285750" algn="l" rtl="0" fontAlgn="base">
        <a:spcBef>
          <a:spcPct val="20000"/>
        </a:spcBef>
        <a:spcAft>
          <a:spcPct val="0"/>
        </a:spcAft>
        <a:buClr>
          <a:srgbClr val="0064A2"/>
        </a:buClr>
        <a:buSzPct val="60000"/>
        <a:buFont typeface="Wingdings" panose="05000000000000000000" pitchFamily="2" charset="2"/>
        <a:buChar char="Ø"/>
        <a:defRPr sz="2800" kern="1200">
          <a:solidFill>
            <a:schemeClr val="tx1"/>
          </a:solidFill>
          <a:latin typeface="+mn-lt"/>
          <a:ea typeface="+mn-ea"/>
          <a:cs typeface="+mn-cs"/>
        </a:defRPr>
      </a:lvl2pPr>
      <a:lvl3pPr marL="1143000" indent="-228600" algn="l" rtl="0" fontAlgn="base">
        <a:spcBef>
          <a:spcPct val="20000"/>
        </a:spcBef>
        <a:spcAft>
          <a:spcPct val="0"/>
        </a:spcAft>
        <a:buClr>
          <a:srgbClr val="0064A2"/>
        </a:buClr>
        <a:buSzPct val="60000"/>
        <a:buFont typeface="Wingdings" panose="05000000000000000000" pitchFamily="2" charset="2"/>
        <a:buChar char="ª"/>
        <a:defRPr sz="2400" kern="1200">
          <a:solidFill>
            <a:schemeClr val="tx1"/>
          </a:solidFill>
          <a:latin typeface="+mn-lt"/>
          <a:ea typeface="+mn-ea"/>
          <a:cs typeface="+mn-cs"/>
        </a:defRPr>
      </a:lvl3pPr>
      <a:lvl4pPr marL="1600200" indent="-228600" algn="l" rtl="0" fontAlgn="base">
        <a:spcBef>
          <a:spcPct val="20000"/>
        </a:spcBef>
        <a:spcAft>
          <a:spcPct val="0"/>
        </a:spcAft>
        <a:buClr>
          <a:srgbClr val="0064A2"/>
        </a:buClr>
        <a:buSzPct val="35000"/>
        <a:buFont typeface="Wingdings" panose="05000000000000000000" pitchFamily="2" charset="2"/>
        <a:buChar char="u"/>
        <a:defRPr sz="2000" kern="1200">
          <a:solidFill>
            <a:schemeClr val="tx1"/>
          </a:solidFill>
          <a:latin typeface="+mn-lt"/>
          <a:ea typeface="+mn-ea"/>
          <a:cs typeface="+mn-cs"/>
        </a:defRPr>
      </a:lvl4pPr>
      <a:lvl5pPr marL="2057400" indent="-228600" algn="l" rtl="0" fontAlgn="base">
        <a:spcBef>
          <a:spcPct val="20000"/>
        </a:spcBef>
        <a:spcAft>
          <a:spcPct val="0"/>
        </a:spcAft>
        <a:buClr>
          <a:srgbClr val="0064A2"/>
        </a:buClr>
        <a:buSzPct val="35000"/>
        <a:buFont typeface="Wingdings" panose="05000000000000000000" pitchFamily="2" charset="2"/>
        <a:buChar char="v"/>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80.png"/><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28599"/>
            <a:ext cx="7467600" cy="1131203"/>
          </a:xfrm>
        </p:spPr>
        <p:txBody>
          <a:bodyPr/>
          <a:lstStyle/>
          <a:p>
            <a:pPr eaLnBrk="1" hangingPunct="1">
              <a:defRPr/>
            </a:pPr>
            <a:r>
              <a:rPr lang="en-US" dirty="0" smtClean="0"/>
              <a:t>2016 Chemistry </a:t>
            </a:r>
            <a:br>
              <a:rPr lang="en-US" dirty="0" smtClean="0"/>
            </a:br>
            <a:r>
              <a:rPr lang="en-US" dirty="0" smtClean="0"/>
              <a:t>Standard</a:t>
            </a:r>
          </a:p>
        </p:txBody>
      </p:sp>
      <p:sp>
        <p:nvSpPr>
          <p:cNvPr id="3" name="Content Placeholder 2"/>
          <p:cNvSpPr>
            <a:spLocks noGrp="1"/>
          </p:cNvSpPr>
          <p:nvPr>
            <p:ph idx="1"/>
          </p:nvPr>
        </p:nvSpPr>
        <p:spPr>
          <a:xfrm>
            <a:off x="228600" y="1676400"/>
            <a:ext cx="8686800" cy="3810000"/>
          </a:xfrm>
        </p:spPr>
        <p:txBody>
          <a:bodyPr/>
          <a:lstStyle/>
          <a:p>
            <a:pPr eaLnBrk="1" hangingPunct="1">
              <a:defRPr/>
            </a:pPr>
            <a:r>
              <a:rPr lang="en-US" dirty="0" smtClean="0"/>
              <a:t>Revised Section on LOD and LOQ</a:t>
            </a:r>
          </a:p>
          <a:p>
            <a:r>
              <a:rPr lang="en-US" dirty="0" smtClean="0">
                <a:solidFill>
                  <a:schemeClr val="bg1">
                    <a:lumMod val="50000"/>
                  </a:schemeClr>
                </a:solidFill>
              </a:rPr>
              <a:t>Clarified </a:t>
            </a:r>
            <a:r>
              <a:rPr lang="en-US" dirty="0">
                <a:solidFill>
                  <a:schemeClr val="bg1">
                    <a:lumMod val="50000"/>
                  </a:schemeClr>
                </a:solidFill>
              </a:rPr>
              <a:t>confusing language on method validation </a:t>
            </a:r>
            <a:r>
              <a:rPr lang="en-US" dirty="0" smtClean="0">
                <a:solidFill>
                  <a:schemeClr val="bg1">
                    <a:lumMod val="50000"/>
                  </a:schemeClr>
                </a:solidFill>
              </a:rPr>
              <a:t>in Section 1.5</a:t>
            </a:r>
            <a:endParaRPr lang="en-US" dirty="0">
              <a:solidFill>
                <a:schemeClr val="bg1">
                  <a:lumMod val="50000"/>
                </a:schemeClr>
              </a:solidFill>
            </a:endParaRPr>
          </a:p>
          <a:p>
            <a:r>
              <a:rPr lang="en-US" dirty="0">
                <a:solidFill>
                  <a:schemeClr val="bg1">
                    <a:lumMod val="50000"/>
                  </a:schemeClr>
                </a:solidFill>
              </a:rPr>
              <a:t>Moved general language on method selection and validation to Module </a:t>
            </a:r>
            <a:r>
              <a:rPr lang="en-US" dirty="0" smtClean="0">
                <a:solidFill>
                  <a:schemeClr val="bg1">
                    <a:lumMod val="50000"/>
                  </a:schemeClr>
                </a:solidFill>
              </a:rPr>
              <a:t>2</a:t>
            </a:r>
          </a:p>
          <a:p>
            <a:r>
              <a:rPr lang="en-US" dirty="0"/>
              <a:t>Revised Calibration </a:t>
            </a:r>
            <a:r>
              <a:rPr lang="en-US" dirty="0" smtClean="0"/>
              <a:t>Section</a:t>
            </a:r>
            <a:endParaRPr lang="en-US" dirty="0"/>
          </a:p>
          <a:p>
            <a:pPr marL="0" indent="0">
              <a:buNone/>
            </a:pPr>
            <a:endParaRPr lang="en-US" dirty="0" smtClean="0">
              <a:solidFill>
                <a:schemeClr val="bg1">
                  <a:lumMod val="50000"/>
                </a:schemeClr>
              </a:solidFill>
            </a:endParaRPr>
          </a:p>
          <a:p>
            <a:pPr marL="0" indent="0" eaLnBrk="1" hangingPunct="1">
              <a:buFont typeface="Wingdings" pitchFamily="2" charset="2"/>
              <a:buNone/>
              <a:defRPr/>
            </a:pPr>
            <a:r>
              <a:rPr lang="en-US" dirty="0" smtClean="0"/>
              <a:t>	</a:t>
            </a:r>
          </a:p>
          <a:p>
            <a:pPr eaLnBrk="1" hangingPunct="1">
              <a:defRPr/>
            </a:pPr>
            <a:endParaRPr lang="en-US" dirty="0" smtClean="0"/>
          </a:p>
        </p:txBody>
      </p:sp>
      <p:sp>
        <p:nvSpPr>
          <p:cNvPr id="4" name="TextBox 3"/>
          <p:cNvSpPr txBox="1"/>
          <p:nvPr/>
        </p:nvSpPr>
        <p:spPr>
          <a:xfrm>
            <a:off x="19318" y="6096000"/>
            <a:ext cx="2907206" cy="461665"/>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400" dirty="0" smtClean="0"/>
              <a:t>Volume 1, Module 4</a:t>
            </a:r>
            <a:endParaRPr lang="en-US" sz="2400" dirty="0"/>
          </a:p>
        </p:txBody>
      </p:sp>
    </p:spTree>
    <p:extLst>
      <p:ext uri="{BB962C8B-B14F-4D97-AF65-F5344CB8AC3E}">
        <p14:creationId xmlns:p14="http://schemas.microsoft.com/office/powerpoint/2010/main" val="879820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391400" cy="1143000"/>
          </a:xfrm>
        </p:spPr>
        <p:txBody>
          <a:bodyPr/>
          <a:lstStyle/>
          <a:p>
            <a:r>
              <a:rPr lang="en-US" dirty="0" smtClean="0"/>
              <a:t>Calculate MDL (Part 136 Only</a:t>
            </a:r>
            <a:endParaRPr lang="en-US" dirty="0"/>
          </a:p>
        </p:txBody>
      </p:sp>
      <p:sp>
        <p:nvSpPr>
          <p:cNvPr id="3" name="Content Placeholder 2"/>
          <p:cNvSpPr>
            <a:spLocks noGrp="1"/>
          </p:cNvSpPr>
          <p:nvPr>
            <p:ph idx="1"/>
          </p:nvPr>
        </p:nvSpPr>
        <p:spPr>
          <a:xfrm>
            <a:off x="457200" y="1600201"/>
            <a:ext cx="8229600" cy="1752600"/>
          </a:xfrm>
        </p:spPr>
        <p:txBody>
          <a:bodyPr/>
          <a:lstStyle/>
          <a:p>
            <a:r>
              <a:rPr lang="en-US" dirty="0" err="1" smtClean="0"/>
              <a:t>MDL</a:t>
            </a:r>
            <a:r>
              <a:rPr lang="en-US" baseline="-25000" dirty="0" err="1" smtClean="0"/>
              <a:t>b</a:t>
            </a:r>
            <a:r>
              <a:rPr lang="en-US" dirty="0" smtClean="0"/>
              <a:t> = X + S</a:t>
            </a:r>
            <a:r>
              <a:rPr lang="en-US" baseline="-25000" dirty="0" smtClean="0"/>
              <a:t>b</a:t>
            </a:r>
            <a:r>
              <a:rPr lang="en-US" dirty="0" smtClean="0"/>
              <a:t> * t of blank results</a:t>
            </a:r>
          </a:p>
          <a:p>
            <a:r>
              <a:rPr lang="en-US" dirty="0" smtClean="0"/>
              <a:t>MDL</a:t>
            </a:r>
            <a:r>
              <a:rPr lang="en-US" baseline="-25000" dirty="0" smtClean="0"/>
              <a:t>s</a:t>
            </a:r>
            <a:r>
              <a:rPr lang="en-US" dirty="0" smtClean="0"/>
              <a:t> </a:t>
            </a:r>
            <a:r>
              <a:rPr lang="en-US" dirty="0"/>
              <a:t>= </a:t>
            </a:r>
            <a:r>
              <a:rPr lang="en-US" dirty="0" err="1" smtClean="0"/>
              <a:t>S</a:t>
            </a:r>
            <a:r>
              <a:rPr lang="en-US" baseline="-25000" dirty="0" err="1" smtClean="0"/>
              <a:t>s</a:t>
            </a:r>
            <a:r>
              <a:rPr lang="en-US" dirty="0" smtClean="0"/>
              <a:t> </a:t>
            </a:r>
            <a:r>
              <a:rPr lang="en-US" dirty="0"/>
              <a:t>* t of </a:t>
            </a:r>
            <a:r>
              <a:rPr lang="en-US" dirty="0" smtClean="0"/>
              <a:t>spike results</a:t>
            </a:r>
          </a:p>
          <a:p>
            <a:r>
              <a:rPr lang="en-US" dirty="0" smtClean="0"/>
              <a:t>Reported MDL = Greater of </a:t>
            </a:r>
            <a:r>
              <a:rPr lang="en-US" dirty="0" err="1"/>
              <a:t>MDL</a:t>
            </a:r>
            <a:r>
              <a:rPr lang="en-US" baseline="-25000" dirty="0" err="1"/>
              <a:t>b</a:t>
            </a:r>
            <a:r>
              <a:rPr lang="en-US" dirty="0"/>
              <a:t> </a:t>
            </a:r>
            <a:r>
              <a:rPr lang="en-US" dirty="0" smtClean="0"/>
              <a:t>or MDL</a:t>
            </a:r>
            <a:r>
              <a:rPr lang="en-US" baseline="-25000" dirty="0" smtClean="0"/>
              <a:t>s</a:t>
            </a:r>
            <a:endParaRPr lang="en-US" dirty="0"/>
          </a:p>
          <a:p>
            <a:endParaRPr lang="en-US" dirty="0"/>
          </a:p>
        </p:txBody>
      </p:sp>
      <p:sp>
        <p:nvSpPr>
          <p:cNvPr id="4" name="TextBox 3"/>
          <p:cNvSpPr txBox="1"/>
          <p:nvPr/>
        </p:nvSpPr>
        <p:spPr>
          <a:xfrm>
            <a:off x="472440" y="3733800"/>
            <a:ext cx="6934200" cy="218521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lvl="3" indent="-285750">
              <a:buFont typeface="Wingdings" panose="05000000000000000000" pitchFamily="2" charset="2"/>
              <a:buChar char="Ø"/>
            </a:pPr>
            <a:r>
              <a:rPr lang="en-US" dirty="0"/>
              <a:t>If none of the method blanks give numerical results for an individual </a:t>
            </a:r>
            <a:r>
              <a:rPr lang="en-US" dirty="0" err="1"/>
              <a:t>analyte</a:t>
            </a:r>
            <a:r>
              <a:rPr lang="en-US" dirty="0"/>
              <a:t>, the </a:t>
            </a:r>
            <a:r>
              <a:rPr lang="en-US" dirty="0" err="1"/>
              <a:t>MDL</a:t>
            </a:r>
            <a:r>
              <a:rPr lang="en-US" sz="3200" baseline="-25000" dirty="0" err="1"/>
              <a:t>b</a:t>
            </a:r>
            <a:r>
              <a:rPr lang="en-US" dirty="0"/>
              <a:t> does not apply.</a:t>
            </a:r>
            <a:endParaRPr lang="en-US" sz="2000" dirty="0"/>
          </a:p>
          <a:p>
            <a:pPr marL="285750" indent="-285750">
              <a:buFont typeface="Wingdings" panose="05000000000000000000" pitchFamily="2" charset="2"/>
              <a:buChar char="Ø"/>
            </a:pPr>
            <a:r>
              <a:rPr lang="en-US" dirty="0"/>
              <a:t>If some (but not all) of the method blanks for an individual </a:t>
            </a:r>
            <a:r>
              <a:rPr lang="en-US" dirty="0" err="1"/>
              <a:t>analyte</a:t>
            </a:r>
            <a:r>
              <a:rPr lang="en-US" dirty="0"/>
              <a:t> give numerical results, set the </a:t>
            </a:r>
            <a:r>
              <a:rPr lang="en-US" dirty="0" err="1"/>
              <a:t>MDL</a:t>
            </a:r>
            <a:r>
              <a:rPr lang="en-US" sz="3200" baseline="-25000" dirty="0" err="1"/>
              <a:t>b</a:t>
            </a:r>
            <a:r>
              <a:rPr lang="en-US" dirty="0"/>
              <a:t> equal to the highest method blank result. </a:t>
            </a:r>
            <a:endParaRPr lang="en-US" dirty="0" smtClean="0"/>
          </a:p>
          <a:p>
            <a:pPr marL="285750" indent="-285750">
              <a:buFont typeface="Wingdings" panose="05000000000000000000" pitchFamily="2" charset="2"/>
              <a:buChar char="Ø"/>
            </a:pPr>
            <a:r>
              <a:rPr lang="en-US" dirty="0" smtClean="0"/>
              <a:t>If </a:t>
            </a:r>
            <a:r>
              <a:rPr lang="en-US" dirty="0"/>
              <a:t>more than 100 method blanks are available, set </a:t>
            </a:r>
            <a:r>
              <a:rPr lang="en-US" dirty="0" err="1"/>
              <a:t>MDL</a:t>
            </a:r>
            <a:r>
              <a:rPr lang="en-US" sz="3200" baseline="-25000" dirty="0" err="1"/>
              <a:t>b</a:t>
            </a:r>
            <a:r>
              <a:rPr lang="en-US" dirty="0"/>
              <a:t> to the level that is no less than the 99</a:t>
            </a:r>
            <a:r>
              <a:rPr lang="en-US" baseline="30000" dirty="0"/>
              <a:t>th</a:t>
            </a:r>
            <a:r>
              <a:rPr lang="en-US" dirty="0"/>
              <a:t> percentile of the blank results</a:t>
            </a:r>
            <a:r>
              <a:rPr lang="en-US" dirty="0" smtClean="0"/>
              <a:t>.</a:t>
            </a:r>
            <a:endParaRPr lang="en-US" dirty="0"/>
          </a:p>
        </p:txBody>
      </p:sp>
    </p:spTree>
    <p:extLst>
      <p:ext uri="{BB962C8B-B14F-4D97-AF65-F5344CB8AC3E}">
        <p14:creationId xmlns:p14="http://schemas.microsoft.com/office/powerpoint/2010/main" val="4015440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Procedure</a:t>
            </a:r>
            <a:endParaRPr lang="en-US" dirty="0"/>
          </a:p>
        </p:txBody>
      </p:sp>
      <p:sp>
        <p:nvSpPr>
          <p:cNvPr id="3" name="Content Placeholder 2"/>
          <p:cNvSpPr>
            <a:spLocks noGrp="1"/>
          </p:cNvSpPr>
          <p:nvPr>
            <p:ph idx="1"/>
          </p:nvPr>
        </p:nvSpPr>
        <p:spPr>
          <a:xfrm>
            <a:off x="457200" y="1600201"/>
            <a:ext cx="8229600" cy="3733800"/>
          </a:xfrm>
        </p:spPr>
        <p:txBody>
          <a:bodyPr/>
          <a:lstStyle/>
          <a:p>
            <a:r>
              <a:rPr lang="en-US" dirty="0" smtClean="0"/>
              <a:t>Estimate an initial MDL</a:t>
            </a:r>
          </a:p>
          <a:p>
            <a:r>
              <a:rPr lang="en-US" dirty="0" smtClean="0"/>
              <a:t>Determine the initial MDL by analysis of spikes and blanks</a:t>
            </a:r>
          </a:p>
          <a:p>
            <a:r>
              <a:rPr lang="en-US" dirty="0" smtClean="0"/>
              <a:t>Compute the MDL</a:t>
            </a:r>
          </a:p>
          <a:p>
            <a:r>
              <a:rPr lang="en-US" dirty="0" smtClean="0"/>
              <a:t>On-going data collection</a:t>
            </a:r>
          </a:p>
          <a:p>
            <a:r>
              <a:rPr lang="en-US" dirty="0" smtClean="0"/>
              <a:t>Annual verification</a:t>
            </a:r>
          </a:p>
          <a:p>
            <a:r>
              <a:rPr lang="en-US" dirty="0" smtClean="0"/>
              <a:t>Documentation</a:t>
            </a:r>
          </a:p>
        </p:txBody>
      </p:sp>
    </p:spTree>
    <p:extLst>
      <p:ext uri="{BB962C8B-B14F-4D97-AF65-F5344CB8AC3E}">
        <p14:creationId xmlns:p14="http://schemas.microsoft.com/office/powerpoint/2010/main" val="3214064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 Samples</a:t>
            </a:r>
            <a:endParaRPr lang="en-US" dirty="0"/>
          </a:p>
        </p:txBody>
      </p:sp>
      <p:sp>
        <p:nvSpPr>
          <p:cNvPr id="5" name="Text Placeholder 4"/>
          <p:cNvSpPr>
            <a:spLocks noGrp="1"/>
          </p:cNvSpPr>
          <p:nvPr>
            <p:ph type="body" idx="1"/>
          </p:nvPr>
        </p:nvSpPr>
        <p:spPr>
          <a:xfrm>
            <a:off x="522287" y="1177133"/>
            <a:ext cx="4040188" cy="639762"/>
          </a:xfrm>
        </p:spPr>
        <p:txBody>
          <a:bodyPr/>
          <a:lstStyle/>
          <a:p>
            <a:r>
              <a:rPr lang="en-US" dirty="0" smtClean="0"/>
              <a:t>EPA</a:t>
            </a:r>
            <a:endParaRPr lang="en-US" dirty="0"/>
          </a:p>
        </p:txBody>
      </p:sp>
      <p:sp>
        <p:nvSpPr>
          <p:cNvPr id="3" name="Content Placeholder 2"/>
          <p:cNvSpPr>
            <a:spLocks noGrp="1"/>
          </p:cNvSpPr>
          <p:nvPr>
            <p:ph sz="half" idx="2"/>
          </p:nvPr>
        </p:nvSpPr>
        <p:spPr>
          <a:xfrm>
            <a:off x="228600" y="1734543"/>
            <a:ext cx="4398962" cy="3951288"/>
          </a:xfrm>
        </p:spPr>
        <p:txBody>
          <a:bodyPr/>
          <a:lstStyle/>
          <a:p>
            <a:pPr marL="457200" lvl="1" indent="-342900">
              <a:buFont typeface="Wingdings" panose="05000000000000000000" pitchFamily="2" charset="2"/>
              <a:buChar char="q"/>
            </a:pPr>
            <a:r>
              <a:rPr lang="en-US" sz="2400" dirty="0" smtClean="0"/>
              <a:t>Process </a:t>
            </a:r>
            <a:r>
              <a:rPr lang="en-US" sz="2400" dirty="0"/>
              <a:t>a minimum of 7 </a:t>
            </a:r>
            <a:r>
              <a:rPr lang="en-US" sz="2400" dirty="0" smtClean="0"/>
              <a:t>spikes and 7 blanks.</a:t>
            </a:r>
          </a:p>
          <a:p>
            <a:pPr marL="457200" lvl="1" indent="-342900">
              <a:buFont typeface="Wingdings" panose="05000000000000000000" pitchFamily="2" charset="2"/>
              <a:buChar char="q"/>
            </a:pPr>
            <a:r>
              <a:rPr lang="en-US" sz="2400" dirty="0" smtClean="0"/>
              <a:t>Include </a:t>
            </a:r>
            <a:r>
              <a:rPr lang="en-US" sz="2400" dirty="0"/>
              <a:t>at least </a:t>
            </a:r>
            <a:r>
              <a:rPr lang="en-US" sz="2400" dirty="0" smtClean="0"/>
              <a:t>3 </a:t>
            </a:r>
            <a:r>
              <a:rPr lang="en-US" sz="2400" dirty="0"/>
              <a:t>batches on </a:t>
            </a:r>
            <a:r>
              <a:rPr lang="en-US" sz="2400" dirty="0" smtClean="0"/>
              <a:t>3 days</a:t>
            </a:r>
            <a:r>
              <a:rPr lang="en-US" sz="2400" dirty="0"/>
              <a:t>. </a:t>
            </a:r>
          </a:p>
          <a:p>
            <a:pPr marL="457200" lvl="1" indent="-342900">
              <a:buFont typeface="Wingdings" panose="05000000000000000000" pitchFamily="2" charset="2"/>
              <a:buChar char="q"/>
            </a:pPr>
            <a:r>
              <a:rPr lang="en-US" sz="2400" dirty="0" smtClean="0"/>
              <a:t>Existing </a:t>
            </a:r>
            <a:r>
              <a:rPr lang="en-US" sz="2400" dirty="0"/>
              <a:t>data may be </a:t>
            </a:r>
            <a:r>
              <a:rPr lang="en-US" sz="2400" dirty="0" smtClean="0"/>
              <a:t>used.</a:t>
            </a:r>
          </a:p>
          <a:p>
            <a:pPr marL="457200" lvl="1" indent="-342900">
              <a:buFont typeface="Wingdings" panose="05000000000000000000" pitchFamily="2" charset="2"/>
              <a:buChar char="q"/>
            </a:pPr>
            <a:r>
              <a:rPr lang="en-US" sz="2400" dirty="0" smtClean="0"/>
              <a:t>Samples </a:t>
            </a:r>
            <a:r>
              <a:rPr lang="en-US" sz="2400" dirty="0"/>
              <a:t>must be distributed across all of the instruments. </a:t>
            </a:r>
            <a:endParaRPr lang="en-US" sz="2400" dirty="0" smtClean="0"/>
          </a:p>
          <a:p>
            <a:pPr marL="457200" lvl="1" indent="-342900">
              <a:buFont typeface="Wingdings" panose="05000000000000000000" pitchFamily="2" charset="2"/>
              <a:buChar char="q"/>
            </a:pPr>
            <a:r>
              <a:rPr lang="en-US" sz="2400" dirty="0" smtClean="0"/>
              <a:t>A </a:t>
            </a:r>
            <a:r>
              <a:rPr lang="en-US" sz="2400" dirty="0"/>
              <a:t>minimum of two </a:t>
            </a:r>
            <a:r>
              <a:rPr lang="en-US" sz="2400" dirty="0" smtClean="0"/>
              <a:t>spikes and two blanks on </a:t>
            </a:r>
            <a:r>
              <a:rPr lang="en-US" sz="2400" dirty="0"/>
              <a:t>different days </a:t>
            </a:r>
            <a:r>
              <a:rPr lang="en-US" sz="2400" dirty="0" smtClean="0"/>
              <a:t>for </a:t>
            </a:r>
            <a:r>
              <a:rPr lang="en-US" sz="2400" dirty="0"/>
              <a:t>each instrument. </a:t>
            </a:r>
          </a:p>
        </p:txBody>
      </p:sp>
      <p:sp>
        <p:nvSpPr>
          <p:cNvPr id="6" name="Text Placeholder 5"/>
          <p:cNvSpPr>
            <a:spLocks noGrp="1"/>
          </p:cNvSpPr>
          <p:nvPr>
            <p:ph type="body" sz="quarter" idx="3"/>
          </p:nvPr>
        </p:nvSpPr>
        <p:spPr>
          <a:xfrm>
            <a:off x="4645025" y="1294212"/>
            <a:ext cx="4041775" cy="639762"/>
          </a:xfrm>
        </p:spPr>
        <p:txBody>
          <a:bodyPr/>
          <a:lstStyle/>
          <a:p>
            <a:r>
              <a:rPr lang="en-US" dirty="0" smtClean="0"/>
              <a:t>TNI</a:t>
            </a:r>
            <a:endParaRPr lang="en-US" dirty="0"/>
          </a:p>
        </p:txBody>
      </p:sp>
      <p:sp>
        <p:nvSpPr>
          <p:cNvPr id="7" name="Content Placeholder 6"/>
          <p:cNvSpPr>
            <a:spLocks noGrp="1"/>
          </p:cNvSpPr>
          <p:nvPr>
            <p:ph sz="quarter" idx="4"/>
          </p:nvPr>
        </p:nvSpPr>
        <p:spPr>
          <a:xfrm>
            <a:off x="4744242" y="1834357"/>
            <a:ext cx="4041775" cy="2432843"/>
          </a:xfrm>
        </p:spPr>
        <p:txBody>
          <a:bodyPr/>
          <a:lstStyle/>
          <a:p>
            <a:pPr marL="457200" lvl="1" indent="-342900">
              <a:buFont typeface="Wingdings" panose="05000000000000000000" pitchFamily="2" charset="2"/>
              <a:buChar char="q"/>
            </a:pPr>
            <a:r>
              <a:rPr lang="en-US" sz="2400" dirty="0" smtClean="0"/>
              <a:t>Process low-level </a:t>
            </a:r>
            <a:r>
              <a:rPr lang="en-US" sz="2400" dirty="0"/>
              <a:t>spikes and </a:t>
            </a:r>
            <a:r>
              <a:rPr lang="en-US" sz="2400" dirty="0" smtClean="0"/>
              <a:t>blanks</a:t>
            </a:r>
            <a:r>
              <a:rPr lang="en-US" sz="2400" dirty="0"/>
              <a:t>.</a:t>
            </a:r>
          </a:p>
          <a:p>
            <a:pPr marL="457200" lvl="1" indent="-342900">
              <a:buFont typeface="Wingdings" panose="05000000000000000000" pitchFamily="2" charset="2"/>
              <a:buChar char="q"/>
            </a:pPr>
            <a:r>
              <a:rPr lang="en-US" sz="2400" dirty="0"/>
              <a:t>Include </a:t>
            </a:r>
            <a:r>
              <a:rPr lang="en-US" sz="2400" dirty="0" smtClean="0"/>
              <a:t>multiple days.</a:t>
            </a:r>
            <a:endParaRPr lang="en-US" sz="2400" dirty="0"/>
          </a:p>
          <a:p>
            <a:pPr marL="457200" lvl="1" indent="-342900">
              <a:buFont typeface="Wingdings" panose="05000000000000000000" pitchFamily="2" charset="2"/>
              <a:buChar char="q"/>
            </a:pPr>
            <a:r>
              <a:rPr lang="en-US" sz="2400" dirty="0"/>
              <a:t>Existing data may be used</a:t>
            </a:r>
            <a:r>
              <a:rPr lang="en-US" sz="2400" dirty="0" smtClean="0"/>
              <a:t>.</a:t>
            </a:r>
            <a:endParaRPr lang="en-US" sz="2400" dirty="0"/>
          </a:p>
        </p:txBody>
      </p:sp>
      <p:sp>
        <p:nvSpPr>
          <p:cNvPr id="8" name="TextBox 7"/>
          <p:cNvSpPr txBox="1"/>
          <p:nvPr/>
        </p:nvSpPr>
        <p:spPr>
          <a:xfrm>
            <a:off x="5867400" y="4494390"/>
            <a:ext cx="2438400"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TNI LOQ section includes all the EPA rules</a:t>
            </a:r>
            <a:endParaRPr lang="en-US" dirty="0"/>
          </a:p>
        </p:txBody>
      </p:sp>
    </p:spTree>
    <p:extLst>
      <p:ext uri="{BB962C8B-B14F-4D97-AF65-F5344CB8AC3E}">
        <p14:creationId xmlns:p14="http://schemas.microsoft.com/office/powerpoint/2010/main" val="3678316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Evaluate Results</a:t>
            </a:r>
            <a:endParaRPr lang="en-US" dirty="0"/>
          </a:p>
        </p:txBody>
      </p:sp>
      <p:sp>
        <p:nvSpPr>
          <p:cNvPr id="3" name="Content Placeholder 2"/>
          <p:cNvSpPr>
            <a:spLocks noGrp="1"/>
          </p:cNvSpPr>
          <p:nvPr>
            <p:ph idx="1"/>
          </p:nvPr>
        </p:nvSpPr>
        <p:spPr>
          <a:xfrm>
            <a:off x="457200" y="1295401"/>
            <a:ext cx="8229600" cy="2057399"/>
          </a:xfrm>
        </p:spPr>
        <p:txBody>
          <a:bodyPr/>
          <a:lstStyle/>
          <a:p>
            <a:pPr marL="400050" indent="-285750"/>
            <a:r>
              <a:rPr lang="en-US" sz="2800" b="1" dirty="0" smtClean="0"/>
              <a:t>EPA: </a:t>
            </a:r>
            <a:r>
              <a:rPr lang="en-US" sz="2800" dirty="0" smtClean="0"/>
              <a:t>If </a:t>
            </a:r>
            <a:r>
              <a:rPr lang="en-US" sz="2800" dirty="0"/>
              <a:t>any result </a:t>
            </a:r>
            <a:r>
              <a:rPr lang="en-US" sz="2800" dirty="0" smtClean="0"/>
              <a:t>from </a:t>
            </a:r>
            <a:r>
              <a:rPr lang="en-US" sz="2800" dirty="0"/>
              <a:t>the spiked </a:t>
            </a:r>
            <a:r>
              <a:rPr lang="en-US" sz="2800" dirty="0" smtClean="0"/>
              <a:t>samples </a:t>
            </a:r>
            <a:r>
              <a:rPr lang="en-US" sz="2800" dirty="0"/>
              <a:t>does not meet the </a:t>
            </a:r>
            <a:r>
              <a:rPr lang="en-US" sz="2800" dirty="0" smtClean="0"/>
              <a:t>qualitative </a:t>
            </a:r>
            <a:r>
              <a:rPr lang="en-US" sz="2800" dirty="0"/>
              <a:t>identification </a:t>
            </a:r>
            <a:r>
              <a:rPr lang="en-US" sz="2800" dirty="0" smtClean="0"/>
              <a:t>criteria* </a:t>
            </a:r>
            <a:r>
              <a:rPr lang="en-US" sz="2800" dirty="0"/>
              <a:t>or does not provide a </a:t>
            </a:r>
            <a:r>
              <a:rPr lang="en-US" sz="2800" dirty="0" smtClean="0"/>
              <a:t>result </a:t>
            </a:r>
            <a:r>
              <a:rPr lang="en-US" sz="2800" dirty="0"/>
              <a:t>greater than zero then repeat the spikes at a higher concentration. </a:t>
            </a:r>
            <a:endParaRPr lang="en-US" sz="2800" dirty="0" smtClean="0"/>
          </a:p>
          <a:p>
            <a:pPr marL="400050" indent="-285750"/>
            <a:r>
              <a:rPr lang="en-US" sz="2800" b="1" dirty="0" smtClean="0"/>
              <a:t>TNI: </a:t>
            </a:r>
            <a:r>
              <a:rPr lang="en-US" sz="2800" dirty="0"/>
              <a:t>R</a:t>
            </a:r>
            <a:r>
              <a:rPr lang="en-US" sz="2800" dirty="0" smtClean="0"/>
              <a:t>esults </a:t>
            </a:r>
            <a:r>
              <a:rPr lang="en-US" sz="2800" dirty="0"/>
              <a:t>from spiked samples used in the MDL determination shall meet qualitative identification criteria in the method, and shall be above zero</a:t>
            </a:r>
            <a:r>
              <a:rPr lang="en-US" dirty="0"/>
              <a:t/>
            </a:r>
            <a:br>
              <a:rPr lang="en-US" dirty="0"/>
            </a:br>
            <a:endParaRPr lang="en-US" dirty="0"/>
          </a:p>
        </p:txBody>
      </p:sp>
      <p:sp>
        <p:nvSpPr>
          <p:cNvPr id="4" name="TextBox 3"/>
          <p:cNvSpPr txBox="1"/>
          <p:nvPr/>
        </p:nvSpPr>
        <p:spPr>
          <a:xfrm>
            <a:off x="762000" y="5105400"/>
            <a:ext cx="7239000" cy="129266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dirty="0" smtClean="0"/>
              <a:t>* A </a:t>
            </a:r>
            <a:r>
              <a:rPr lang="en-US" sz="2000" dirty="0"/>
              <a:t>set of rules or guidelines for establishing the identification or presence of an </a:t>
            </a:r>
            <a:r>
              <a:rPr lang="en-US" sz="2000" dirty="0" err="1" smtClean="0"/>
              <a:t>analyte</a:t>
            </a:r>
            <a:r>
              <a:rPr lang="en-US" sz="2000" dirty="0" smtClean="0"/>
              <a:t>.</a:t>
            </a:r>
            <a:r>
              <a:rPr lang="en-US" sz="2000" dirty="0"/>
              <a:t>  </a:t>
            </a:r>
            <a:r>
              <a:rPr lang="en-US" sz="2000" dirty="0" smtClean="0"/>
              <a:t>Qualitative </a:t>
            </a:r>
            <a:r>
              <a:rPr lang="en-US" sz="2000" dirty="0"/>
              <a:t>identification does not ensure that quantitative results </a:t>
            </a:r>
            <a:r>
              <a:rPr lang="en-US" sz="2000" dirty="0" smtClean="0"/>
              <a:t>can </a:t>
            </a:r>
            <a:r>
              <a:rPr lang="en-US" sz="2000" dirty="0"/>
              <a:t>be obtained</a:t>
            </a:r>
            <a:r>
              <a:rPr lang="en-US" sz="2000" dirty="0" smtClean="0"/>
              <a:t>. (Part 136)</a:t>
            </a:r>
            <a:endParaRPr lang="en-US" sz="2000" dirty="0"/>
          </a:p>
          <a:p>
            <a:endParaRPr lang="en-US" dirty="0"/>
          </a:p>
        </p:txBody>
      </p:sp>
    </p:spTree>
    <p:extLst>
      <p:ext uri="{BB962C8B-B14F-4D97-AF65-F5344CB8AC3E}">
        <p14:creationId xmlns:p14="http://schemas.microsoft.com/office/powerpoint/2010/main" val="6268892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On-going Data Collection</a:t>
            </a:r>
            <a:endParaRPr lang="en-US" dirty="0"/>
          </a:p>
        </p:txBody>
      </p:sp>
      <p:sp>
        <p:nvSpPr>
          <p:cNvPr id="3" name="Content Placeholder 2"/>
          <p:cNvSpPr>
            <a:spLocks noGrp="1"/>
          </p:cNvSpPr>
          <p:nvPr>
            <p:ph idx="1"/>
          </p:nvPr>
        </p:nvSpPr>
        <p:spPr>
          <a:xfrm>
            <a:off x="457200" y="1271248"/>
            <a:ext cx="8229600" cy="2438400"/>
          </a:xfrm>
        </p:spPr>
        <p:txBody>
          <a:bodyPr/>
          <a:lstStyle/>
          <a:p>
            <a:r>
              <a:rPr lang="en-US" dirty="0" smtClean="0"/>
              <a:t>At least one spike and one blank on each instrument per quarter</a:t>
            </a:r>
          </a:p>
          <a:p>
            <a:r>
              <a:rPr lang="en-US" dirty="0" smtClean="0"/>
              <a:t>At least 7 spikes per year (Part 136 only)*</a:t>
            </a:r>
          </a:p>
          <a:p>
            <a:r>
              <a:rPr lang="en-US" dirty="0" smtClean="0"/>
              <a:t>At least 7 blanks per year </a:t>
            </a:r>
            <a:r>
              <a:rPr lang="en-US" dirty="0"/>
              <a:t>(Part 136 only</a:t>
            </a:r>
            <a:r>
              <a:rPr lang="en-US" dirty="0" smtClean="0"/>
              <a:t>)</a:t>
            </a:r>
          </a:p>
          <a:p>
            <a:pPr marL="0" indent="0">
              <a:buNone/>
            </a:pPr>
            <a:r>
              <a:rPr lang="en-US" sz="2400" dirty="0" smtClean="0"/>
              <a:t>* TNI LOQ requires 1 LOQ spike per instrument per quarter</a:t>
            </a:r>
            <a:endParaRPr lang="en-US" sz="2400" dirty="0"/>
          </a:p>
        </p:txBody>
      </p:sp>
      <p:sp>
        <p:nvSpPr>
          <p:cNvPr id="4" name="TextBox 3"/>
          <p:cNvSpPr txBox="1"/>
          <p:nvPr/>
        </p:nvSpPr>
        <p:spPr>
          <a:xfrm>
            <a:off x="838200" y="4189540"/>
            <a:ext cx="6858000"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b="1" dirty="0" smtClean="0"/>
              <a:t>Part 136: </a:t>
            </a:r>
            <a:r>
              <a:rPr lang="en-US" dirty="0" smtClean="0"/>
              <a:t>If </a:t>
            </a:r>
            <a:r>
              <a:rPr lang="en-US" dirty="0"/>
              <a:t>more than 5% of the </a:t>
            </a:r>
            <a:r>
              <a:rPr lang="en-US" dirty="0" smtClean="0"/>
              <a:t>spikes </a:t>
            </a:r>
            <a:r>
              <a:rPr lang="en-US" dirty="0"/>
              <a:t>do not return positive numerical results that meet all </a:t>
            </a:r>
            <a:r>
              <a:rPr lang="en-US" dirty="0" smtClean="0"/>
              <a:t>identification </a:t>
            </a:r>
            <a:r>
              <a:rPr lang="en-US" dirty="0"/>
              <a:t>criteria, then the spiking level must be increased and the initial MDL re-determined</a:t>
            </a:r>
          </a:p>
        </p:txBody>
      </p:sp>
      <p:sp>
        <p:nvSpPr>
          <p:cNvPr id="5" name="TextBox 4"/>
          <p:cNvSpPr txBox="1"/>
          <p:nvPr/>
        </p:nvSpPr>
        <p:spPr>
          <a:xfrm>
            <a:off x="849086" y="5334000"/>
            <a:ext cx="6858000" cy="92333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b="1" dirty="0" smtClean="0"/>
              <a:t>TNI Standard: </a:t>
            </a:r>
            <a:r>
              <a:rPr lang="en-US" dirty="0" smtClean="0"/>
              <a:t>If </a:t>
            </a:r>
            <a:r>
              <a:rPr lang="en-US" dirty="0"/>
              <a:t>the spike at the LOQ concentration gives a result meeting qualitative identification criteria above zero and the blank gives a result below the MDL then the MDL is verified.</a:t>
            </a:r>
          </a:p>
        </p:txBody>
      </p:sp>
    </p:spTree>
    <p:extLst>
      <p:ext uri="{BB962C8B-B14F-4D97-AF65-F5344CB8AC3E}">
        <p14:creationId xmlns:p14="http://schemas.microsoft.com/office/powerpoint/2010/main" val="2785440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7315200" cy="1143000"/>
          </a:xfrm>
        </p:spPr>
        <p:txBody>
          <a:bodyPr/>
          <a:lstStyle/>
          <a:p>
            <a:r>
              <a:rPr lang="en-US" dirty="0" smtClean="0"/>
              <a:t>Annual Verification (Part 136)</a:t>
            </a:r>
            <a:endParaRPr lang="en-US" dirty="0"/>
          </a:p>
        </p:txBody>
      </p:sp>
      <p:sp>
        <p:nvSpPr>
          <p:cNvPr id="3" name="Content Placeholder 2"/>
          <p:cNvSpPr>
            <a:spLocks noGrp="1"/>
          </p:cNvSpPr>
          <p:nvPr>
            <p:ph idx="1"/>
          </p:nvPr>
        </p:nvSpPr>
        <p:spPr>
          <a:xfrm>
            <a:off x="457200" y="1600201"/>
            <a:ext cx="8229600" cy="2057400"/>
          </a:xfrm>
        </p:spPr>
        <p:txBody>
          <a:bodyPr/>
          <a:lstStyle/>
          <a:p>
            <a:r>
              <a:rPr lang="en-US" dirty="0" smtClean="0"/>
              <a:t>Recalculate </a:t>
            </a:r>
            <a:r>
              <a:rPr lang="en-US" dirty="0" err="1" smtClean="0"/>
              <a:t>MDL</a:t>
            </a:r>
            <a:r>
              <a:rPr lang="en-US" baseline="-25000" dirty="0" err="1" smtClean="0"/>
              <a:t>b</a:t>
            </a:r>
            <a:r>
              <a:rPr lang="en-US" dirty="0" smtClean="0"/>
              <a:t> and MDL</a:t>
            </a:r>
            <a:r>
              <a:rPr lang="en-US" baseline="-25000" dirty="0" smtClean="0"/>
              <a:t>s</a:t>
            </a:r>
            <a:r>
              <a:rPr lang="en-US" dirty="0" smtClean="0"/>
              <a:t> from blank and spike results.</a:t>
            </a:r>
          </a:p>
          <a:p>
            <a:r>
              <a:rPr lang="en-US" dirty="0" smtClean="0"/>
              <a:t>Include all data over a two-year period.</a:t>
            </a:r>
          </a:p>
          <a:p>
            <a:endParaRPr lang="en-US" dirty="0"/>
          </a:p>
        </p:txBody>
      </p:sp>
      <p:sp>
        <p:nvSpPr>
          <p:cNvPr id="4" name="TextBox 3"/>
          <p:cNvSpPr txBox="1"/>
          <p:nvPr/>
        </p:nvSpPr>
        <p:spPr>
          <a:xfrm>
            <a:off x="1143000" y="3352800"/>
            <a:ext cx="7315200"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a:t>If the verified MDL is within a factor of 3 of the existing MDL, and fewer than 3% of the method blank results </a:t>
            </a:r>
            <a:r>
              <a:rPr lang="en-US" dirty="0" smtClean="0"/>
              <a:t>have </a:t>
            </a:r>
            <a:r>
              <a:rPr lang="en-US" dirty="0"/>
              <a:t>numerical results above the existing MDL, then the existing MDL may </a:t>
            </a:r>
            <a:r>
              <a:rPr lang="en-US" dirty="0" smtClean="0"/>
              <a:t>be </a:t>
            </a:r>
            <a:r>
              <a:rPr lang="en-US" dirty="0"/>
              <a:t>left unchanged. Otherwise, adjust the MDL to the new verification MDL.</a:t>
            </a:r>
          </a:p>
        </p:txBody>
      </p:sp>
      <p:sp>
        <p:nvSpPr>
          <p:cNvPr id="5" name="TextBox 4"/>
          <p:cNvSpPr txBox="1"/>
          <p:nvPr/>
        </p:nvSpPr>
        <p:spPr>
          <a:xfrm>
            <a:off x="1143000" y="5040868"/>
            <a:ext cx="525780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dirty="0" smtClean="0"/>
              <a:t>This verification is not in the </a:t>
            </a:r>
            <a:r>
              <a:rPr lang="en-US" dirty="0"/>
              <a:t>T</a:t>
            </a:r>
            <a:r>
              <a:rPr lang="en-US" dirty="0" smtClean="0"/>
              <a:t>NI Standard, but is not precluded</a:t>
            </a:r>
            <a:endParaRPr lang="en-US" dirty="0"/>
          </a:p>
        </p:txBody>
      </p:sp>
    </p:spTree>
    <p:extLst>
      <p:ext uri="{BB962C8B-B14F-4D97-AF65-F5344CB8AC3E}">
        <p14:creationId xmlns:p14="http://schemas.microsoft.com/office/powerpoint/2010/main" val="18544694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LOQ Procedure</a:t>
            </a:r>
            <a:endParaRPr lang="en-US" dirty="0"/>
          </a:p>
        </p:txBody>
      </p:sp>
      <p:sp>
        <p:nvSpPr>
          <p:cNvPr id="4" name="Text Placeholder 3"/>
          <p:cNvSpPr>
            <a:spLocks noGrp="1"/>
          </p:cNvSpPr>
          <p:nvPr>
            <p:ph type="body" idx="1"/>
          </p:nvPr>
        </p:nvSpPr>
        <p:spPr>
          <a:xfrm>
            <a:off x="630238" y="1269207"/>
            <a:ext cx="3868737" cy="559593"/>
          </a:xfrm>
        </p:spPr>
        <p:txBody>
          <a:bodyPr/>
          <a:lstStyle/>
          <a:p>
            <a:r>
              <a:rPr lang="en-US" dirty="0" smtClean="0"/>
              <a:t>2009	</a:t>
            </a:r>
            <a:endParaRPr lang="en-US" dirty="0"/>
          </a:p>
        </p:txBody>
      </p:sp>
      <p:sp>
        <p:nvSpPr>
          <p:cNvPr id="5" name="Content Placeholder 4"/>
          <p:cNvSpPr>
            <a:spLocks noGrp="1"/>
          </p:cNvSpPr>
          <p:nvPr>
            <p:ph sz="half" idx="2"/>
          </p:nvPr>
        </p:nvSpPr>
        <p:spPr>
          <a:xfrm>
            <a:off x="602334" y="1735898"/>
            <a:ext cx="3868737" cy="3684588"/>
          </a:xfrm>
        </p:spPr>
        <p:txBody>
          <a:bodyPr/>
          <a:lstStyle/>
          <a:p>
            <a:r>
              <a:rPr lang="en-US" sz="2400" dirty="0" smtClean="0"/>
              <a:t>All processing steps</a:t>
            </a:r>
          </a:p>
          <a:p>
            <a:r>
              <a:rPr lang="en-US" sz="2400" dirty="0" smtClean="0"/>
              <a:t>Exceptions</a:t>
            </a:r>
          </a:p>
          <a:p>
            <a:r>
              <a:rPr lang="en-US" sz="2400" dirty="0" smtClean="0"/>
              <a:t>Verify with QC check at 1-2  * LOQ</a:t>
            </a:r>
          </a:p>
          <a:p>
            <a:r>
              <a:rPr lang="en-US" sz="2400" dirty="0" smtClean="0"/>
              <a:t>LOQ &gt; LOD</a:t>
            </a:r>
          </a:p>
          <a:p>
            <a:r>
              <a:rPr lang="en-US" sz="2400" dirty="0" smtClean="0"/>
              <a:t>Verify annually</a:t>
            </a:r>
          </a:p>
          <a:p>
            <a:r>
              <a:rPr lang="en-US" sz="2400" dirty="0" smtClean="0"/>
              <a:t>No discussion of how to establish</a:t>
            </a:r>
            <a:endParaRPr lang="en-US" sz="2400" dirty="0"/>
          </a:p>
        </p:txBody>
      </p:sp>
      <p:sp>
        <p:nvSpPr>
          <p:cNvPr id="6" name="Text Placeholder 5"/>
          <p:cNvSpPr>
            <a:spLocks noGrp="1"/>
          </p:cNvSpPr>
          <p:nvPr>
            <p:ph type="body" sz="quarter" idx="3"/>
          </p:nvPr>
        </p:nvSpPr>
        <p:spPr>
          <a:xfrm>
            <a:off x="4800600" y="1322784"/>
            <a:ext cx="3887788" cy="452437"/>
          </a:xfrm>
        </p:spPr>
        <p:txBody>
          <a:bodyPr/>
          <a:lstStyle/>
          <a:p>
            <a:r>
              <a:rPr lang="en-US" dirty="0"/>
              <a:t>2016</a:t>
            </a:r>
          </a:p>
        </p:txBody>
      </p:sp>
      <p:sp>
        <p:nvSpPr>
          <p:cNvPr id="7" name="Content Placeholder 6"/>
          <p:cNvSpPr>
            <a:spLocks noGrp="1"/>
          </p:cNvSpPr>
          <p:nvPr>
            <p:ph sz="quarter" idx="4"/>
          </p:nvPr>
        </p:nvSpPr>
        <p:spPr>
          <a:xfrm>
            <a:off x="4800600" y="1804198"/>
            <a:ext cx="3887788" cy="3684588"/>
          </a:xfrm>
        </p:spPr>
        <p:txBody>
          <a:bodyPr/>
          <a:lstStyle/>
          <a:p>
            <a:r>
              <a:rPr lang="en-US" sz="2400" dirty="0" smtClean="0"/>
              <a:t>All processing steps</a:t>
            </a:r>
          </a:p>
          <a:p>
            <a:r>
              <a:rPr lang="en-US" sz="2400" dirty="0" smtClean="0"/>
              <a:t>Exceptions</a:t>
            </a:r>
          </a:p>
          <a:p>
            <a:r>
              <a:rPr lang="en-US" sz="2400" dirty="0" smtClean="0"/>
              <a:t>Must be at least </a:t>
            </a:r>
            <a:r>
              <a:rPr lang="en-US" sz="2400" dirty="0" smtClean="0">
                <a:solidFill>
                  <a:srgbClr val="FF0000"/>
                </a:solidFill>
              </a:rPr>
              <a:t>3 * LOD</a:t>
            </a:r>
          </a:p>
          <a:p>
            <a:r>
              <a:rPr lang="en-US" sz="2400" dirty="0" smtClean="0"/>
              <a:t>Must be at or above lowest calibration standard</a:t>
            </a:r>
          </a:p>
          <a:p>
            <a:r>
              <a:rPr lang="en-US" sz="2400" dirty="0" smtClean="0"/>
              <a:t>Verify with spike at or below LOQ</a:t>
            </a:r>
            <a:endParaRPr lang="en-US" sz="2400" dirty="0"/>
          </a:p>
        </p:txBody>
      </p:sp>
      <p:sp>
        <p:nvSpPr>
          <p:cNvPr id="3" name="TextBox 2"/>
          <p:cNvSpPr txBox="1"/>
          <p:nvPr/>
        </p:nvSpPr>
        <p:spPr>
          <a:xfrm>
            <a:off x="1346871" y="6096000"/>
            <a:ext cx="6248400" cy="40011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The 3 x </a:t>
            </a:r>
            <a:r>
              <a:rPr lang="en-US" sz="2000" dirty="0" smtClean="0"/>
              <a:t>LOD</a:t>
            </a:r>
            <a:r>
              <a:rPr lang="en-US" dirty="0" smtClean="0"/>
              <a:t> is being revaluated as of May 2017</a:t>
            </a:r>
            <a:endParaRPr lang="en-US" dirty="0"/>
          </a:p>
        </p:txBody>
      </p:sp>
      <p:sp>
        <p:nvSpPr>
          <p:cNvPr id="8" name="Rectangle 7"/>
          <p:cNvSpPr/>
          <p:nvPr/>
        </p:nvSpPr>
        <p:spPr>
          <a:xfrm>
            <a:off x="252763" y="5163820"/>
            <a:ext cx="8228012" cy="707886"/>
          </a:xfrm>
          <a:prstGeom prst="rect">
            <a:avLst/>
          </a:prstGeom>
        </p:spPr>
        <p:txBody>
          <a:bodyPr wrap="square">
            <a:spAutoFit/>
          </a:bodyPr>
          <a:lstStyle/>
          <a:p>
            <a:pPr lvl="1"/>
            <a:r>
              <a:rPr lang="en-US" sz="2000" dirty="0"/>
              <a:t>3X is derived from Currie’s original work, is included in EPA’s Minimum Level concept, and is at level to prevent false </a:t>
            </a:r>
            <a:r>
              <a:rPr lang="en-US" sz="2000" dirty="0" smtClean="0"/>
              <a:t>negatives</a:t>
            </a:r>
            <a:endParaRPr lang="en-US" sz="2000" dirty="0"/>
          </a:p>
        </p:txBody>
      </p:sp>
    </p:spTree>
    <p:extLst>
      <p:ext uri="{BB962C8B-B14F-4D97-AF65-F5344CB8AC3E}">
        <p14:creationId xmlns:p14="http://schemas.microsoft.com/office/powerpoint/2010/main" val="18059585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LOQ Verification</a:t>
            </a:r>
            <a:endParaRPr lang="en-US" dirty="0"/>
          </a:p>
        </p:txBody>
      </p:sp>
      <p:sp>
        <p:nvSpPr>
          <p:cNvPr id="8" name="Content Placeholder 7"/>
          <p:cNvSpPr>
            <a:spLocks noGrp="1"/>
          </p:cNvSpPr>
          <p:nvPr>
            <p:ph idx="1"/>
          </p:nvPr>
        </p:nvSpPr>
        <p:spPr>
          <a:xfrm>
            <a:off x="457200" y="1600201"/>
            <a:ext cx="8229600" cy="2362200"/>
          </a:xfrm>
        </p:spPr>
        <p:txBody>
          <a:bodyPr/>
          <a:lstStyle/>
          <a:p>
            <a:r>
              <a:rPr lang="en-US" dirty="0" smtClean="0"/>
              <a:t>7 spiked blanks at or below LOQ</a:t>
            </a:r>
          </a:p>
          <a:p>
            <a:pPr lvl="1"/>
            <a:r>
              <a:rPr lang="en-US" dirty="0" smtClean="0"/>
              <a:t>3 batches over 3 days</a:t>
            </a:r>
          </a:p>
          <a:p>
            <a:pPr lvl="1"/>
            <a:r>
              <a:rPr lang="en-US" dirty="0" smtClean="0"/>
              <a:t>At least 2 spikes per instrument</a:t>
            </a:r>
          </a:p>
          <a:p>
            <a:pPr lvl="1"/>
            <a:r>
              <a:rPr lang="en-US" dirty="0" smtClean="0"/>
              <a:t>These spikes may also be used for MDL</a:t>
            </a:r>
          </a:p>
          <a:p>
            <a:pPr lvl="1"/>
            <a:r>
              <a:rPr lang="en-US" dirty="0" smtClean="0"/>
              <a:t>May use existing data</a:t>
            </a:r>
          </a:p>
          <a:p>
            <a:endParaRPr lang="en-US" dirty="0"/>
          </a:p>
        </p:txBody>
      </p:sp>
      <p:sp>
        <p:nvSpPr>
          <p:cNvPr id="2" name="TextBox 1"/>
          <p:cNvSpPr txBox="1"/>
          <p:nvPr/>
        </p:nvSpPr>
        <p:spPr>
          <a:xfrm>
            <a:off x="990600" y="4724400"/>
            <a:ext cx="7010400"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400" dirty="0" smtClean="0"/>
              <a:t>These LOQ spikes meet required elements for EPA MDL, if spikes are at the appropriate concentration</a:t>
            </a:r>
            <a:endParaRPr lang="en-US" sz="2400" dirty="0"/>
          </a:p>
        </p:txBody>
      </p:sp>
    </p:spTree>
    <p:extLst>
      <p:ext uri="{BB962C8B-B14F-4D97-AF65-F5344CB8AC3E}">
        <p14:creationId xmlns:p14="http://schemas.microsoft.com/office/powerpoint/2010/main" val="34406639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On-going Verification</a:t>
            </a:r>
            <a:endParaRPr lang="en-US" dirty="0"/>
          </a:p>
        </p:txBody>
      </p:sp>
      <p:sp>
        <p:nvSpPr>
          <p:cNvPr id="3" name="Content Placeholder 2"/>
          <p:cNvSpPr>
            <a:spLocks noGrp="1"/>
          </p:cNvSpPr>
          <p:nvPr>
            <p:ph idx="1"/>
          </p:nvPr>
        </p:nvSpPr>
        <p:spPr>
          <a:xfrm>
            <a:off x="457200" y="1600201"/>
            <a:ext cx="8229600" cy="2133600"/>
          </a:xfrm>
        </p:spPr>
        <p:txBody>
          <a:bodyPr/>
          <a:lstStyle/>
          <a:p>
            <a:r>
              <a:rPr lang="en-US" dirty="0" smtClean="0"/>
              <a:t>One spike sample per quarter per instrument</a:t>
            </a:r>
          </a:p>
          <a:p>
            <a:pPr lvl="1"/>
            <a:r>
              <a:rPr lang="en-US" dirty="0" smtClean="0"/>
              <a:t>This may also be used for MDL verification</a:t>
            </a:r>
            <a:endParaRPr lang="en-US" dirty="0"/>
          </a:p>
        </p:txBody>
      </p:sp>
      <p:sp>
        <p:nvSpPr>
          <p:cNvPr id="4" name="TextBox 3"/>
          <p:cNvSpPr txBox="1"/>
          <p:nvPr/>
        </p:nvSpPr>
        <p:spPr>
          <a:xfrm>
            <a:off x="990600" y="3429000"/>
            <a:ext cx="7162800" cy="156966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2400" dirty="0" smtClean="0"/>
              <a:t>Results </a:t>
            </a:r>
            <a:r>
              <a:rPr lang="en-US" sz="2400" dirty="0"/>
              <a:t>of each LOQ verification sample analysis shall be evaluated at the time of the testing and shall meet the qualitative identification criteria </a:t>
            </a:r>
            <a:r>
              <a:rPr lang="en-US" sz="2400" dirty="0" smtClean="0"/>
              <a:t>and </a:t>
            </a:r>
            <a:r>
              <a:rPr lang="en-US" sz="2400" dirty="0"/>
              <a:t>the quantitated result shall be greater than zero</a:t>
            </a:r>
            <a:r>
              <a:rPr lang="en-US" sz="2400" dirty="0" smtClean="0"/>
              <a:t>.</a:t>
            </a:r>
            <a:endParaRPr lang="en-US" sz="2400" dirty="0"/>
          </a:p>
        </p:txBody>
      </p:sp>
      <p:sp>
        <p:nvSpPr>
          <p:cNvPr id="5" name="TextBox 4"/>
          <p:cNvSpPr txBox="1"/>
          <p:nvPr/>
        </p:nvSpPr>
        <p:spPr>
          <a:xfrm>
            <a:off x="550333" y="5257800"/>
            <a:ext cx="6477000" cy="1200329"/>
          </a:xfrm>
          <a:prstGeom prst="rect">
            <a:avLst/>
          </a:prstGeom>
          <a:noFill/>
        </p:spPr>
        <p:txBody>
          <a:bodyPr wrap="square" rtlCol="0">
            <a:spAutoFit/>
          </a:bodyPr>
          <a:lstStyle/>
          <a:p>
            <a:r>
              <a:rPr lang="en-US" sz="2400" dirty="0" smtClean="0">
                <a:solidFill>
                  <a:srgbClr val="FF0000"/>
                </a:solidFill>
              </a:rPr>
              <a:t>2017 Revision</a:t>
            </a:r>
            <a:r>
              <a:rPr lang="en-US" sz="2400" dirty="0">
                <a:solidFill>
                  <a:srgbClr val="FF0000"/>
                </a:solidFill>
              </a:rPr>
              <a:t>?</a:t>
            </a:r>
            <a:r>
              <a:rPr lang="en-US" sz="2400" dirty="0" smtClean="0">
                <a:solidFill>
                  <a:srgbClr val="FF0000"/>
                </a:solidFill>
              </a:rPr>
              <a:t> Recovery </a:t>
            </a:r>
            <a:r>
              <a:rPr lang="en-US" sz="2400" dirty="0">
                <a:solidFill>
                  <a:srgbClr val="FF0000"/>
                </a:solidFill>
              </a:rPr>
              <a:t>of each analyte is within the laboratory established accuracy acceptance criteria</a:t>
            </a:r>
            <a:r>
              <a:rPr lang="en-US" sz="2400" dirty="0" smtClean="0">
                <a:solidFill>
                  <a:srgbClr val="FF0000"/>
                </a:solidFill>
              </a:rPr>
              <a:t>.</a:t>
            </a:r>
            <a:endParaRPr lang="en-US" sz="2400" dirty="0">
              <a:solidFill>
                <a:srgbClr val="FF0000"/>
              </a:solidFill>
            </a:endParaRPr>
          </a:p>
        </p:txBody>
      </p:sp>
    </p:spTree>
    <p:extLst>
      <p:ext uri="{BB962C8B-B14F-4D97-AF65-F5344CB8AC3E}">
        <p14:creationId xmlns:p14="http://schemas.microsoft.com/office/powerpoint/2010/main" val="21577380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42912" y="1295400"/>
            <a:ext cx="8229600" cy="5181600"/>
          </a:xfrm>
        </p:spPr>
        <p:txBody>
          <a:bodyPr/>
          <a:lstStyle/>
          <a:p>
            <a:r>
              <a:rPr lang="en-US" dirty="0" smtClean="0"/>
              <a:t>TNI LOD = EPA MDL (This is the default)</a:t>
            </a:r>
          </a:p>
          <a:p>
            <a:r>
              <a:rPr lang="en-US" dirty="0" smtClean="0"/>
              <a:t>Other approaches to LOD or LOQ in regulation and/or methods would take precedence</a:t>
            </a:r>
          </a:p>
          <a:p>
            <a:r>
              <a:rPr lang="en-US" dirty="0" smtClean="0"/>
              <a:t>Procedure for verifying LOQ involves the same set of spikes used for the MDL, reducing the burden on labs and provides assurance that both the LOD/MDL and the LOQ are valid according to the definitions and Currie</a:t>
            </a:r>
          </a:p>
          <a:p>
            <a:endParaRPr lang="en-US" dirty="0" smtClean="0"/>
          </a:p>
          <a:p>
            <a:endParaRPr lang="en-US" dirty="0"/>
          </a:p>
        </p:txBody>
      </p:sp>
    </p:spTree>
    <p:extLst>
      <p:ext uri="{BB962C8B-B14F-4D97-AF65-F5344CB8AC3E}">
        <p14:creationId xmlns:p14="http://schemas.microsoft.com/office/powerpoint/2010/main" val="282119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LOD/MDL and LOQ</a:t>
            </a:r>
            <a:endParaRPr lang="en-US" dirty="0"/>
          </a:p>
        </p:txBody>
      </p:sp>
      <p:sp>
        <p:nvSpPr>
          <p:cNvPr id="5" name="Content Placeholder 4"/>
          <p:cNvSpPr>
            <a:spLocks noGrp="1"/>
          </p:cNvSpPr>
          <p:nvPr>
            <p:ph idx="1"/>
          </p:nvPr>
        </p:nvSpPr>
        <p:spPr/>
        <p:txBody>
          <a:bodyPr/>
          <a:lstStyle/>
          <a:p>
            <a:r>
              <a:rPr lang="en-US" dirty="0" smtClean="0"/>
              <a:t>TNI: Module 4, Section 1.5.2 (2009 and 2016)</a:t>
            </a:r>
            <a:endParaRPr lang="en-US" dirty="0"/>
          </a:p>
          <a:p>
            <a:r>
              <a:rPr lang="en-US" dirty="0" smtClean="0"/>
              <a:t>EPA: 40 CFR Part136 (2016 MUR)</a:t>
            </a:r>
            <a:endParaRPr lang="en-US" dirty="0"/>
          </a:p>
        </p:txBody>
      </p:sp>
    </p:spTree>
    <p:extLst>
      <p:ext uri="{BB962C8B-B14F-4D97-AF65-F5344CB8AC3E}">
        <p14:creationId xmlns:p14="http://schemas.microsoft.com/office/powerpoint/2010/main" val="3571322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Guidance Document</a:t>
            </a:r>
            <a:endParaRPr lang="en-US" dirty="0"/>
          </a:p>
        </p:txBody>
      </p:sp>
      <p:sp>
        <p:nvSpPr>
          <p:cNvPr id="3" name="Content Placeholder 2"/>
          <p:cNvSpPr>
            <a:spLocks noGrp="1"/>
          </p:cNvSpPr>
          <p:nvPr>
            <p:ph idx="1"/>
          </p:nvPr>
        </p:nvSpPr>
        <p:spPr/>
        <p:txBody>
          <a:bodyPr/>
          <a:lstStyle/>
          <a:p>
            <a:r>
              <a:rPr lang="en-US" dirty="0" smtClean="0"/>
              <a:t>The Chemistry Committee knows much of this is new and the language may be confusing.</a:t>
            </a:r>
          </a:p>
          <a:p>
            <a:r>
              <a:rPr lang="en-US" dirty="0" smtClean="0"/>
              <a:t>Webinars and Guidance Documents under development to reduce confusion.</a:t>
            </a:r>
          </a:p>
          <a:p>
            <a:r>
              <a:rPr lang="en-US" dirty="0" smtClean="0"/>
              <a:t>Waiting for final chemistry standard.</a:t>
            </a:r>
          </a:p>
          <a:p>
            <a:r>
              <a:rPr lang="en-US" dirty="0" smtClean="0"/>
              <a:t>Waiting for EPA.</a:t>
            </a:r>
            <a:endParaRPr lang="en-US" dirty="0"/>
          </a:p>
        </p:txBody>
      </p:sp>
    </p:spTree>
    <p:extLst>
      <p:ext uri="{BB962C8B-B14F-4D97-AF65-F5344CB8AC3E}">
        <p14:creationId xmlns:p14="http://schemas.microsoft.com/office/powerpoint/2010/main" val="396361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Instrument Calibration</a:t>
            </a:r>
            <a:endParaRPr lang="en-US" dirty="0"/>
          </a:p>
        </p:txBody>
      </p:sp>
      <p:sp>
        <p:nvSpPr>
          <p:cNvPr id="6" name="Text Placeholder 5"/>
          <p:cNvSpPr>
            <a:spLocks noGrp="1"/>
          </p:cNvSpPr>
          <p:nvPr>
            <p:ph type="body" idx="1"/>
          </p:nvPr>
        </p:nvSpPr>
        <p:spPr>
          <a:xfrm>
            <a:off x="630237" y="1361133"/>
            <a:ext cx="3868737" cy="528637"/>
          </a:xfrm>
        </p:spPr>
        <p:txBody>
          <a:bodyPr/>
          <a:lstStyle/>
          <a:p>
            <a:r>
              <a:rPr lang="en-US" dirty="0" smtClean="0"/>
              <a:t>2009</a:t>
            </a:r>
            <a:endParaRPr lang="en-US" dirty="0"/>
          </a:p>
        </p:txBody>
      </p:sp>
      <p:sp>
        <p:nvSpPr>
          <p:cNvPr id="7" name="Content Placeholder 6"/>
          <p:cNvSpPr>
            <a:spLocks noGrp="1"/>
          </p:cNvSpPr>
          <p:nvPr>
            <p:ph sz="half" idx="2"/>
          </p:nvPr>
        </p:nvSpPr>
        <p:spPr>
          <a:xfrm>
            <a:off x="630236" y="1891675"/>
            <a:ext cx="3868737" cy="3684588"/>
          </a:xfrm>
        </p:spPr>
        <p:txBody>
          <a:bodyPr/>
          <a:lstStyle/>
          <a:p>
            <a:r>
              <a:rPr lang="en-US" sz="2800" dirty="0" smtClean="0"/>
              <a:t>1.7.1 Initial Calibration</a:t>
            </a:r>
          </a:p>
          <a:p>
            <a:r>
              <a:rPr lang="en-US" sz="2800" dirty="0" smtClean="0"/>
              <a:t>1.7.1.1 Instrument Calibration</a:t>
            </a:r>
          </a:p>
          <a:p>
            <a:pPr lvl="1"/>
            <a:r>
              <a:rPr lang="en-US" sz="2400" dirty="0" smtClean="0"/>
              <a:t>10 subsections</a:t>
            </a:r>
          </a:p>
          <a:p>
            <a:r>
              <a:rPr lang="en-US" sz="2800" dirty="0" smtClean="0"/>
              <a:t>1.7.1.2 Continuing Calibration</a:t>
            </a:r>
          </a:p>
          <a:p>
            <a:pPr lvl="1"/>
            <a:r>
              <a:rPr lang="en-US" sz="2400" dirty="0" smtClean="0"/>
              <a:t>5 subsections</a:t>
            </a:r>
          </a:p>
          <a:p>
            <a:endParaRPr lang="en-US" dirty="0"/>
          </a:p>
        </p:txBody>
      </p:sp>
      <p:sp>
        <p:nvSpPr>
          <p:cNvPr id="8" name="Text Placeholder 7"/>
          <p:cNvSpPr>
            <a:spLocks noGrp="1"/>
          </p:cNvSpPr>
          <p:nvPr>
            <p:ph type="body" sz="quarter" idx="3"/>
          </p:nvPr>
        </p:nvSpPr>
        <p:spPr>
          <a:xfrm>
            <a:off x="4629150" y="1426369"/>
            <a:ext cx="3887788" cy="528637"/>
          </a:xfrm>
        </p:spPr>
        <p:txBody>
          <a:bodyPr/>
          <a:lstStyle/>
          <a:p>
            <a:r>
              <a:rPr lang="en-US" dirty="0" smtClean="0"/>
              <a:t>2016</a:t>
            </a:r>
            <a:endParaRPr lang="en-US" dirty="0"/>
          </a:p>
        </p:txBody>
      </p:sp>
      <p:sp>
        <p:nvSpPr>
          <p:cNvPr id="9" name="Content Placeholder 8"/>
          <p:cNvSpPr>
            <a:spLocks noGrp="1"/>
          </p:cNvSpPr>
          <p:nvPr>
            <p:ph sz="quarter" idx="4"/>
          </p:nvPr>
        </p:nvSpPr>
        <p:spPr>
          <a:xfrm>
            <a:off x="4629150" y="1958816"/>
            <a:ext cx="4286250" cy="3684588"/>
          </a:xfrm>
        </p:spPr>
        <p:txBody>
          <a:bodyPr/>
          <a:lstStyle/>
          <a:p>
            <a:r>
              <a:rPr lang="en-US" sz="2800" dirty="0" smtClean="0"/>
              <a:t>1.7.1 Calibration</a:t>
            </a:r>
          </a:p>
          <a:p>
            <a:endParaRPr lang="en-US" sz="2800" dirty="0" smtClean="0"/>
          </a:p>
          <a:p>
            <a:r>
              <a:rPr lang="en-US" sz="2800" dirty="0" smtClean="0"/>
              <a:t>1.7.1.1 Initial Calibration</a:t>
            </a:r>
          </a:p>
          <a:p>
            <a:pPr lvl="1"/>
            <a:r>
              <a:rPr lang="en-US" sz="2400" dirty="0" smtClean="0"/>
              <a:t>13 subsections</a:t>
            </a:r>
          </a:p>
          <a:p>
            <a:r>
              <a:rPr lang="en-US" sz="2800" dirty="0" smtClean="0"/>
              <a:t>1.7.1.2 Continuing Calibration Verification</a:t>
            </a:r>
          </a:p>
          <a:p>
            <a:pPr lvl="1"/>
            <a:r>
              <a:rPr lang="en-US" sz="2400" dirty="0" smtClean="0"/>
              <a:t>6 subsections</a:t>
            </a:r>
            <a:endParaRPr lang="en-US" sz="2400" dirty="0"/>
          </a:p>
        </p:txBody>
      </p:sp>
    </p:spTree>
    <p:extLst>
      <p:ext uri="{BB962C8B-B14F-4D97-AF65-F5344CB8AC3E}">
        <p14:creationId xmlns:p14="http://schemas.microsoft.com/office/powerpoint/2010/main" val="899091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629400" cy="792162"/>
          </a:xfrm>
        </p:spPr>
        <p:txBody>
          <a:bodyPr/>
          <a:lstStyle/>
          <a:p>
            <a:r>
              <a:rPr lang="en-US" dirty="0" smtClean="0"/>
              <a:t>1.7.1.1 Initial Calibration</a:t>
            </a:r>
            <a:endParaRPr lang="en-US" dirty="0"/>
          </a:p>
        </p:txBody>
      </p:sp>
      <p:sp>
        <p:nvSpPr>
          <p:cNvPr id="3" name="Slide Number Placeholder 2"/>
          <p:cNvSpPr>
            <a:spLocks noGrp="1"/>
          </p:cNvSpPr>
          <p:nvPr>
            <p:ph type="sldNum" sz="quarter" idx="12"/>
          </p:nvPr>
        </p:nvSpPr>
        <p:spPr/>
        <p:txBody>
          <a:bodyPr/>
          <a:lstStyle/>
          <a:p>
            <a:fld id="{9C97551F-520E-F849-88AF-AC603969996B}" type="slidenum">
              <a:rPr lang="en-US" smtClean="0"/>
              <a:t>22</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385548068"/>
              </p:ext>
            </p:extLst>
          </p:nvPr>
        </p:nvGraphicFramePr>
        <p:xfrm>
          <a:off x="609600" y="1327150"/>
          <a:ext cx="7781926" cy="5156200"/>
        </p:xfrm>
        <a:graphic>
          <a:graphicData uri="http://schemas.openxmlformats.org/drawingml/2006/table">
            <a:tbl>
              <a:tblPr firstRow="1" bandRow="1">
                <a:tableStyleId>{0660B408-B3CF-4A94-85FC-2B1E0A45F4A2}</a:tableStyleId>
              </a:tblPr>
              <a:tblGrid>
                <a:gridCol w="3890963"/>
                <a:gridCol w="3890963"/>
              </a:tblGrid>
              <a:tr h="370840">
                <a:tc>
                  <a:txBody>
                    <a:bodyPr/>
                    <a:lstStyle/>
                    <a:p>
                      <a:r>
                        <a:rPr lang="en-US" dirty="0" smtClean="0"/>
                        <a:t>Sections</a:t>
                      </a:r>
                      <a:endParaRPr lang="en-US" dirty="0"/>
                    </a:p>
                  </a:txBody>
                  <a:tcPr/>
                </a:tc>
                <a:tc>
                  <a:txBody>
                    <a:bodyPr/>
                    <a:lstStyle/>
                    <a:p>
                      <a:r>
                        <a:rPr lang="en-US" dirty="0" smtClean="0"/>
                        <a:t>Updates</a:t>
                      </a:r>
                      <a:endParaRPr lang="en-US" dirty="0"/>
                    </a:p>
                  </a:txBody>
                  <a:tcPr/>
                </a:tc>
              </a:tr>
              <a:tr h="370840">
                <a:tc>
                  <a:txBody>
                    <a:bodyPr/>
                    <a:lstStyle/>
                    <a:p>
                      <a:r>
                        <a:rPr lang="en-US" b="1" dirty="0" smtClean="0"/>
                        <a:t>a, b,</a:t>
                      </a:r>
                      <a:r>
                        <a:rPr lang="en-US" b="1" baseline="0" dirty="0" smtClean="0"/>
                        <a:t> c and d </a:t>
                      </a:r>
                      <a:r>
                        <a:rPr lang="en-US" dirty="0" smtClean="0"/>
                        <a:t>Essential elements</a:t>
                      </a:r>
                      <a:endParaRPr lang="en-US" dirty="0"/>
                    </a:p>
                  </a:txBody>
                  <a:tcPr/>
                </a:tc>
                <a:tc>
                  <a:txBody>
                    <a:bodyPr/>
                    <a:lstStyle/>
                    <a:p>
                      <a:r>
                        <a:rPr lang="en-US" dirty="0" smtClean="0"/>
                        <a:t>Language changes but similar</a:t>
                      </a:r>
                      <a:endParaRPr lang="en-US" dirty="0"/>
                    </a:p>
                  </a:txBody>
                  <a:tcPr/>
                </a:tc>
              </a:tr>
              <a:tr h="370840">
                <a:tc>
                  <a:txBody>
                    <a:bodyPr/>
                    <a:lstStyle/>
                    <a:p>
                      <a:r>
                        <a:rPr lang="en-US" b="1" dirty="0" smtClean="0"/>
                        <a:t>e</a:t>
                      </a:r>
                      <a:r>
                        <a:rPr lang="en-US" dirty="0" smtClean="0"/>
                        <a:t> Removal and replacement of calibration standards</a:t>
                      </a:r>
                      <a:endParaRPr lang="en-US" dirty="0"/>
                    </a:p>
                  </a:txBody>
                  <a:tcPr/>
                </a:tc>
                <a:tc>
                  <a:txBody>
                    <a:bodyPr/>
                    <a:lstStyle/>
                    <a:p>
                      <a:r>
                        <a:rPr lang="en-US" dirty="0" smtClean="0">
                          <a:solidFill>
                            <a:srgbClr val="FF0000"/>
                          </a:solidFill>
                        </a:rPr>
                        <a:t>Comprehensive changes and additions</a:t>
                      </a:r>
                      <a:endParaRPr lang="en-US" dirty="0">
                        <a:solidFill>
                          <a:srgbClr val="FF0000"/>
                        </a:solidFill>
                      </a:endParaRPr>
                    </a:p>
                  </a:txBody>
                  <a:tcPr/>
                </a:tc>
              </a:tr>
              <a:tr h="370840">
                <a:tc>
                  <a:txBody>
                    <a:bodyPr/>
                    <a:lstStyle/>
                    <a:p>
                      <a:r>
                        <a:rPr lang="en-US" b="1" dirty="0" smtClean="0"/>
                        <a:t>f</a:t>
                      </a:r>
                      <a:r>
                        <a:rPr lang="en-US" dirty="0" smtClean="0"/>
                        <a:t> Minimum number of calibration standards</a:t>
                      </a:r>
                      <a:endParaRPr lang="en-US" dirty="0"/>
                    </a:p>
                  </a:txBody>
                  <a:tcPr/>
                </a:tc>
                <a:tc>
                  <a:txBody>
                    <a:bodyPr/>
                    <a:lstStyle/>
                    <a:p>
                      <a:r>
                        <a:rPr lang="en-US" dirty="0" smtClean="0">
                          <a:solidFill>
                            <a:srgbClr val="FF0000"/>
                          </a:solidFill>
                        </a:rPr>
                        <a:t>Changes</a:t>
                      </a:r>
                      <a:endParaRPr lang="en-US" dirty="0">
                        <a:solidFill>
                          <a:srgbClr val="FF0000"/>
                        </a:solidFill>
                      </a:endParaRPr>
                    </a:p>
                  </a:txBody>
                  <a:tcPr/>
                </a:tc>
              </a:tr>
              <a:tr h="370840">
                <a:tc>
                  <a:txBody>
                    <a:bodyPr/>
                    <a:lstStyle/>
                    <a:p>
                      <a:r>
                        <a:rPr lang="en-US" b="1" dirty="0" smtClean="0"/>
                        <a:t>g, h, </a:t>
                      </a:r>
                      <a:r>
                        <a:rPr lang="en-US" b="1" dirty="0" err="1" smtClean="0"/>
                        <a:t>i</a:t>
                      </a:r>
                      <a:r>
                        <a:rPr lang="en-US" b="1" dirty="0" smtClean="0"/>
                        <a:t> and j </a:t>
                      </a:r>
                      <a:r>
                        <a:rPr lang="en-US" dirty="0" smtClean="0"/>
                        <a:t>Calibration range and requirement for acceptance criteria</a:t>
                      </a:r>
                      <a:endParaRPr lang="en-US" dirty="0"/>
                    </a:p>
                  </a:txBody>
                  <a:tcPr/>
                </a:tc>
                <a:tc>
                  <a:txBody>
                    <a:bodyPr/>
                    <a:lstStyle/>
                    <a:p>
                      <a:r>
                        <a:rPr lang="en-US" dirty="0" smtClean="0"/>
                        <a:t>Language changes but similar</a:t>
                      </a:r>
                      <a:endParaRPr lang="en-US" dirty="0"/>
                    </a:p>
                  </a:txBody>
                  <a:tcPr/>
                </a:tc>
              </a:tr>
              <a:tr h="370840">
                <a:tc>
                  <a:txBody>
                    <a:bodyPr/>
                    <a:lstStyle/>
                    <a:p>
                      <a:r>
                        <a:rPr lang="en-US" b="1" dirty="0" smtClean="0"/>
                        <a:t>k </a:t>
                      </a:r>
                      <a:r>
                        <a:rPr lang="en-US" dirty="0" smtClean="0"/>
                        <a:t>Requirement for a measure of relative error</a:t>
                      </a:r>
                      <a:endParaRPr lang="en-US" dirty="0"/>
                    </a:p>
                  </a:txBody>
                  <a:tcPr/>
                </a:tc>
                <a:tc>
                  <a:txBody>
                    <a:bodyPr/>
                    <a:lstStyle/>
                    <a:p>
                      <a:r>
                        <a:rPr lang="en-US" dirty="0" smtClean="0">
                          <a:solidFill>
                            <a:srgbClr val="FF0000"/>
                          </a:solidFill>
                        </a:rPr>
                        <a:t>New</a:t>
                      </a:r>
                      <a:endParaRPr lang="en-US" dirty="0">
                        <a:solidFill>
                          <a:srgbClr val="FF0000"/>
                        </a:solidFill>
                      </a:endParaRPr>
                    </a:p>
                  </a:txBody>
                  <a:tcPr/>
                </a:tc>
              </a:tr>
              <a:tr h="370840">
                <a:tc>
                  <a:txBody>
                    <a:bodyPr/>
                    <a:lstStyle/>
                    <a:p>
                      <a:r>
                        <a:rPr lang="en-US" b="1" dirty="0" smtClean="0"/>
                        <a:t>l</a:t>
                      </a:r>
                      <a:r>
                        <a:rPr lang="en-US" dirty="0" smtClean="0"/>
                        <a:t> Single point calibrations</a:t>
                      </a:r>
                      <a:endParaRPr lang="en-US" dirty="0"/>
                    </a:p>
                  </a:txBody>
                  <a:tcPr/>
                </a:tc>
                <a:tc>
                  <a:txBody>
                    <a:bodyPr/>
                    <a:lstStyle/>
                    <a:p>
                      <a:r>
                        <a:rPr lang="en-US" dirty="0" smtClean="0"/>
                        <a:t>Language changes but similar</a:t>
                      </a:r>
                      <a:endParaRPr lang="en-US" dirty="0"/>
                    </a:p>
                  </a:txBody>
                  <a:tcPr/>
                </a:tc>
              </a:tr>
              <a:tr h="370840">
                <a:tc>
                  <a:txBody>
                    <a:bodyPr/>
                    <a:lstStyle/>
                    <a:p>
                      <a:r>
                        <a:rPr lang="en-US" b="1" dirty="0" smtClean="0"/>
                        <a:t>m</a:t>
                      </a:r>
                      <a:r>
                        <a:rPr lang="en-US" dirty="0" smtClean="0"/>
                        <a:t> Aroclors</a:t>
                      </a:r>
                      <a:endParaRPr lang="en-US" dirty="0"/>
                    </a:p>
                  </a:txBody>
                  <a:tcPr/>
                </a:tc>
                <a:tc>
                  <a:txBody>
                    <a:bodyPr/>
                    <a:lstStyle/>
                    <a:p>
                      <a:r>
                        <a:rPr lang="en-US" dirty="0" smtClean="0">
                          <a:solidFill>
                            <a:srgbClr val="FF0000"/>
                          </a:solidFill>
                        </a:rPr>
                        <a:t>New</a:t>
                      </a:r>
                      <a:endParaRPr lang="en-US" dirty="0">
                        <a:solidFill>
                          <a:srgbClr val="FF0000"/>
                        </a:solidFill>
                      </a:endParaRPr>
                    </a:p>
                  </a:txBody>
                  <a:tcPr/>
                </a:tc>
              </a:tr>
              <a:tr h="370840">
                <a:tc>
                  <a:txBody>
                    <a:bodyPr/>
                    <a:lstStyle/>
                    <a:p>
                      <a:r>
                        <a:rPr lang="en-US" b="1" dirty="0" smtClean="0"/>
                        <a:t>n</a:t>
                      </a:r>
                      <a:r>
                        <a:rPr lang="en-US" dirty="0" smtClean="0"/>
                        <a:t> ICV</a:t>
                      </a:r>
                      <a:endParaRPr lang="en-US" dirty="0"/>
                    </a:p>
                  </a:txBody>
                  <a:tcPr/>
                </a:tc>
                <a:tc>
                  <a:txBody>
                    <a:bodyPr/>
                    <a:lstStyle/>
                    <a:p>
                      <a:r>
                        <a:rPr lang="en-US" dirty="0" smtClean="0"/>
                        <a:t>Language changes but similar</a:t>
                      </a:r>
                      <a:endParaRPr lang="en-US" dirty="0"/>
                    </a:p>
                  </a:txBody>
                  <a:tcPr/>
                </a:tc>
              </a:tr>
              <a:tr h="370840">
                <a:tc>
                  <a:txBody>
                    <a:bodyPr/>
                    <a:lstStyle/>
                    <a:p>
                      <a:r>
                        <a:rPr lang="en-US" b="1" dirty="0" smtClean="0"/>
                        <a:t>o</a:t>
                      </a:r>
                      <a:r>
                        <a:rPr lang="en-US" dirty="0" smtClean="0"/>
                        <a:t> Sensitivity</a:t>
                      </a:r>
                      <a:r>
                        <a:rPr lang="en-US" baseline="0" dirty="0" smtClean="0"/>
                        <a:t> check</a:t>
                      </a:r>
                      <a:endParaRPr lang="en-US" dirty="0"/>
                    </a:p>
                  </a:txBody>
                  <a:tcPr/>
                </a:tc>
                <a:tc>
                  <a:txBody>
                    <a:bodyPr/>
                    <a:lstStyle/>
                    <a:p>
                      <a:r>
                        <a:rPr lang="en-US" dirty="0" smtClean="0">
                          <a:solidFill>
                            <a:srgbClr val="FF0000"/>
                          </a:solidFill>
                        </a:rPr>
                        <a:t>New</a:t>
                      </a:r>
                      <a:endParaRPr lang="en-US" dirty="0">
                        <a:solidFill>
                          <a:srgbClr val="FF0000"/>
                        </a:solidFill>
                      </a:endParaRPr>
                    </a:p>
                  </a:txBody>
                  <a:tcPr/>
                </a:tc>
              </a:tr>
              <a:tr h="370840">
                <a:tc>
                  <a:txBody>
                    <a:bodyPr/>
                    <a:lstStyle/>
                    <a:p>
                      <a:r>
                        <a:rPr lang="en-US" b="1" dirty="0" smtClean="0"/>
                        <a:t>p</a:t>
                      </a:r>
                      <a:r>
                        <a:rPr lang="en-US" dirty="0" smtClean="0"/>
                        <a:t> Linear range</a:t>
                      </a:r>
                      <a:endParaRPr lang="en-US" dirty="0"/>
                    </a:p>
                  </a:txBody>
                  <a:tcPr/>
                </a:tc>
                <a:tc>
                  <a:txBody>
                    <a:bodyPr/>
                    <a:lstStyle/>
                    <a:p>
                      <a:r>
                        <a:rPr lang="en-US" dirty="0" smtClean="0"/>
                        <a:t>Language changes but similar</a:t>
                      </a:r>
                      <a:endParaRPr lang="en-US" dirty="0"/>
                    </a:p>
                  </a:txBody>
                  <a:tcPr/>
                </a:tc>
              </a:tr>
            </a:tbl>
          </a:graphicData>
        </a:graphic>
      </p:graphicFrame>
    </p:spTree>
    <p:extLst>
      <p:ext uri="{BB962C8B-B14F-4D97-AF65-F5344CB8AC3E}">
        <p14:creationId xmlns:p14="http://schemas.microsoft.com/office/powerpoint/2010/main" val="20337981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04800"/>
            <a:ext cx="7162800" cy="1295400"/>
          </a:xfrm>
        </p:spPr>
        <p:txBody>
          <a:bodyPr/>
          <a:lstStyle/>
          <a:p>
            <a:r>
              <a:rPr lang="en-US" sz="2800" dirty="0" smtClean="0"/>
              <a:t>1.7.1.1.e</a:t>
            </a:r>
            <a:br>
              <a:rPr lang="en-US" sz="2800" dirty="0" smtClean="0"/>
            </a:br>
            <a:r>
              <a:rPr lang="en-US" sz="2800" dirty="0" smtClean="0"/>
              <a:t>Removal and Replacement of Calibration Standards</a:t>
            </a:r>
            <a:endParaRPr lang="en-US" sz="2800" dirty="0"/>
          </a:p>
        </p:txBody>
      </p:sp>
      <p:sp>
        <p:nvSpPr>
          <p:cNvPr id="3" name="Content Placeholder 2"/>
          <p:cNvSpPr>
            <a:spLocks noGrp="1"/>
          </p:cNvSpPr>
          <p:nvPr>
            <p:ph idx="1"/>
          </p:nvPr>
        </p:nvSpPr>
        <p:spPr>
          <a:xfrm>
            <a:off x="457200" y="1676400"/>
            <a:ext cx="8229600" cy="4648200"/>
          </a:xfrm>
        </p:spPr>
        <p:txBody>
          <a:bodyPr/>
          <a:lstStyle/>
          <a:p>
            <a:pPr lvl="1"/>
            <a:r>
              <a:rPr lang="en-US" dirty="0" smtClean="0"/>
              <a:t>Provide language that reflects current industry data integrity practices relating to dropping calibration standard.</a:t>
            </a:r>
          </a:p>
          <a:p>
            <a:pPr lvl="1"/>
            <a:endParaRPr lang="en-US" sz="1000" dirty="0" smtClean="0"/>
          </a:p>
          <a:p>
            <a:pPr marL="914400" lvl="2" indent="0">
              <a:buNone/>
            </a:pPr>
            <a:r>
              <a:rPr lang="en-US" dirty="0"/>
              <a:t>Need a Written </a:t>
            </a:r>
            <a:r>
              <a:rPr lang="en-US" dirty="0" smtClean="0"/>
              <a:t>Procedure</a:t>
            </a:r>
            <a:endParaRPr lang="en-US" dirty="0"/>
          </a:p>
          <a:p>
            <a:pPr marL="1428750" lvl="2" indent="-514350">
              <a:buFont typeface="+mj-lt"/>
              <a:buAutoNum type="romanLcPeriod"/>
            </a:pPr>
            <a:r>
              <a:rPr lang="en-US" dirty="0"/>
              <a:t>Removal of Calibration </a:t>
            </a:r>
            <a:r>
              <a:rPr lang="en-US" dirty="0" smtClean="0"/>
              <a:t>Standards – Low/High</a:t>
            </a:r>
          </a:p>
          <a:p>
            <a:pPr marL="1428750" lvl="2" indent="-514350">
              <a:buFont typeface="+mj-lt"/>
              <a:buAutoNum type="romanLcPeriod"/>
            </a:pPr>
            <a:r>
              <a:rPr lang="en-US" dirty="0" smtClean="0"/>
              <a:t>Removal of Calibration Standards – Interior</a:t>
            </a:r>
          </a:p>
          <a:p>
            <a:pPr marL="1428750" lvl="2" indent="-514350">
              <a:buFont typeface="+mj-lt"/>
              <a:buAutoNum type="romanLcPeriod"/>
            </a:pPr>
            <a:r>
              <a:rPr lang="en-US" dirty="0" smtClean="0"/>
              <a:t>Adjust LOQ and range</a:t>
            </a:r>
          </a:p>
          <a:p>
            <a:pPr marL="1428750" lvl="2" indent="-514350">
              <a:buFont typeface="+mj-lt"/>
              <a:buAutoNum type="romanLcPeriod"/>
            </a:pPr>
            <a:r>
              <a:rPr lang="en-US" dirty="0" smtClean="0"/>
              <a:t>Minimum number of standards (1.7.1.1(f))</a:t>
            </a:r>
            <a:endParaRPr lang="en-US" dirty="0"/>
          </a:p>
          <a:p>
            <a:pPr marL="1428750" lvl="2" indent="-514350">
              <a:buFont typeface="+mj-lt"/>
              <a:buAutoNum type="romanLcPeriod"/>
            </a:pPr>
            <a:r>
              <a:rPr lang="en-US" dirty="0"/>
              <a:t>Replacement of Calibration </a:t>
            </a:r>
            <a:r>
              <a:rPr lang="en-US" dirty="0" smtClean="0"/>
              <a:t>Standards</a:t>
            </a:r>
          </a:p>
          <a:p>
            <a:pPr marL="1428750" lvl="2" indent="-514350">
              <a:buFont typeface="+mj-lt"/>
              <a:buAutoNum type="romanLcPeriod"/>
            </a:pPr>
            <a:r>
              <a:rPr lang="en-US" dirty="0" smtClean="0"/>
              <a:t>Technically valid reason</a:t>
            </a:r>
            <a:endParaRPr lang="en-US" dirty="0"/>
          </a:p>
        </p:txBody>
      </p:sp>
    </p:spTree>
    <p:extLst>
      <p:ext uri="{BB962C8B-B14F-4D97-AF65-F5344CB8AC3E}">
        <p14:creationId xmlns:p14="http://schemas.microsoft.com/office/powerpoint/2010/main" val="3077008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Procedure</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smtClean="0"/>
              <a:t>Procedure must comply with </a:t>
            </a:r>
            <a:r>
              <a:rPr lang="en-US" u="sng" dirty="0" smtClean="0"/>
              <a:t>all</a:t>
            </a:r>
            <a:r>
              <a:rPr lang="en-US" dirty="0" smtClean="0"/>
              <a:t> requirements in 1.7.1.1.e</a:t>
            </a:r>
          </a:p>
          <a:p>
            <a:pPr>
              <a:buFont typeface="Wingdings" panose="05000000000000000000" pitchFamily="2" charset="2"/>
              <a:buChar char="q"/>
            </a:pPr>
            <a:r>
              <a:rPr lang="en-US" dirty="0"/>
              <a:t>Can be in:</a:t>
            </a:r>
          </a:p>
          <a:p>
            <a:pPr lvl="1"/>
            <a:r>
              <a:rPr lang="en-US" dirty="0"/>
              <a:t>SOP (test method </a:t>
            </a:r>
            <a:r>
              <a:rPr lang="en-US" dirty="0" smtClean="0"/>
              <a:t>or </a:t>
            </a:r>
            <a:r>
              <a:rPr lang="en-US" dirty="0"/>
              <a:t>non-test method), or</a:t>
            </a:r>
          </a:p>
          <a:p>
            <a:pPr lvl="1"/>
            <a:r>
              <a:rPr lang="en-US" dirty="0"/>
              <a:t>Quality Manual</a:t>
            </a:r>
          </a:p>
          <a:p>
            <a:pPr>
              <a:buFont typeface="Wingdings" panose="05000000000000000000" pitchFamily="2" charset="2"/>
              <a:buChar char="q"/>
            </a:pPr>
            <a:r>
              <a:rPr lang="en-US" dirty="0" smtClean="0"/>
              <a:t>Recommend incorporate language into Data Integrity program and training (if not already done)</a:t>
            </a:r>
            <a:endParaRPr lang="en-US" dirty="0"/>
          </a:p>
        </p:txBody>
      </p:sp>
    </p:spTree>
    <p:extLst>
      <p:ext uri="{BB962C8B-B14F-4D97-AF65-F5344CB8AC3E}">
        <p14:creationId xmlns:p14="http://schemas.microsoft.com/office/powerpoint/2010/main" val="23891242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0"/>
            <a:ext cx="6629400" cy="990600"/>
          </a:xfrm>
        </p:spPr>
        <p:txBody>
          <a:bodyPr/>
          <a:lstStyle/>
          <a:p>
            <a:r>
              <a:rPr lang="en-US" sz="2800" dirty="0" smtClean="0"/>
              <a:t>Removal – Low/High</a:t>
            </a:r>
            <a:r>
              <a:rPr lang="en-US" sz="1600" dirty="0"/>
              <a:t/>
            </a:r>
            <a:br>
              <a:rPr lang="en-US" sz="1600" dirty="0"/>
            </a:br>
            <a:r>
              <a:rPr lang="en-US" sz="1600" dirty="0" smtClean="0"/>
              <a:t>“</a:t>
            </a:r>
            <a:r>
              <a:rPr lang="en-US" sz="1600" b="0" dirty="0" smtClean="0"/>
              <a:t>the </a:t>
            </a:r>
            <a:r>
              <a:rPr lang="en-US" sz="1600" b="0" dirty="0"/>
              <a:t>action of taking away or abolishing something </a:t>
            </a:r>
            <a:r>
              <a:rPr lang="en-US" sz="1600" b="0" dirty="0" smtClean="0"/>
              <a:t>unwanted”</a:t>
            </a:r>
            <a:r>
              <a:rPr lang="en-US" b="0" dirty="0"/>
              <a:t/>
            </a:r>
            <a:br>
              <a:rPr lang="en-US" b="0" dirty="0"/>
            </a:br>
            <a:endParaRPr lang="en-US" dirty="0"/>
          </a:p>
        </p:txBody>
      </p:sp>
      <p:sp>
        <p:nvSpPr>
          <p:cNvPr id="3" name="Content Placeholder 2"/>
          <p:cNvSpPr>
            <a:spLocks noGrp="1"/>
          </p:cNvSpPr>
          <p:nvPr>
            <p:ph idx="1"/>
          </p:nvPr>
        </p:nvSpPr>
        <p:spPr>
          <a:xfrm>
            <a:off x="457200" y="1371601"/>
            <a:ext cx="8229600" cy="4267200"/>
          </a:xfrm>
        </p:spPr>
        <p:txBody>
          <a:bodyPr/>
          <a:lstStyle/>
          <a:p>
            <a:pPr marL="0" indent="0">
              <a:buNone/>
            </a:pPr>
            <a:r>
              <a:rPr lang="en-US" sz="2400" i="1" dirty="0" err="1" smtClean="0"/>
              <a:t>i</a:t>
            </a:r>
            <a:r>
              <a:rPr lang="en-US" sz="2400" i="1" dirty="0" smtClean="0"/>
              <a:t>.  	The </a:t>
            </a:r>
            <a:r>
              <a:rPr lang="en-US" sz="2400" i="1" dirty="0"/>
              <a:t>laboratory may remove </a:t>
            </a:r>
            <a:r>
              <a:rPr lang="en-US" sz="2400" i="1" dirty="0">
                <a:solidFill>
                  <a:srgbClr val="FF0000"/>
                </a:solidFill>
              </a:rPr>
              <a:t>individual analyte calibration levels</a:t>
            </a:r>
            <a:r>
              <a:rPr lang="en-US" sz="2400" i="1" dirty="0"/>
              <a:t> from the lowest and/or highest levels of the curve. Multiple levels may be removed, but removal of interior levels is not permitted</a:t>
            </a:r>
            <a:r>
              <a:rPr lang="en-US" sz="2400" i="1" dirty="0" smtClean="0"/>
              <a:t>.</a:t>
            </a:r>
          </a:p>
          <a:p>
            <a:pPr marL="0" indent="0">
              <a:buNone/>
            </a:pPr>
            <a:endParaRPr lang="en-US" sz="2400" dirty="0" smtClean="0"/>
          </a:p>
          <a:p>
            <a:pPr>
              <a:buFont typeface="Wingdings" panose="05000000000000000000" pitchFamily="2" charset="2"/>
              <a:buChar char="q"/>
            </a:pPr>
            <a:r>
              <a:rPr lang="en-US" sz="2400" dirty="0" smtClean="0"/>
              <a:t>Whether a single analyte curve (e.g., NO₃) or a multi-analyte curve (e.g., VOA) you can remove the lowest and/or highest calibration standard for any individual analyte, and do it multiple times.</a:t>
            </a:r>
          </a:p>
          <a:p>
            <a:pPr>
              <a:buFont typeface="Wingdings" panose="05000000000000000000" pitchFamily="2" charset="2"/>
              <a:buChar char="q"/>
            </a:pPr>
            <a:endParaRPr lang="en-US" sz="2400" dirty="0"/>
          </a:p>
        </p:txBody>
      </p:sp>
    </p:spTree>
    <p:extLst>
      <p:ext uri="{BB962C8B-B14F-4D97-AF65-F5344CB8AC3E}">
        <p14:creationId xmlns:p14="http://schemas.microsoft.com/office/powerpoint/2010/main" val="906268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66700"/>
            <a:ext cx="6096000" cy="1143000"/>
          </a:xfrm>
        </p:spPr>
        <p:txBody>
          <a:bodyPr/>
          <a:lstStyle/>
          <a:p>
            <a:r>
              <a:rPr lang="en-US" sz="2800" dirty="0" smtClean="0"/>
              <a:t>Removal - Interior</a:t>
            </a:r>
            <a:r>
              <a:rPr lang="en-US" sz="1600" dirty="0"/>
              <a:t/>
            </a:r>
            <a:br>
              <a:rPr lang="en-US" sz="1600" dirty="0"/>
            </a:br>
            <a:r>
              <a:rPr lang="en-US" sz="1600" dirty="0"/>
              <a:t>“</a:t>
            </a:r>
            <a:r>
              <a:rPr lang="en-US" sz="1600" b="0" dirty="0"/>
              <a:t>the action of taking away or abolishing something unwanted”</a:t>
            </a:r>
            <a:endParaRPr lang="en-US" sz="1600" dirty="0"/>
          </a:p>
        </p:txBody>
      </p:sp>
      <p:sp>
        <p:nvSpPr>
          <p:cNvPr id="3" name="Content Placeholder 2"/>
          <p:cNvSpPr>
            <a:spLocks noGrp="1"/>
          </p:cNvSpPr>
          <p:nvPr>
            <p:ph idx="1"/>
          </p:nvPr>
        </p:nvSpPr>
        <p:spPr>
          <a:xfrm>
            <a:off x="310515" y="1409700"/>
            <a:ext cx="8650605" cy="4449763"/>
          </a:xfrm>
        </p:spPr>
        <p:txBody>
          <a:bodyPr/>
          <a:lstStyle/>
          <a:p>
            <a:r>
              <a:rPr lang="en-US" sz="2200" i="1" dirty="0" smtClean="0"/>
              <a:t>ii</a:t>
            </a:r>
            <a:r>
              <a:rPr lang="en-US" sz="2200" i="1" dirty="0"/>
              <a:t>.  </a:t>
            </a:r>
            <a:r>
              <a:rPr lang="en-US" sz="2200" i="1" dirty="0" smtClean="0"/>
              <a:t>	The </a:t>
            </a:r>
            <a:r>
              <a:rPr lang="en-US" sz="2200" i="1" dirty="0"/>
              <a:t>laboratory may remove an </a:t>
            </a:r>
            <a:r>
              <a:rPr lang="en-US" sz="2200" i="1" dirty="0">
                <a:solidFill>
                  <a:srgbClr val="FF0000"/>
                </a:solidFill>
              </a:rPr>
              <a:t>entire single standard calibration level</a:t>
            </a:r>
            <a:r>
              <a:rPr lang="en-US" sz="2200" i="1" dirty="0"/>
              <a:t> from the interior of the calibration curve when the instrument response demonstrates that the standard was </a:t>
            </a:r>
            <a:r>
              <a:rPr lang="en-US" sz="2200" i="1" u="sng" dirty="0">
                <a:solidFill>
                  <a:srgbClr val="7030A0"/>
                </a:solidFill>
              </a:rPr>
              <a:t>not properly introduced</a:t>
            </a:r>
            <a:r>
              <a:rPr lang="en-US" sz="2200" i="1" dirty="0"/>
              <a:t> to the instrument, or an </a:t>
            </a:r>
            <a:r>
              <a:rPr lang="en-US" sz="2200" i="1" u="sng" dirty="0">
                <a:solidFill>
                  <a:srgbClr val="7030A0"/>
                </a:solidFill>
              </a:rPr>
              <a:t>incorrect</a:t>
            </a:r>
            <a:r>
              <a:rPr lang="en-US" sz="2200" i="1" dirty="0"/>
              <a:t> standard was analyzed.  A laboratory that chooses to remove a calibration standard from the interior of the calibration shall remove that particular standard calibration level for </a:t>
            </a:r>
            <a:r>
              <a:rPr lang="en-US" sz="2200" i="1" u="sng" dirty="0"/>
              <a:t>all analytes</a:t>
            </a:r>
            <a:r>
              <a:rPr lang="en-US" sz="2200" i="1" dirty="0"/>
              <a:t>. Removal of calibration points from the interior of the curve is not to be used to compensate for lack of maintenance or repair to the instrument</a:t>
            </a:r>
            <a:r>
              <a:rPr lang="en-US" sz="2200" i="1" dirty="0" smtClean="0"/>
              <a:t>.</a:t>
            </a:r>
          </a:p>
          <a:p>
            <a:endParaRPr lang="en-US" sz="1000" i="1" dirty="0"/>
          </a:p>
          <a:p>
            <a:r>
              <a:rPr lang="en-US" sz="2200" u="sng" dirty="0">
                <a:solidFill>
                  <a:srgbClr val="7030A0"/>
                </a:solidFill>
              </a:rPr>
              <a:t>not properly </a:t>
            </a:r>
            <a:r>
              <a:rPr lang="en-US" sz="2200" u="sng" dirty="0" smtClean="0">
                <a:solidFill>
                  <a:srgbClr val="7030A0"/>
                </a:solidFill>
              </a:rPr>
              <a:t>introduced</a:t>
            </a:r>
            <a:r>
              <a:rPr lang="en-US" sz="2200" dirty="0" smtClean="0"/>
              <a:t> e.g.,“…bent </a:t>
            </a:r>
            <a:r>
              <a:rPr lang="en-US" sz="2200" dirty="0"/>
              <a:t>injection needle on an </a:t>
            </a:r>
            <a:r>
              <a:rPr lang="en-US" sz="2200" dirty="0" smtClean="0"/>
              <a:t>auto-injector </a:t>
            </a:r>
            <a:r>
              <a:rPr lang="en-US" sz="2200" dirty="0"/>
              <a:t>that yields very low responses for all the </a:t>
            </a:r>
            <a:r>
              <a:rPr lang="en-US" sz="2200" dirty="0" smtClean="0"/>
              <a:t>compounds </a:t>
            </a:r>
            <a:r>
              <a:rPr lang="en-US" sz="2200" dirty="0"/>
              <a:t>because the injection was not </a:t>
            </a:r>
            <a:r>
              <a:rPr lang="en-US" sz="2200" dirty="0" smtClean="0"/>
              <a:t>completed…” MICE</a:t>
            </a:r>
            <a:endParaRPr lang="en-US" sz="2200" dirty="0"/>
          </a:p>
        </p:txBody>
      </p:sp>
      <p:pic>
        <p:nvPicPr>
          <p:cNvPr id="4" name="Picture 3"/>
          <p:cNvPicPr>
            <a:picLocks noChangeAspect="1"/>
          </p:cNvPicPr>
          <p:nvPr/>
        </p:nvPicPr>
        <p:blipFill>
          <a:blip r:embed="rId3"/>
          <a:stretch>
            <a:fillRect/>
          </a:stretch>
        </p:blipFill>
        <p:spPr>
          <a:xfrm>
            <a:off x="7696200" y="451882"/>
            <a:ext cx="914492" cy="919718"/>
          </a:xfrm>
          <a:prstGeom prst="rect">
            <a:avLst/>
          </a:prstGeom>
        </p:spPr>
      </p:pic>
    </p:spTree>
    <p:extLst>
      <p:ext uri="{BB962C8B-B14F-4D97-AF65-F5344CB8AC3E}">
        <p14:creationId xmlns:p14="http://schemas.microsoft.com/office/powerpoint/2010/main" val="18503417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Removal of Interior Level</a:t>
            </a:r>
            <a:br>
              <a:rPr lang="en-US" sz="2800" dirty="0" smtClean="0"/>
            </a:br>
            <a:r>
              <a:rPr lang="en-US" sz="2800" dirty="0" smtClean="0"/>
              <a:t>To Pass Calibration Criteria</a:t>
            </a:r>
            <a:endParaRPr lang="en-US" sz="2800" dirty="0"/>
          </a:p>
        </p:txBody>
      </p:sp>
      <p:sp>
        <p:nvSpPr>
          <p:cNvPr id="3" name="Text Placeholder 2"/>
          <p:cNvSpPr>
            <a:spLocks noGrp="1"/>
          </p:cNvSpPr>
          <p:nvPr>
            <p:ph type="body" idx="1"/>
          </p:nvPr>
        </p:nvSpPr>
        <p:spPr>
          <a:xfrm>
            <a:off x="838200" y="1535113"/>
            <a:ext cx="3659188" cy="446087"/>
          </a:xfrm>
        </p:spPr>
        <p:txBody>
          <a:bodyPr/>
          <a:lstStyle/>
          <a:p>
            <a:r>
              <a:rPr lang="en-US" dirty="0" smtClean="0"/>
              <a:t>With 1.0 level standard</a:t>
            </a:r>
            <a:endParaRPr lang="en-US" dirty="0"/>
          </a:p>
        </p:txBody>
      </p:sp>
      <p:sp>
        <p:nvSpPr>
          <p:cNvPr id="5" name="Text Placeholder 4"/>
          <p:cNvSpPr>
            <a:spLocks noGrp="1"/>
          </p:cNvSpPr>
          <p:nvPr>
            <p:ph type="body" sz="quarter" idx="3"/>
          </p:nvPr>
        </p:nvSpPr>
        <p:spPr>
          <a:xfrm>
            <a:off x="5029200" y="1535113"/>
            <a:ext cx="3657600" cy="446087"/>
          </a:xfrm>
        </p:spPr>
        <p:txBody>
          <a:bodyPr/>
          <a:lstStyle/>
          <a:p>
            <a:r>
              <a:rPr lang="en-US" dirty="0" smtClean="0"/>
              <a:t>Drop 1.0 level standard</a:t>
            </a:r>
            <a:endParaRPr lang="en-US" dirty="0"/>
          </a:p>
        </p:txBody>
      </p:sp>
      <p:pic>
        <p:nvPicPr>
          <p:cNvPr id="4098"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847846" y="1981200"/>
            <a:ext cx="3285135" cy="395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5037881" y="1981200"/>
            <a:ext cx="3285135" cy="395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080713" y="6052802"/>
            <a:ext cx="2819400" cy="38100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smtClean="0"/>
              <a:t>Fails R</a:t>
            </a:r>
            <a:r>
              <a:rPr lang="en-US" baseline="30000" dirty="0" smtClean="0"/>
              <a:t>2</a:t>
            </a:r>
            <a:r>
              <a:rPr lang="en-US" dirty="0" smtClean="0"/>
              <a:t> criteria</a:t>
            </a:r>
            <a:endParaRPr lang="en-US" dirty="0"/>
          </a:p>
        </p:txBody>
      </p:sp>
      <p:sp>
        <p:nvSpPr>
          <p:cNvPr id="6" name="TextBox 5"/>
          <p:cNvSpPr txBox="1"/>
          <p:nvPr/>
        </p:nvSpPr>
        <p:spPr>
          <a:xfrm>
            <a:off x="5766048" y="6038334"/>
            <a:ext cx="1828800"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smtClean="0"/>
              <a:t>Passes QC</a:t>
            </a:r>
            <a:endParaRPr lang="en-US" dirty="0"/>
          </a:p>
        </p:txBody>
      </p:sp>
    </p:spTree>
    <p:extLst>
      <p:ext uri="{BB962C8B-B14F-4D97-AF65-F5344CB8AC3E}">
        <p14:creationId xmlns:p14="http://schemas.microsoft.com/office/powerpoint/2010/main" val="37041783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6477000" cy="1143000"/>
          </a:xfrm>
        </p:spPr>
        <p:txBody>
          <a:bodyPr/>
          <a:lstStyle/>
          <a:p>
            <a:r>
              <a:rPr lang="en-US" dirty="0" smtClean="0"/>
              <a:t>Incorrect</a:t>
            </a:r>
            <a:endParaRPr lang="en-US" dirty="0"/>
          </a:p>
        </p:txBody>
      </p:sp>
      <p:sp>
        <p:nvSpPr>
          <p:cNvPr id="3" name="Content Placeholder 2"/>
          <p:cNvSpPr>
            <a:spLocks noGrp="1"/>
          </p:cNvSpPr>
          <p:nvPr>
            <p:ph idx="1"/>
          </p:nvPr>
        </p:nvSpPr>
        <p:spPr>
          <a:xfrm>
            <a:off x="304800" y="1219200"/>
            <a:ext cx="8305800" cy="5257800"/>
          </a:xfrm>
        </p:spPr>
        <p:txBody>
          <a:bodyPr/>
          <a:lstStyle/>
          <a:p>
            <a:r>
              <a:rPr lang="en-US" sz="2200" b="1" dirty="0" smtClean="0"/>
              <a:t>Simple </a:t>
            </a:r>
            <a:r>
              <a:rPr lang="en-US" sz="2200" b="1" dirty="0"/>
              <a:t>Definition of </a:t>
            </a:r>
            <a:r>
              <a:rPr lang="en-US" sz="2200" b="1" i="1" dirty="0" smtClean="0"/>
              <a:t>incorrect:</a:t>
            </a:r>
            <a:endParaRPr lang="en-US" sz="2200" b="1" dirty="0"/>
          </a:p>
          <a:p>
            <a:pPr lvl="1"/>
            <a:r>
              <a:rPr lang="en-US" sz="2200" dirty="0" smtClean="0"/>
              <a:t>not </a:t>
            </a:r>
            <a:r>
              <a:rPr lang="en-US" sz="2200" dirty="0"/>
              <a:t>true or accurate</a:t>
            </a:r>
          </a:p>
          <a:p>
            <a:pPr lvl="1"/>
            <a:r>
              <a:rPr lang="en-US" sz="2200" dirty="0" smtClean="0"/>
              <a:t>having </a:t>
            </a:r>
            <a:r>
              <a:rPr lang="en-US" sz="2200" dirty="0"/>
              <a:t>errors or mistakes</a:t>
            </a:r>
          </a:p>
          <a:p>
            <a:pPr lvl="1"/>
            <a:r>
              <a:rPr lang="en-US" sz="2200" dirty="0" smtClean="0"/>
              <a:t>not </a:t>
            </a:r>
            <a:r>
              <a:rPr lang="en-US" sz="2200" dirty="0"/>
              <a:t>proper or appropriate in a particular </a:t>
            </a:r>
            <a:r>
              <a:rPr lang="en-US" sz="2200" dirty="0" smtClean="0"/>
              <a:t>situation</a:t>
            </a:r>
            <a:endParaRPr lang="en-US" sz="2200" dirty="0"/>
          </a:p>
          <a:p>
            <a:r>
              <a:rPr lang="en-US" sz="2200" u="sng" dirty="0">
                <a:solidFill>
                  <a:srgbClr val="7030A0"/>
                </a:solidFill>
              </a:rPr>
              <a:t>i</a:t>
            </a:r>
            <a:r>
              <a:rPr lang="en-US" sz="2200" u="sng" dirty="0" smtClean="0">
                <a:solidFill>
                  <a:srgbClr val="7030A0"/>
                </a:solidFill>
              </a:rPr>
              <a:t>ncorrect</a:t>
            </a:r>
            <a:r>
              <a:rPr lang="en-US" sz="2200" dirty="0" smtClean="0">
                <a:solidFill>
                  <a:srgbClr val="7030A0"/>
                </a:solidFill>
              </a:rPr>
              <a:t> </a:t>
            </a:r>
            <a:r>
              <a:rPr lang="en-US" sz="2200" dirty="0" smtClean="0"/>
              <a:t>e.g., “…single </a:t>
            </a:r>
            <a:r>
              <a:rPr lang="en-US" sz="2200" dirty="0"/>
              <a:t>standard that has gone so bad that the difference is obvious to the naked </a:t>
            </a:r>
            <a:r>
              <a:rPr lang="en-US" sz="2200" dirty="0" smtClean="0"/>
              <a:t>eye…” MICE</a:t>
            </a:r>
          </a:p>
          <a:p>
            <a:r>
              <a:rPr lang="en-US" sz="2200" dirty="0" smtClean="0"/>
              <a:t>The </a:t>
            </a:r>
            <a:r>
              <a:rPr lang="en-US" sz="2200" dirty="0"/>
              <a:t>intent is to allow a laboratory to provide </a:t>
            </a:r>
            <a:r>
              <a:rPr lang="en-US" sz="2200" dirty="0" smtClean="0"/>
              <a:t>a good </a:t>
            </a:r>
            <a:r>
              <a:rPr lang="en-US" sz="2200" dirty="0"/>
              <a:t>and sound </a:t>
            </a:r>
            <a:r>
              <a:rPr lang="en-US" sz="2200" dirty="0" smtClean="0"/>
              <a:t>documented technical reason </a:t>
            </a:r>
            <a:r>
              <a:rPr lang="en-US" sz="2200" dirty="0"/>
              <a:t>for the </a:t>
            </a:r>
            <a:r>
              <a:rPr lang="en-US" sz="2200" u="sng" dirty="0"/>
              <a:t>rare</a:t>
            </a:r>
            <a:r>
              <a:rPr lang="en-US" sz="2200" dirty="0"/>
              <a:t> instance of removal of a </a:t>
            </a:r>
            <a:r>
              <a:rPr lang="en-US" sz="2200" dirty="0" smtClean="0"/>
              <a:t>standard </a:t>
            </a:r>
            <a:r>
              <a:rPr lang="en-US" sz="2200" dirty="0"/>
              <a:t>from a curve. For example, there was no standard solution added; the extract spilled; the bottle number was </a:t>
            </a:r>
            <a:r>
              <a:rPr lang="en-US" sz="2200" dirty="0" smtClean="0"/>
              <a:t>transcribed wrong. </a:t>
            </a:r>
            <a:r>
              <a:rPr lang="en-US" sz="2200" dirty="0"/>
              <a:t>Only gross technical errors are to be allowed. It is not intended to allow substitution to improve curve fitting. </a:t>
            </a:r>
          </a:p>
          <a:p>
            <a:endParaRPr lang="en-US" sz="2400" dirty="0"/>
          </a:p>
        </p:txBody>
      </p:sp>
    </p:spTree>
    <p:extLst>
      <p:ext uri="{BB962C8B-B14F-4D97-AF65-F5344CB8AC3E}">
        <p14:creationId xmlns:p14="http://schemas.microsoft.com/office/powerpoint/2010/main" val="4142058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629400" cy="1630362"/>
          </a:xfrm>
        </p:spPr>
        <p:txBody>
          <a:bodyPr/>
          <a:lstStyle/>
          <a:p>
            <a:r>
              <a:rPr lang="en-US" sz="3600" dirty="0" smtClean="0"/>
              <a:t>Adjust LOQ/RL and Quantitation Range</a:t>
            </a:r>
            <a:endParaRPr lang="en-US" sz="3600" dirty="0"/>
          </a:p>
        </p:txBody>
      </p:sp>
      <p:sp>
        <p:nvSpPr>
          <p:cNvPr id="3" name="Content Placeholder 2"/>
          <p:cNvSpPr>
            <a:spLocks noGrp="1"/>
          </p:cNvSpPr>
          <p:nvPr>
            <p:ph idx="1"/>
          </p:nvPr>
        </p:nvSpPr>
        <p:spPr>
          <a:xfrm>
            <a:off x="453390" y="1905000"/>
            <a:ext cx="8229600" cy="3916363"/>
          </a:xfrm>
        </p:spPr>
        <p:txBody>
          <a:bodyPr/>
          <a:lstStyle/>
          <a:p>
            <a:r>
              <a:rPr lang="en-US" sz="2200" i="1" dirty="0" smtClean="0"/>
              <a:t>iii. 	The </a:t>
            </a:r>
            <a:r>
              <a:rPr lang="en-US" sz="2200" i="1" dirty="0"/>
              <a:t>laboratory shall adjust the LOQ/reporting limit and quantitation range of the calibration based on the concentration of the remaining high and low calibration standards</a:t>
            </a:r>
            <a:r>
              <a:rPr lang="en-US" sz="2200" i="1" dirty="0" smtClean="0"/>
              <a:t>.</a:t>
            </a:r>
          </a:p>
          <a:p>
            <a:pPr marL="0" indent="0">
              <a:buNone/>
            </a:pPr>
            <a:endParaRPr lang="en-US" sz="2200" dirty="0" smtClean="0"/>
          </a:p>
          <a:p>
            <a:r>
              <a:rPr lang="en-US" sz="2200" dirty="0" smtClean="0"/>
              <a:t>If you drop the lowest calibration standard your LOQ or reporting level goes up.  Data reported below lowest calibration standard concentration must be qualified.</a:t>
            </a:r>
          </a:p>
          <a:p>
            <a:r>
              <a:rPr lang="en-US" sz="2200" dirty="0" smtClean="0"/>
              <a:t>If you drop the highest calibration standard then your quantitation range goes down.  Possible more dilutions and or qualified data if reported above quantitation range.</a:t>
            </a:r>
          </a:p>
          <a:p>
            <a:endParaRPr lang="en-US" sz="2000" dirty="0"/>
          </a:p>
          <a:p>
            <a:endParaRPr lang="en-US" dirty="0"/>
          </a:p>
        </p:txBody>
      </p:sp>
    </p:spTree>
    <p:extLst>
      <p:ext uri="{BB962C8B-B14F-4D97-AF65-F5344CB8AC3E}">
        <p14:creationId xmlns:p14="http://schemas.microsoft.com/office/powerpoint/2010/main" val="83497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of the Chemistry Committee Efforts</a:t>
            </a:r>
            <a:endParaRPr lang="en-US" dirty="0"/>
          </a:p>
        </p:txBody>
      </p:sp>
      <p:sp>
        <p:nvSpPr>
          <p:cNvPr id="3" name="Content Placeholder 2"/>
          <p:cNvSpPr>
            <a:spLocks noGrp="1"/>
          </p:cNvSpPr>
          <p:nvPr>
            <p:ph idx="1"/>
          </p:nvPr>
        </p:nvSpPr>
        <p:spPr/>
        <p:txBody>
          <a:bodyPr/>
          <a:lstStyle/>
          <a:p>
            <a:r>
              <a:rPr lang="en-US" dirty="0" smtClean="0"/>
              <a:t>Fix problems with EPA MDL procedure</a:t>
            </a:r>
          </a:p>
          <a:p>
            <a:pPr lvl="1"/>
            <a:r>
              <a:rPr lang="en-US" dirty="0" smtClean="0"/>
              <a:t>Done; new part 136 procedure to be finalized by EPA soon?</a:t>
            </a:r>
          </a:p>
          <a:p>
            <a:r>
              <a:rPr lang="en-US" dirty="0" smtClean="0"/>
              <a:t>Ensure TNI LOD is aligned with MDL</a:t>
            </a:r>
          </a:p>
          <a:p>
            <a:pPr lvl="1"/>
            <a:r>
              <a:rPr lang="en-US" dirty="0" smtClean="0"/>
              <a:t>Definitions are comparable</a:t>
            </a:r>
          </a:p>
          <a:p>
            <a:pPr lvl="1"/>
            <a:r>
              <a:rPr lang="en-US" dirty="0" smtClean="0"/>
              <a:t>Procedures are comparable, but EPA has more details</a:t>
            </a:r>
          </a:p>
        </p:txBody>
      </p:sp>
    </p:spTree>
    <p:extLst>
      <p:ext uri="{BB962C8B-B14F-4D97-AF65-F5344CB8AC3E}">
        <p14:creationId xmlns:p14="http://schemas.microsoft.com/office/powerpoint/2010/main" val="32614733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Number of Standards</a:t>
            </a:r>
            <a:endParaRPr lang="en-US" dirty="0"/>
          </a:p>
        </p:txBody>
      </p:sp>
      <p:sp>
        <p:nvSpPr>
          <p:cNvPr id="3" name="Content Placeholder 2"/>
          <p:cNvSpPr>
            <a:spLocks noGrp="1"/>
          </p:cNvSpPr>
          <p:nvPr>
            <p:ph idx="1"/>
          </p:nvPr>
        </p:nvSpPr>
        <p:spPr/>
        <p:txBody>
          <a:bodyPr/>
          <a:lstStyle/>
          <a:p>
            <a:pPr marL="0" indent="0">
              <a:buNone/>
            </a:pPr>
            <a:r>
              <a:rPr lang="en-US" sz="2800" i="1" dirty="0"/>
              <a:t>iv. 	The laboratory shall ensure that the remaining initial calibration standards are sufficient to meet the minimum requirements for number of initial calibration points as mandated by this standard, the method, or regulatory requirements.</a:t>
            </a:r>
          </a:p>
          <a:p>
            <a:r>
              <a:rPr lang="en-US" sz="2800" dirty="0" smtClean="0"/>
              <a:t>See section (f)</a:t>
            </a:r>
            <a:endParaRPr lang="en-US" sz="2800" dirty="0"/>
          </a:p>
        </p:txBody>
      </p:sp>
    </p:spTree>
    <p:extLst>
      <p:ext uri="{BB962C8B-B14F-4D97-AF65-F5344CB8AC3E}">
        <p14:creationId xmlns:p14="http://schemas.microsoft.com/office/powerpoint/2010/main" val="40859966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00050"/>
            <a:ext cx="6400800" cy="990600"/>
          </a:xfrm>
        </p:spPr>
        <p:txBody>
          <a:bodyPr/>
          <a:lstStyle/>
          <a:p>
            <a:r>
              <a:rPr lang="en-US" sz="3600" dirty="0" smtClean="0"/>
              <a:t>Replace</a:t>
            </a:r>
            <a:r>
              <a:rPr lang="en-US" sz="2400" dirty="0" smtClean="0"/>
              <a:t/>
            </a:r>
            <a:br>
              <a:rPr lang="en-US" sz="2400" dirty="0" smtClean="0"/>
            </a:br>
            <a:r>
              <a:rPr lang="en-US" sz="1600" dirty="0" smtClean="0"/>
              <a:t>“to </a:t>
            </a:r>
            <a:r>
              <a:rPr lang="en-US" sz="1600" dirty="0"/>
              <a:t>put </a:t>
            </a:r>
            <a:r>
              <a:rPr lang="en-US" sz="1600" dirty="0" smtClean="0"/>
              <a:t>something </a:t>
            </a:r>
            <a:r>
              <a:rPr lang="en-US" sz="1600" dirty="0"/>
              <a:t>new in the place or position of </a:t>
            </a:r>
            <a:r>
              <a:rPr lang="en-US" sz="1600" dirty="0" smtClean="0"/>
              <a:t>something”</a:t>
            </a:r>
            <a:endParaRPr lang="en-US" dirty="0"/>
          </a:p>
        </p:txBody>
      </p:sp>
      <p:sp>
        <p:nvSpPr>
          <p:cNvPr id="3" name="Content Placeholder 2"/>
          <p:cNvSpPr>
            <a:spLocks noGrp="1"/>
          </p:cNvSpPr>
          <p:nvPr>
            <p:ph idx="1"/>
          </p:nvPr>
        </p:nvSpPr>
        <p:spPr>
          <a:xfrm>
            <a:off x="457200" y="1390650"/>
            <a:ext cx="8229600" cy="4525963"/>
          </a:xfrm>
        </p:spPr>
        <p:txBody>
          <a:bodyPr/>
          <a:lstStyle/>
          <a:p>
            <a:pPr marL="0" indent="0">
              <a:buNone/>
            </a:pPr>
            <a:r>
              <a:rPr lang="en-US" sz="2200" i="1" dirty="0" smtClean="0"/>
              <a:t>v. 	The laboratory may replace a calibration standard provided that</a:t>
            </a:r>
          </a:p>
          <a:p>
            <a:pPr marL="0" indent="0">
              <a:buNone/>
            </a:pPr>
            <a:endParaRPr lang="en-US" sz="2200" i="1" dirty="0" smtClean="0"/>
          </a:p>
          <a:p>
            <a:pPr marL="457200" lvl="1" indent="0">
              <a:buNone/>
            </a:pPr>
            <a:r>
              <a:rPr lang="en-US" sz="2200" i="1" dirty="0" smtClean="0"/>
              <a:t>a.  the laboratory analyzes the replacement standard </a:t>
            </a:r>
            <a:r>
              <a:rPr lang="en-US" sz="2200" i="1" dirty="0" smtClean="0">
                <a:solidFill>
                  <a:srgbClr val="FF0000"/>
                </a:solidFill>
              </a:rPr>
              <a:t>within 24 hours</a:t>
            </a:r>
            <a:r>
              <a:rPr lang="en-US" sz="2200" i="1" dirty="0" smtClean="0"/>
              <a:t> of the original calibration standard analysis for that particular calibration level;</a:t>
            </a:r>
          </a:p>
          <a:p>
            <a:pPr marL="0" indent="0">
              <a:buNone/>
            </a:pPr>
            <a:r>
              <a:rPr lang="en-US" sz="2200" i="1" dirty="0" smtClean="0"/>
              <a:t> </a:t>
            </a:r>
          </a:p>
          <a:p>
            <a:pPr marL="457200" lvl="1" indent="0">
              <a:buNone/>
            </a:pPr>
            <a:r>
              <a:rPr lang="en-US" sz="2200" i="1" dirty="0" smtClean="0"/>
              <a:t>b.  the laboratory </a:t>
            </a:r>
            <a:r>
              <a:rPr lang="en-US" sz="2200" i="1" dirty="0" smtClean="0">
                <a:solidFill>
                  <a:srgbClr val="FF0000"/>
                </a:solidFill>
              </a:rPr>
              <a:t>replaces all analytes</a:t>
            </a:r>
            <a:r>
              <a:rPr lang="en-US" sz="2200" i="1" dirty="0" smtClean="0"/>
              <a:t> of the replacement calibration standard if a standard within the interior of the calibration is replaced; </a:t>
            </a:r>
            <a:r>
              <a:rPr lang="en-US" sz="2200" i="1" u="sng" dirty="0" smtClean="0">
                <a:solidFill>
                  <a:srgbClr val="7030A0"/>
                </a:solidFill>
              </a:rPr>
              <a:t>and</a:t>
            </a:r>
          </a:p>
          <a:p>
            <a:pPr marL="0" indent="0">
              <a:buNone/>
            </a:pPr>
            <a:r>
              <a:rPr lang="en-US" sz="2200" i="1" dirty="0" smtClean="0"/>
              <a:t> </a:t>
            </a:r>
          </a:p>
          <a:p>
            <a:pPr marL="457200" lvl="1" indent="0">
              <a:buNone/>
            </a:pPr>
            <a:r>
              <a:rPr lang="en-US" sz="2200" i="1" dirty="0" smtClean="0"/>
              <a:t>c.  the laboratory limits the replacement of calibration standards to </a:t>
            </a:r>
            <a:r>
              <a:rPr lang="en-US" sz="2200" i="1" dirty="0" smtClean="0">
                <a:solidFill>
                  <a:srgbClr val="FF0000"/>
                </a:solidFill>
              </a:rPr>
              <a:t>one calibration standard concentration</a:t>
            </a:r>
            <a:r>
              <a:rPr lang="en-US" sz="2200" i="1" dirty="0" smtClean="0"/>
              <a:t>.</a:t>
            </a:r>
          </a:p>
          <a:p>
            <a:pPr marL="0" indent="0">
              <a:buNone/>
            </a:pPr>
            <a:endParaRPr lang="en-US" dirty="0"/>
          </a:p>
        </p:txBody>
      </p:sp>
    </p:spTree>
    <p:extLst>
      <p:ext uri="{BB962C8B-B14F-4D97-AF65-F5344CB8AC3E}">
        <p14:creationId xmlns:p14="http://schemas.microsoft.com/office/powerpoint/2010/main" val="2545023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6629400" cy="1143000"/>
          </a:xfrm>
        </p:spPr>
        <p:txBody>
          <a:bodyPr/>
          <a:lstStyle/>
          <a:p>
            <a:r>
              <a:rPr lang="en-US" dirty="0" smtClean="0"/>
              <a:t>The BIG Caveat</a:t>
            </a:r>
            <a:endParaRPr lang="en-US" dirty="0"/>
          </a:p>
        </p:txBody>
      </p:sp>
      <p:sp>
        <p:nvSpPr>
          <p:cNvPr id="3" name="Content Placeholder 2"/>
          <p:cNvSpPr>
            <a:spLocks noGrp="1"/>
          </p:cNvSpPr>
          <p:nvPr>
            <p:ph idx="1"/>
          </p:nvPr>
        </p:nvSpPr>
        <p:spPr>
          <a:xfrm>
            <a:off x="533400" y="1219200"/>
            <a:ext cx="8229600" cy="4800600"/>
          </a:xfrm>
        </p:spPr>
        <p:txBody>
          <a:bodyPr/>
          <a:lstStyle/>
          <a:p>
            <a:r>
              <a:rPr lang="en-US" sz="2400" i="1" dirty="0" smtClean="0"/>
              <a:t>vi</a:t>
            </a:r>
            <a:r>
              <a:rPr lang="en-US" sz="2400" i="1" dirty="0"/>
              <a:t>. </a:t>
            </a:r>
            <a:r>
              <a:rPr lang="en-US" sz="2400" i="1" dirty="0" smtClean="0"/>
              <a:t>	The </a:t>
            </a:r>
            <a:r>
              <a:rPr lang="en-US" sz="2400" i="1" dirty="0"/>
              <a:t>laboratory shall document a technically valid reason for either removal or replacement of any interior calibration point</a:t>
            </a:r>
            <a:r>
              <a:rPr lang="en-US" sz="2400" i="1" dirty="0" smtClean="0"/>
              <a:t>.</a:t>
            </a:r>
          </a:p>
          <a:p>
            <a:pPr marL="0" indent="0">
              <a:buNone/>
            </a:pPr>
            <a:endParaRPr lang="en-US" sz="1000" i="1" dirty="0"/>
          </a:p>
          <a:p>
            <a:pPr>
              <a:buFont typeface="Wingdings" panose="05000000000000000000" pitchFamily="2" charset="2"/>
              <a:buChar char="q"/>
            </a:pPr>
            <a:r>
              <a:rPr lang="en-US" sz="2800" dirty="0" smtClean="0"/>
              <a:t>You must have a documented </a:t>
            </a:r>
            <a:r>
              <a:rPr lang="en-US" sz="2800" u="sng" dirty="0" smtClean="0"/>
              <a:t>technically</a:t>
            </a:r>
            <a:r>
              <a:rPr lang="en-US" sz="2800" dirty="0" smtClean="0"/>
              <a:t> valid (sound) reason to either remove or replace any interior standard!</a:t>
            </a:r>
          </a:p>
          <a:p>
            <a:pPr>
              <a:buFont typeface="Wingdings" panose="05000000000000000000" pitchFamily="2" charset="2"/>
              <a:buChar char="q"/>
            </a:pPr>
            <a:r>
              <a:rPr lang="en-US" sz="2800" dirty="0" smtClean="0"/>
              <a:t>Not to just pass calibration criteria, calibration verification or quality control criteria!, or</a:t>
            </a:r>
          </a:p>
          <a:p>
            <a:pPr>
              <a:buFont typeface="Wingdings" panose="05000000000000000000" pitchFamily="2" charset="2"/>
              <a:buChar char="q"/>
            </a:pPr>
            <a:r>
              <a:rPr lang="en-US" sz="2800" dirty="0" smtClean="0"/>
              <a:t>Not to compensate </a:t>
            </a:r>
            <a:r>
              <a:rPr lang="en-US" sz="2800" dirty="0"/>
              <a:t>for lack of maintenance or repair to the instrument</a:t>
            </a:r>
            <a:r>
              <a:rPr lang="en-US" sz="2800" dirty="0" smtClean="0"/>
              <a:t>.</a:t>
            </a:r>
          </a:p>
          <a:p>
            <a:pPr>
              <a:buFont typeface="Wingdings" panose="05000000000000000000" pitchFamily="2" charset="2"/>
              <a:buChar char="q"/>
            </a:pPr>
            <a:r>
              <a:rPr lang="en-US" sz="2800" dirty="0" smtClean="0"/>
              <a:t>You better address this in your procedure!</a:t>
            </a:r>
            <a:endParaRPr lang="en-US" sz="2800" dirty="0"/>
          </a:p>
        </p:txBody>
      </p:sp>
    </p:spTree>
    <p:extLst>
      <p:ext uri="{BB962C8B-B14F-4D97-AF65-F5344CB8AC3E}">
        <p14:creationId xmlns:p14="http://schemas.microsoft.com/office/powerpoint/2010/main" val="41133828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3110" y="274638"/>
            <a:ext cx="6629400" cy="1096962"/>
          </a:xfrm>
        </p:spPr>
        <p:txBody>
          <a:bodyPr/>
          <a:lstStyle/>
          <a:p>
            <a:r>
              <a:rPr lang="en-US" sz="2800" dirty="0" smtClean="0"/>
              <a:t>1.7.1.1 (f) Minimum Number of Standards</a:t>
            </a:r>
            <a:endParaRPr lang="en-US" sz="2800" dirty="0"/>
          </a:p>
        </p:txBody>
      </p:sp>
      <p:sp>
        <p:nvSpPr>
          <p:cNvPr id="3" name="Content Placeholder 2"/>
          <p:cNvSpPr>
            <a:spLocks noGrp="1"/>
          </p:cNvSpPr>
          <p:nvPr>
            <p:ph idx="1"/>
          </p:nvPr>
        </p:nvSpPr>
        <p:spPr>
          <a:xfrm>
            <a:off x="457200" y="1371600"/>
            <a:ext cx="8229600" cy="5105400"/>
          </a:xfrm>
        </p:spPr>
        <p:txBody>
          <a:bodyPr/>
          <a:lstStyle/>
          <a:p>
            <a:pPr marL="0" indent="0">
              <a:buNone/>
            </a:pPr>
            <a:r>
              <a:rPr lang="en-US" sz="2400" i="1" dirty="0" smtClean="0"/>
              <a:t>For </a:t>
            </a:r>
            <a:r>
              <a:rPr lang="en-US" sz="2400" i="1" dirty="0"/>
              <a:t>regression or average response/calibration factor calibrations the minimum number of non-zero calibration standards shall be as specified in the table </a:t>
            </a:r>
            <a:r>
              <a:rPr lang="en-US" sz="2400" i="1" dirty="0" smtClean="0"/>
              <a:t>below.</a:t>
            </a:r>
            <a:endParaRPr lang="en-US" sz="2400" i="1" dirty="0"/>
          </a:p>
          <a:p>
            <a:pPr marL="0" indent="0">
              <a:buNone/>
            </a:pP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383398139"/>
              </p:ext>
            </p:extLst>
          </p:nvPr>
        </p:nvGraphicFramePr>
        <p:xfrm>
          <a:off x="1524000" y="2590800"/>
          <a:ext cx="6096000" cy="2123440"/>
        </p:xfrm>
        <a:graphic>
          <a:graphicData uri="http://schemas.openxmlformats.org/drawingml/2006/table">
            <a:tbl>
              <a:tblPr firstRow="1" bandRow="1">
                <a:tableStyleId>{9DCAF9ED-07DC-4A11-8D7F-57B35C25682E}</a:tableStyleId>
              </a:tblPr>
              <a:tblGrid>
                <a:gridCol w="3048000"/>
                <a:gridCol w="3048000"/>
              </a:tblGrid>
              <a:tr h="0">
                <a:tc>
                  <a:txBody>
                    <a:bodyPr/>
                    <a:lstStyle/>
                    <a:p>
                      <a:pPr algn="ctr"/>
                      <a:r>
                        <a:rPr lang="en-US" sz="1800" kern="1200" dirty="0" smtClean="0">
                          <a:effectLst/>
                        </a:rPr>
                        <a:t>Type of Calibration Curve</a:t>
                      </a:r>
                      <a:endParaRPr lang="en-US" dirty="0">
                        <a:solidFill>
                          <a:schemeClr val="tx1"/>
                        </a:solidFill>
                      </a:endParaRPr>
                    </a:p>
                  </a:txBody>
                  <a:tcPr/>
                </a:tc>
                <a:tc>
                  <a:txBody>
                    <a:bodyPr/>
                    <a:lstStyle/>
                    <a:p>
                      <a:pPr algn="ctr"/>
                      <a:r>
                        <a:rPr lang="en-US" sz="1800" kern="1200" dirty="0" smtClean="0">
                          <a:effectLst/>
                        </a:rPr>
                        <a:t>Minimum Number of Calibration </a:t>
                      </a:r>
                      <a:r>
                        <a:rPr lang="en-US" sz="1800" kern="1200" dirty="0" err="1" smtClean="0">
                          <a:effectLst/>
                        </a:rPr>
                        <a:t>Standards</a:t>
                      </a:r>
                      <a:r>
                        <a:rPr lang="en-US" sz="1800" kern="1200" baseline="30000" dirty="0" err="1" smtClean="0">
                          <a:effectLst/>
                        </a:rPr>
                        <a:t>b</a:t>
                      </a:r>
                      <a:endParaRPr lang="en-US" baseline="30000" dirty="0">
                        <a:solidFill>
                          <a:schemeClr val="tx1"/>
                        </a:solidFill>
                      </a:endParaRPr>
                    </a:p>
                  </a:txBody>
                  <a:tcPr/>
                </a:tc>
              </a:tr>
              <a:tr h="370840">
                <a:tc>
                  <a:txBody>
                    <a:bodyPr/>
                    <a:lstStyle/>
                    <a:p>
                      <a:r>
                        <a:rPr lang="en-US" sz="1800" kern="1200" dirty="0" smtClean="0">
                          <a:effectLst/>
                        </a:rPr>
                        <a:t>Threshold </a:t>
                      </a:r>
                      <a:r>
                        <a:rPr lang="en-US" sz="1800" kern="1200" dirty="0" err="1" smtClean="0">
                          <a:effectLst/>
                        </a:rPr>
                        <a:t>Testing</a:t>
                      </a:r>
                      <a:r>
                        <a:rPr lang="en-US" sz="1800" kern="1200" baseline="30000" dirty="0" err="1" smtClean="0">
                          <a:effectLst/>
                        </a:rPr>
                        <a:t>a</a:t>
                      </a:r>
                      <a:endParaRPr lang="en-US" baseline="30000" dirty="0"/>
                    </a:p>
                  </a:txBody>
                  <a:tcPr/>
                </a:tc>
                <a:tc>
                  <a:txBody>
                    <a:bodyPr/>
                    <a:lstStyle/>
                    <a:p>
                      <a:pPr algn="ctr"/>
                      <a:r>
                        <a:rPr lang="en-US" dirty="0" smtClean="0"/>
                        <a:t>1</a:t>
                      </a:r>
                      <a:endParaRPr lang="en-US" dirty="0"/>
                    </a:p>
                  </a:txBody>
                  <a:tcPr/>
                </a:tc>
              </a:tr>
              <a:tr h="370840">
                <a:tc>
                  <a:txBody>
                    <a:bodyPr/>
                    <a:lstStyle/>
                    <a:p>
                      <a:r>
                        <a:rPr lang="en-US" sz="1800" kern="1200" dirty="0" smtClean="0">
                          <a:effectLst/>
                        </a:rPr>
                        <a:t>Average Response</a:t>
                      </a:r>
                      <a:endParaRPr lang="en-US" dirty="0"/>
                    </a:p>
                  </a:txBody>
                  <a:tcPr/>
                </a:tc>
                <a:tc>
                  <a:txBody>
                    <a:bodyPr/>
                    <a:lstStyle/>
                    <a:p>
                      <a:pPr algn="ctr"/>
                      <a:r>
                        <a:rPr lang="en-US" dirty="0" smtClean="0"/>
                        <a:t>4</a:t>
                      </a:r>
                      <a:endParaRPr lang="en-US" dirty="0"/>
                    </a:p>
                  </a:txBody>
                  <a:tcPr/>
                </a:tc>
              </a:tr>
              <a:tr h="370840">
                <a:tc>
                  <a:txBody>
                    <a:bodyPr/>
                    <a:lstStyle/>
                    <a:p>
                      <a:r>
                        <a:rPr lang="en-US" sz="1800" kern="1200" dirty="0" smtClean="0">
                          <a:effectLst/>
                        </a:rPr>
                        <a:t>Linear Fit</a:t>
                      </a:r>
                      <a:endParaRPr lang="en-US" dirty="0"/>
                    </a:p>
                  </a:txBody>
                  <a:tcPr/>
                </a:tc>
                <a:tc>
                  <a:txBody>
                    <a:bodyPr/>
                    <a:lstStyle/>
                    <a:p>
                      <a:pPr algn="ctr"/>
                      <a:r>
                        <a:rPr lang="en-US" dirty="0" smtClean="0"/>
                        <a:t>5</a:t>
                      </a:r>
                      <a:endParaRPr lang="en-US" dirty="0"/>
                    </a:p>
                  </a:txBody>
                  <a:tcPr/>
                </a:tc>
              </a:tr>
              <a:tr h="370840">
                <a:tc>
                  <a:txBody>
                    <a:bodyPr/>
                    <a:lstStyle/>
                    <a:p>
                      <a:r>
                        <a:rPr lang="en-US" sz="1800" kern="1200" dirty="0" smtClean="0">
                          <a:effectLst/>
                        </a:rPr>
                        <a:t>Quadratic Fit</a:t>
                      </a:r>
                      <a:endParaRPr lang="en-US" dirty="0"/>
                    </a:p>
                  </a:txBody>
                  <a:tcPr/>
                </a:tc>
                <a:tc>
                  <a:txBody>
                    <a:bodyPr/>
                    <a:lstStyle/>
                    <a:p>
                      <a:pPr algn="ctr"/>
                      <a:r>
                        <a:rPr lang="en-US" dirty="0" smtClean="0"/>
                        <a:t>6</a:t>
                      </a:r>
                      <a:endParaRPr lang="en-US" dirty="0"/>
                    </a:p>
                  </a:txBody>
                  <a:tcPr/>
                </a:tc>
              </a:tr>
            </a:tbl>
          </a:graphicData>
        </a:graphic>
      </p:graphicFrame>
      <p:sp>
        <p:nvSpPr>
          <p:cNvPr id="4" name="Rectangle 3"/>
          <p:cNvSpPr/>
          <p:nvPr/>
        </p:nvSpPr>
        <p:spPr>
          <a:xfrm>
            <a:off x="304800" y="4862036"/>
            <a:ext cx="7924800" cy="1477328"/>
          </a:xfrm>
          <a:prstGeom prst="rect">
            <a:avLst/>
          </a:prstGeom>
        </p:spPr>
        <p:txBody>
          <a:bodyPr wrap="square">
            <a:spAutoFit/>
          </a:bodyPr>
          <a:lstStyle/>
          <a:p>
            <a:pPr marL="0" indent="0">
              <a:buNone/>
            </a:pPr>
            <a:r>
              <a:rPr lang="en-US" dirty="0"/>
              <a:t>a - The initial one point calibration shall be at the project specified threshold level.</a:t>
            </a:r>
          </a:p>
          <a:p>
            <a:pPr marL="0" indent="0">
              <a:buNone/>
            </a:pPr>
            <a:r>
              <a:rPr lang="en-US" dirty="0"/>
              <a:t>b - Fewer calibration standards may be used only if equipment firmware or software cannot accommodate the specified number of standards.  Documentation detailing that limitation shall be maintained by the laboratory.</a:t>
            </a:r>
          </a:p>
        </p:txBody>
      </p:sp>
    </p:spTree>
    <p:extLst>
      <p:ext uri="{BB962C8B-B14F-4D97-AF65-F5344CB8AC3E}">
        <p14:creationId xmlns:p14="http://schemas.microsoft.com/office/powerpoint/2010/main" val="2132923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a:t>Three Degrees of Freedom</a:t>
            </a:r>
          </a:p>
        </p:txBody>
      </p:sp>
      <p:graphicFrame>
        <p:nvGraphicFramePr>
          <p:cNvPr id="4" name="Table 3"/>
          <p:cNvGraphicFramePr>
            <a:graphicFrameLocks noGrp="1"/>
          </p:cNvGraphicFramePr>
          <p:nvPr>
            <p:extLst>
              <p:ext uri="{D42A27DB-BD31-4B8C-83A1-F6EECF244321}">
                <p14:modId xmlns:p14="http://schemas.microsoft.com/office/powerpoint/2010/main" val="4236929762"/>
              </p:ext>
            </p:extLst>
          </p:nvPr>
        </p:nvGraphicFramePr>
        <p:xfrm>
          <a:off x="914400" y="1981200"/>
          <a:ext cx="7467601" cy="2687139"/>
        </p:xfrm>
        <a:graphic>
          <a:graphicData uri="http://schemas.openxmlformats.org/drawingml/2006/table">
            <a:tbl>
              <a:tblPr firstRow="1" firstCol="1" bandRow="1">
                <a:tableStyleId>{3B4B98B0-60AC-42C2-AFA5-B58CD77FA1E5}</a:tableStyleId>
              </a:tblPr>
              <a:tblGrid>
                <a:gridCol w="2496427"/>
                <a:gridCol w="2469044"/>
                <a:gridCol w="2502130"/>
              </a:tblGrid>
              <a:tr h="879021">
                <a:tc>
                  <a:txBody>
                    <a:bodyPr/>
                    <a:lstStyle/>
                    <a:p>
                      <a:pPr marL="0" marR="0">
                        <a:spcBef>
                          <a:spcPts val="0"/>
                        </a:spcBef>
                        <a:spcAft>
                          <a:spcPts val="0"/>
                        </a:spcAft>
                      </a:pPr>
                      <a:r>
                        <a:rPr lang="en-US" sz="2000" dirty="0">
                          <a:effectLst/>
                        </a:rPr>
                        <a:t>Type of Calibration Curve</a:t>
                      </a:r>
                      <a:endParaRPr lang="en-US" sz="3200" dirty="0">
                        <a:effectLst/>
                        <a:latin typeface="Times New Roman"/>
                        <a:ea typeface="Times New Roman"/>
                      </a:endParaRPr>
                    </a:p>
                  </a:txBody>
                  <a:tcPr marL="68580" marR="68580" marT="0" marB="0">
                    <a:lnB w="28575"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dirty="0" smtClean="0">
                          <a:effectLst/>
                        </a:rPr>
                        <a:t>Minimum number of calibration standards</a:t>
                      </a:r>
                      <a:endParaRPr lang="en-US" sz="3200" dirty="0">
                        <a:effectLst/>
                        <a:latin typeface="Times New Roman"/>
                        <a:ea typeface="Times New Roman"/>
                      </a:endParaRPr>
                    </a:p>
                  </a:txBody>
                  <a:tcPr marL="68580" marR="68580" marT="0" marB="0">
                    <a:lnB w="28575"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dirty="0" smtClean="0">
                          <a:effectLst/>
                        </a:rPr>
                        <a:t>Degrees of Freedom</a:t>
                      </a:r>
                      <a:endParaRPr lang="en-US" sz="3200" dirty="0">
                        <a:effectLst/>
                        <a:latin typeface="Times New Roman"/>
                        <a:ea typeface="Times New Roman"/>
                      </a:endParaRPr>
                    </a:p>
                  </a:txBody>
                  <a:tcPr marL="68580" marR="68580" marT="0" marB="0">
                    <a:lnB w="28575" cap="flat" cmpd="sng" algn="ctr">
                      <a:solidFill>
                        <a:schemeClr val="tx1"/>
                      </a:solidFill>
                      <a:prstDash val="solid"/>
                      <a:round/>
                      <a:headEnd type="none" w="med" len="med"/>
                      <a:tailEnd type="none" w="med" len="med"/>
                    </a:lnB>
                  </a:tcPr>
                </a:tc>
              </a:tr>
              <a:tr h="492579">
                <a:tc>
                  <a:txBody>
                    <a:bodyPr/>
                    <a:lstStyle/>
                    <a:p>
                      <a:pPr marL="0" marR="0">
                        <a:spcBef>
                          <a:spcPts val="0"/>
                        </a:spcBef>
                        <a:spcAft>
                          <a:spcPts val="0"/>
                        </a:spcAft>
                      </a:pPr>
                      <a:r>
                        <a:rPr lang="en-US" sz="2000" dirty="0">
                          <a:effectLst/>
                        </a:rPr>
                        <a:t>Threshold </a:t>
                      </a:r>
                      <a:r>
                        <a:rPr lang="en-US" sz="2000" dirty="0" smtClean="0">
                          <a:effectLst/>
                        </a:rPr>
                        <a:t>Testing</a:t>
                      </a:r>
                      <a:endParaRPr lang="en-US" sz="3200" dirty="0">
                        <a:effectLst/>
                        <a:latin typeface="Times New Roman"/>
                        <a:ea typeface="Times New Roman"/>
                      </a:endParaRPr>
                    </a:p>
                  </a:txBody>
                  <a:tcPr marL="68580" marR="68580" marT="0" marB="0">
                    <a:lnT w="28575"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2400" dirty="0">
                          <a:effectLst/>
                          <a:latin typeface="+mn-lt"/>
                        </a:rPr>
                        <a:t>1</a:t>
                      </a:r>
                      <a:endParaRPr lang="en-US" sz="3600" dirty="0">
                        <a:effectLst/>
                        <a:latin typeface="+mn-lt"/>
                        <a:ea typeface="Times New Roman"/>
                      </a:endParaRPr>
                    </a:p>
                  </a:txBody>
                  <a:tcPr marL="68580" marR="68580" marT="0" marB="0">
                    <a:lnT w="28575"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2000" dirty="0">
                          <a:effectLst/>
                          <a:latin typeface="+mn-lt"/>
                        </a:rPr>
                        <a:t>Not Applicable</a:t>
                      </a:r>
                      <a:endParaRPr lang="en-US" sz="3200" dirty="0">
                        <a:effectLst/>
                        <a:latin typeface="+mn-lt"/>
                        <a:ea typeface="Times New Roman"/>
                      </a:endParaRPr>
                    </a:p>
                  </a:txBody>
                  <a:tcPr marL="68580" marR="68580" marT="0" marB="0">
                    <a:lnT w="28575" cap="flat" cmpd="sng" algn="ctr">
                      <a:solidFill>
                        <a:schemeClr val="tx1"/>
                      </a:solidFill>
                      <a:prstDash val="solid"/>
                      <a:round/>
                      <a:headEnd type="none" w="med" len="med"/>
                      <a:tailEnd type="none" w="med" len="med"/>
                    </a:lnT>
                  </a:tcPr>
                </a:tc>
              </a:tr>
              <a:tr h="457200">
                <a:tc>
                  <a:txBody>
                    <a:bodyPr/>
                    <a:lstStyle/>
                    <a:p>
                      <a:pPr marL="0" marR="0">
                        <a:spcBef>
                          <a:spcPts val="0"/>
                        </a:spcBef>
                        <a:spcAft>
                          <a:spcPts val="0"/>
                        </a:spcAft>
                      </a:pPr>
                      <a:r>
                        <a:rPr lang="en-US" sz="2000" dirty="0">
                          <a:effectLst/>
                        </a:rPr>
                        <a:t>Average Response</a:t>
                      </a:r>
                      <a:endParaRPr lang="en-US" sz="3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2400" dirty="0" smtClean="0">
                          <a:effectLst/>
                          <a:latin typeface="+mn-lt"/>
                        </a:rPr>
                        <a:t>4</a:t>
                      </a:r>
                      <a:endParaRPr lang="en-US" sz="3600" dirty="0">
                        <a:effectLst/>
                        <a:latin typeface="+mn-lt"/>
                        <a:ea typeface="Times New Roman"/>
                      </a:endParaRPr>
                    </a:p>
                  </a:txBody>
                  <a:tcPr marL="68580" marR="68580" marT="0" marB="0"/>
                </a:tc>
                <a:tc>
                  <a:txBody>
                    <a:bodyPr/>
                    <a:lstStyle/>
                    <a:p>
                      <a:pPr marL="0" marR="0" algn="ctr">
                        <a:spcBef>
                          <a:spcPts val="0"/>
                        </a:spcBef>
                        <a:spcAft>
                          <a:spcPts val="0"/>
                        </a:spcAft>
                      </a:pPr>
                      <a:r>
                        <a:rPr lang="en-US" sz="2400" dirty="0" smtClean="0">
                          <a:effectLst/>
                          <a:latin typeface="+mn-lt"/>
                        </a:rPr>
                        <a:t>3</a:t>
                      </a:r>
                      <a:endParaRPr lang="en-US" sz="3600" dirty="0">
                        <a:effectLst/>
                        <a:latin typeface="+mn-lt"/>
                        <a:ea typeface="Times New Roman"/>
                      </a:endParaRPr>
                    </a:p>
                  </a:txBody>
                  <a:tcPr marL="68580" marR="68580" marT="0" marB="0"/>
                </a:tc>
              </a:tr>
              <a:tr h="457200">
                <a:tc>
                  <a:txBody>
                    <a:bodyPr/>
                    <a:lstStyle/>
                    <a:p>
                      <a:pPr marL="0" marR="0">
                        <a:spcBef>
                          <a:spcPts val="0"/>
                        </a:spcBef>
                        <a:spcAft>
                          <a:spcPts val="0"/>
                        </a:spcAft>
                      </a:pPr>
                      <a:r>
                        <a:rPr lang="en-US" sz="2000" dirty="0">
                          <a:effectLst/>
                        </a:rPr>
                        <a:t>Linear Fit</a:t>
                      </a:r>
                      <a:endParaRPr lang="en-US" sz="3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2400" dirty="0" smtClean="0">
                          <a:effectLst/>
                          <a:latin typeface="+mn-lt"/>
                        </a:rPr>
                        <a:t>5</a:t>
                      </a:r>
                      <a:endParaRPr lang="en-US" sz="3600" dirty="0">
                        <a:effectLst/>
                        <a:latin typeface="+mn-lt"/>
                        <a:ea typeface="Times New Roman"/>
                      </a:endParaRPr>
                    </a:p>
                  </a:txBody>
                  <a:tcPr marL="68580" marR="68580" marT="0" marB="0"/>
                </a:tc>
                <a:tc>
                  <a:txBody>
                    <a:bodyPr/>
                    <a:lstStyle/>
                    <a:p>
                      <a:pPr marL="0" marR="0" algn="ctr">
                        <a:spcBef>
                          <a:spcPts val="0"/>
                        </a:spcBef>
                        <a:spcAft>
                          <a:spcPts val="0"/>
                        </a:spcAft>
                      </a:pPr>
                      <a:r>
                        <a:rPr lang="en-US" sz="2400" dirty="0" smtClean="0">
                          <a:effectLst/>
                          <a:latin typeface="+mn-lt"/>
                        </a:rPr>
                        <a:t>3</a:t>
                      </a:r>
                      <a:endParaRPr lang="en-US" sz="3600" dirty="0">
                        <a:effectLst/>
                        <a:latin typeface="+mn-lt"/>
                        <a:ea typeface="Times New Roman"/>
                      </a:endParaRPr>
                    </a:p>
                  </a:txBody>
                  <a:tcPr marL="68580" marR="68580" marT="0" marB="0"/>
                </a:tc>
              </a:tr>
              <a:tr h="293007">
                <a:tc>
                  <a:txBody>
                    <a:bodyPr/>
                    <a:lstStyle/>
                    <a:p>
                      <a:pPr marL="0" marR="0">
                        <a:spcBef>
                          <a:spcPts val="0"/>
                        </a:spcBef>
                        <a:spcAft>
                          <a:spcPts val="0"/>
                        </a:spcAft>
                      </a:pPr>
                      <a:r>
                        <a:rPr lang="en-US" sz="2000" dirty="0">
                          <a:effectLst/>
                        </a:rPr>
                        <a:t>Quadratic Fit</a:t>
                      </a:r>
                      <a:endParaRPr lang="en-US" sz="3200" dirty="0">
                        <a:effectLst/>
                        <a:latin typeface="Times New Roman"/>
                        <a:ea typeface="Times New Roman"/>
                      </a:endParaRPr>
                    </a:p>
                  </a:txBody>
                  <a:tcPr marL="68580" marR="68580" marT="0" marB="0"/>
                </a:tc>
                <a:tc>
                  <a:txBody>
                    <a:bodyPr/>
                    <a:lstStyle/>
                    <a:p>
                      <a:pPr marL="0" marR="0" indent="-457200" algn="ctr">
                        <a:spcBef>
                          <a:spcPts val="0"/>
                        </a:spcBef>
                        <a:spcAft>
                          <a:spcPts val="0"/>
                        </a:spcAft>
                        <a:tabLst>
                          <a:tab pos="457200" algn="l"/>
                          <a:tab pos="800100" algn="l"/>
                          <a:tab pos="1143000" algn="l"/>
                          <a:tab pos="1485900" algn="l"/>
                          <a:tab pos="1828800" algn="l"/>
                        </a:tabLst>
                      </a:pPr>
                      <a:r>
                        <a:rPr lang="en-US" sz="2400" dirty="0" smtClean="0">
                          <a:effectLst/>
                          <a:latin typeface="+mn-lt"/>
                        </a:rPr>
                        <a:t>6</a:t>
                      </a:r>
                      <a:endParaRPr lang="en-US" sz="3600" dirty="0">
                        <a:effectLst/>
                        <a:latin typeface="+mn-lt"/>
                        <a:ea typeface="Times New Roman"/>
                      </a:endParaRPr>
                    </a:p>
                  </a:txBody>
                  <a:tcPr marL="68580" marR="68580" marT="0" marB="0"/>
                </a:tc>
                <a:tc>
                  <a:txBody>
                    <a:bodyPr/>
                    <a:lstStyle/>
                    <a:p>
                      <a:pPr marL="0" marR="0" indent="-457200" algn="ctr">
                        <a:spcBef>
                          <a:spcPts val="0"/>
                        </a:spcBef>
                        <a:spcAft>
                          <a:spcPts val="0"/>
                        </a:spcAft>
                        <a:tabLst>
                          <a:tab pos="457200" algn="l"/>
                          <a:tab pos="800100" algn="l"/>
                          <a:tab pos="1143000" algn="l"/>
                          <a:tab pos="1485900" algn="l"/>
                          <a:tab pos="1828800" algn="l"/>
                        </a:tabLst>
                      </a:pPr>
                      <a:r>
                        <a:rPr lang="en-US" sz="2400" dirty="0" smtClean="0">
                          <a:effectLst/>
                          <a:latin typeface="+mn-lt"/>
                        </a:rPr>
                        <a:t>3</a:t>
                      </a:r>
                      <a:endParaRPr lang="en-US" sz="3600" dirty="0">
                        <a:effectLst/>
                        <a:latin typeface="+mn-lt"/>
                        <a:ea typeface="Times New Roman"/>
                      </a:endParaRPr>
                    </a:p>
                  </a:txBody>
                  <a:tcPr marL="68580" marR="68580" marT="0" marB="0"/>
                </a:tc>
              </a:tr>
            </a:tbl>
          </a:graphicData>
        </a:graphic>
      </p:graphicFrame>
      <p:sp>
        <p:nvSpPr>
          <p:cNvPr id="6" name="TextBox 5"/>
          <p:cNvSpPr txBox="1"/>
          <p:nvPr/>
        </p:nvSpPr>
        <p:spPr>
          <a:xfrm>
            <a:off x="762000" y="5056396"/>
            <a:ext cx="7277099" cy="646331"/>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smtClean="0"/>
              <a:t>The </a:t>
            </a:r>
            <a:r>
              <a:rPr lang="en-US" dirty="0"/>
              <a:t>degrees of freedom in the equation </a:t>
            </a:r>
            <a:r>
              <a:rPr lang="en-US" dirty="0" smtClean="0"/>
              <a:t>scientifically justifies the minimum number of calibrants for all curve fitting routines.</a:t>
            </a:r>
          </a:p>
        </p:txBody>
      </p:sp>
    </p:spTree>
    <p:extLst>
      <p:ext uri="{BB962C8B-B14F-4D97-AF65-F5344CB8AC3E}">
        <p14:creationId xmlns:p14="http://schemas.microsoft.com/office/powerpoint/2010/main" val="410672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1.7.1.1 (m)- Aroclors</a:t>
            </a:r>
            <a:endParaRPr lang="en-US" dirty="0"/>
          </a:p>
        </p:txBody>
      </p:sp>
      <p:sp>
        <p:nvSpPr>
          <p:cNvPr id="3" name="Content Placeholder 2"/>
          <p:cNvSpPr>
            <a:spLocks noGrp="1"/>
          </p:cNvSpPr>
          <p:nvPr>
            <p:ph idx="1"/>
          </p:nvPr>
        </p:nvSpPr>
        <p:spPr>
          <a:xfrm>
            <a:off x="457200" y="1417638"/>
            <a:ext cx="8229600" cy="2743200"/>
          </a:xfrm>
        </p:spPr>
        <p:txBody>
          <a:bodyPr/>
          <a:lstStyle/>
          <a:p>
            <a:pPr marL="0" indent="0">
              <a:buNone/>
            </a:pPr>
            <a:r>
              <a:rPr lang="en-US" sz="2400" i="1" dirty="0" smtClean="0"/>
              <a:t>m.	for </a:t>
            </a:r>
            <a:r>
              <a:rPr lang="en-US" sz="2400" i="1" dirty="0"/>
              <a:t>analysis of </a:t>
            </a:r>
            <a:r>
              <a:rPr lang="en-US" sz="2400" i="1" dirty="0" err="1"/>
              <a:t>Aroclors</a:t>
            </a:r>
            <a:r>
              <a:rPr lang="en-US" sz="2400" i="1" dirty="0"/>
              <a:t> which use a linear through origin model (or average response factor) the minimum requirement is to perform an initial multi-point calibration for a subset of </a:t>
            </a:r>
            <a:r>
              <a:rPr lang="en-US" sz="2400" i="1" dirty="0" err="1"/>
              <a:t>Aroclors</a:t>
            </a:r>
            <a:r>
              <a:rPr lang="en-US" sz="2400" i="1" dirty="0"/>
              <a:t> (e.g., a mixture of 1016/1260) and to use a one-point initial calibration to determine the calibration factor and pattern recognition for the remaining </a:t>
            </a:r>
            <a:r>
              <a:rPr lang="en-US" sz="2400" i="1" dirty="0" err="1"/>
              <a:t>Aroclors</a:t>
            </a:r>
            <a:r>
              <a:rPr lang="en-US" sz="2400" i="1" dirty="0" smtClean="0"/>
              <a:t>;</a:t>
            </a:r>
            <a:endParaRPr lang="en-US" sz="2400" i="1" dirty="0"/>
          </a:p>
        </p:txBody>
      </p:sp>
      <p:sp>
        <p:nvSpPr>
          <p:cNvPr id="5" name="TextBox 4"/>
          <p:cNvSpPr txBox="1"/>
          <p:nvPr/>
        </p:nvSpPr>
        <p:spPr>
          <a:xfrm>
            <a:off x="2209800" y="5783560"/>
            <a:ext cx="4156907" cy="461665"/>
          </a:xfrm>
          <a:prstGeom prst="rect">
            <a:avLst/>
          </a:prstGeom>
          <a:noFill/>
        </p:spPr>
        <p:txBody>
          <a:bodyPr wrap="none" rtlCol="0">
            <a:spAutoFit/>
          </a:bodyPr>
          <a:lstStyle/>
          <a:p>
            <a:r>
              <a:rPr lang="en-US" sz="2400" dirty="0" smtClean="0">
                <a:solidFill>
                  <a:srgbClr val="FF0000"/>
                </a:solidFill>
              </a:rPr>
              <a:t>Consistent with method 8082</a:t>
            </a:r>
            <a:endParaRPr lang="en-US" sz="2400" dirty="0">
              <a:solidFill>
                <a:srgbClr val="FF0000"/>
              </a:solidFill>
            </a:endParaRPr>
          </a:p>
        </p:txBody>
      </p:sp>
    </p:spTree>
    <p:extLst>
      <p:ext uri="{BB962C8B-B14F-4D97-AF65-F5344CB8AC3E}">
        <p14:creationId xmlns:p14="http://schemas.microsoft.com/office/powerpoint/2010/main" val="1340799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1.7.1.1(k) Relative Error</a:t>
            </a:r>
            <a:endParaRPr lang="en-US" dirty="0"/>
          </a:p>
        </p:txBody>
      </p:sp>
      <p:sp>
        <p:nvSpPr>
          <p:cNvPr id="3" name="Content Placeholder 2"/>
          <p:cNvSpPr>
            <a:spLocks noGrp="1"/>
          </p:cNvSpPr>
          <p:nvPr>
            <p:ph idx="1"/>
          </p:nvPr>
        </p:nvSpPr>
        <p:spPr/>
        <p:txBody>
          <a:bodyPr/>
          <a:lstStyle/>
          <a:p>
            <a:r>
              <a:rPr lang="en-US" dirty="0" smtClean="0"/>
              <a:t>What is Relative Error?</a:t>
            </a:r>
          </a:p>
          <a:p>
            <a:pPr lvl="1"/>
            <a:r>
              <a:rPr lang="en-US" dirty="0" smtClean="0"/>
              <a:t>Error measured as a percentage rather than an absolute value</a:t>
            </a:r>
          </a:p>
          <a:p>
            <a:pPr lvl="2"/>
            <a:r>
              <a:rPr lang="en-US" dirty="0" smtClean="0"/>
              <a:t>If the true value is 20 and the measured result is 22:</a:t>
            </a:r>
          </a:p>
          <a:p>
            <a:pPr lvl="3"/>
            <a:r>
              <a:rPr lang="en-US" dirty="0" smtClean="0"/>
              <a:t>Absolute Error is 2</a:t>
            </a:r>
          </a:p>
          <a:p>
            <a:pPr lvl="3"/>
            <a:r>
              <a:rPr lang="en-US" dirty="0" smtClean="0"/>
              <a:t>Relative error is 10%</a:t>
            </a:r>
          </a:p>
          <a:p>
            <a:pPr lvl="3"/>
            <a:endParaRPr lang="en-US" dirty="0"/>
          </a:p>
        </p:txBody>
      </p:sp>
    </p:spTree>
    <p:extLst>
      <p:ext uri="{BB962C8B-B14F-4D97-AF65-F5344CB8AC3E}">
        <p14:creationId xmlns:p14="http://schemas.microsoft.com/office/powerpoint/2010/main" val="1708102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04800"/>
            <a:ext cx="7315200" cy="1706562"/>
          </a:xfrm>
        </p:spPr>
        <p:txBody>
          <a:bodyPr/>
          <a:lstStyle/>
          <a:p>
            <a:r>
              <a:rPr lang="en-US" dirty="0" smtClean="0"/>
              <a:t>Is Relative Error currently used in Environmental Testing?</a:t>
            </a:r>
            <a:endParaRPr lang="en-US" dirty="0"/>
          </a:p>
        </p:txBody>
      </p:sp>
      <p:sp>
        <p:nvSpPr>
          <p:cNvPr id="3" name="Content Placeholder 2"/>
          <p:cNvSpPr>
            <a:spLocks noGrp="1"/>
          </p:cNvSpPr>
          <p:nvPr>
            <p:ph idx="1"/>
          </p:nvPr>
        </p:nvSpPr>
        <p:spPr>
          <a:xfrm>
            <a:off x="457200" y="2286000"/>
            <a:ext cx="8229600" cy="3840163"/>
          </a:xfrm>
        </p:spPr>
        <p:txBody>
          <a:bodyPr/>
          <a:lstStyle/>
          <a:p>
            <a:r>
              <a:rPr lang="en-US" dirty="0" smtClean="0"/>
              <a:t>Yes:</a:t>
            </a:r>
          </a:p>
          <a:p>
            <a:pPr lvl="1"/>
            <a:r>
              <a:rPr lang="en-US" dirty="0" smtClean="0"/>
              <a:t>Most methods express CCV (Continuing Calibration Verification) limits as relative error:</a:t>
            </a:r>
          </a:p>
          <a:p>
            <a:pPr lvl="2"/>
            <a:r>
              <a:rPr lang="en-US" dirty="0" smtClean="0"/>
              <a:t>True value +/- 20%</a:t>
            </a:r>
            <a:endParaRPr lang="en-US" dirty="0"/>
          </a:p>
        </p:txBody>
      </p:sp>
    </p:spTree>
    <p:extLst>
      <p:ext uri="{BB962C8B-B14F-4D97-AF65-F5344CB8AC3E}">
        <p14:creationId xmlns:p14="http://schemas.microsoft.com/office/powerpoint/2010/main" val="1293765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6629400" cy="1630362"/>
          </a:xfrm>
        </p:spPr>
        <p:txBody>
          <a:bodyPr/>
          <a:lstStyle/>
          <a:p>
            <a:r>
              <a:rPr lang="en-US" sz="3600" dirty="0" smtClean="0"/>
              <a:t>Why do we need to evaluate relative error in a curve?</a:t>
            </a:r>
            <a:endParaRPr lang="en-US" sz="3600" dirty="0"/>
          </a:p>
        </p:txBody>
      </p:sp>
      <p:sp>
        <p:nvSpPr>
          <p:cNvPr id="3" name="Content Placeholder 2"/>
          <p:cNvSpPr>
            <a:spLocks noGrp="1"/>
          </p:cNvSpPr>
          <p:nvPr>
            <p:ph idx="1"/>
          </p:nvPr>
        </p:nvSpPr>
        <p:spPr>
          <a:xfrm>
            <a:off x="457200" y="2209800"/>
            <a:ext cx="8229600" cy="3916363"/>
          </a:xfrm>
        </p:spPr>
        <p:txBody>
          <a:bodyPr/>
          <a:lstStyle/>
          <a:p>
            <a:r>
              <a:rPr lang="en-US" dirty="0" smtClean="0"/>
              <a:t>Correlation coefficient and coefficient of determination do not effectively control relative error</a:t>
            </a:r>
          </a:p>
          <a:p>
            <a:r>
              <a:rPr lang="en-US" dirty="0" smtClean="0"/>
              <a:t>Without an evaluation of relative error, results especially towards the low end of the calibration can be meaningless</a:t>
            </a:r>
            <a:endParaRPr lang="en-US" dirty="0"/>
          </a:p>
        </p:txBody>
      </p:sp>
    </p:spTree>
    <p:extLst>
      <p:ext uri="{BB962C8B-B14F-4D97-AF65-F5344CB8AC3E}">
        <p14:creationId xmlns:p14="http://schemas.microsoft.com/office/powerpoint/2010/main" val="2350749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Anscombe’s</a:t>
            </a:r>
            <a:r>
              <a:rPr lang="en-US" dirty="0" smtClean="0"/>
              <a:t> Quartet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7330" y="1259293"/>
            <a:ext cx="7386069" cy="5370107"/>
          </a:xfrm>
        </p:spPr>
      </p:pic>
    </p:spTree>
    <p:extLst>
      <p:ext uri="{BB962C8B-B14F-4D97-AF65-F5344CB8AC3E}">
        <p14:creationId xmlns:p14="http://schemas.microsoft.com/office/powerpoint/2010/main" val="1692967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6858000" cy="1143000"/>
          </a:xfrm>
        </p:spPr>
        <p:txBody>
          <a:bodyPr/>
          <a:lstStyle/>
          <a:p>
            <a:r>
              <a:rPr lang="en-US" dirty="0" smtClean="0">
                <a:solidFill>
                  <a:srgbClr val="0070C0"/>
                </a:solidFill>
              </a:rPr>
              <a:t>Lloyd Currie’s Original Concepts (1968)</a:t>
            </a:r>
            <a:endParaRPr lang="en-US" dirty="0">
              <a:solidFill>
                <a:srgbClr val="0070C0"/>
              </a:solidFill>
            </a:endParaRPr>
          </a:p>
        </p:txBody>
      </p:sp>
      <p:sp>
        <p:nvSpPr>
          <p:cNvPr id="3" name="Content Placeholder 2"/>
          <p:cNvSpPr>
            <a:spLocks noGrp="1"/>
          </p:cNvSpPr>
          <p:nvPr>
            <p:ph idx="1"/>
          </p:nvPr>
        </p:nvSpPr>
        <p:spPr>
          <a:xfrm>
            <a:off x="457200" y="1524000"/>
            <a:ext cx="8229600" cy="4267200"/>
          </a:xfrm>
        </p:spPr>
        <p:txBody>
          <a:bodyPr/>
          <a:lstStyle/>
          <a:p>
            <a:r>
              <a:rPr lang="en-US" sz="2800" dirty="0" smtClean="0"/>
              <a:t>L</a:t>
            </a:r>
            <a:r>
              <a:rPr lang="en-US" sz="2800" baseline="-25000" dirty="0" smtClean="0"/>
              <a:t>C</a:t>
            </a:r>
            <a:r>
              <a:rPr lang="en-US" sz="2800" dirty="0" smtClean="0"/>
              <a:t> </a:t>
            </a:r>
            <a:r>
              <a:rPr lang="en-US" sz="2000" dirty="0" smtClean="0"/>
              <a:t>The lowest result that can be reliably distinguished from a blank</a:t>
            </a:r>
          </a:p>
          <a:p>
            <a:endParaRPr lang="en-US" dirty="0" smtClean="0"/>
          </a:p>
          <a:p>
            <a:pPr marL="0" indent="0">
              <a:buNone/>
            </a:pPr>
            <a:endParaRPr lang="en-US" dirty="0" smtClean="0"/>
          </a:p>
          <a:p>
            <a:pPr marL="0" indent="0">
              <a:buNone/>
            </a:pPr>
            <a:endParaRPr lang="en-US" sz="1200" dirty="0" smtClean="0"/>
          </a:p>
          <a:p>
            <a:r>
              <a:rPr lang="en-US" sz="2800" dirty="0" smtClean="0"/>
              <a:t>L</a:t>
            </a:r>
            <a:r>
              <a:rPr lang="en-US" sz="2800" baseline="-25000" dirty="0" smtClean="0"/>
              <a:t>D </a:t>
            </a:r>
            <a:r>
              <a:rPr lang="en-US" sz="2000" dirty="0" smtClean="0"/>
              <a:t>The lowest amount present in a sample that will reliably give a result that is above L</a:t>
            </a:r>
            <a:r>
              <a:rPr lang="en-US" sz="2000" baseline="-25000" dirty="0" smtClean="0"/>
              <a:t>C</a:t>
            </a:r>
            <a:endParaRPr lang="en-US" dirty="0" smtClean="0"/>
          </a:p>
          <a:p>
            <a:endParaRPr lang="en-US" sz="1400" dirty="0" smtClean="0"/>
          </a:p>
          <a:p>
            <a:endParaRPr lang="en-US" sz="1400" dirty="0" smtClean="0"/>
          </a:p>
          <a:p>
            <a:r>
              <a:rPr lang="en-US" dirty="0" smtClean="0"/>
              <a:t>L</a:t>
            </a:r>
            <a:r>
              <a:rPr lang="en-US" baseline="-25000" dirty="0" smtClean="0"/>
              <a:t>Q</a:t>
            </a:r>
          </a:p>
          <a:p>
            <a:pPr lvl="1"/>
            <a:r>
              <a:rPr lang="en-US" sz="2000" dirty="0" smtClean="0"/>
              <a:t>The lowest amount that gives quantitative results</a:t>
            </a:r>
          </a:p>
          <a:p>
            <a:pPr lvl="1"/>
            <a:endParaRPr lang="en-US" sz="2000" dirty="0"/>
          </a:p>
        </p:txBody>
      </p:sp>
      <p:sp>
        <p:nvSpPr>
          <p:cNvPr id="4" name="TextBox 3"/>
          <p:cNvSpPr txBox="1"/>
          <p:nvPr/>
        </p:nvSpPr>
        <p:spPr>
          <a:xfrm>
            <a:off x="800100" y="2057400"/>
            <a:ext cx="7543800" cy="1569660"/>
          </a:xfrm>
          <a:prstGeom prst="rect">
            <a:avLst/>
          </a:prstGeom>
          <a:noFill/>
        </p:spPr>
        <p:txBody>
          <a:bodyPr wrap="square" rtlCol="0">
            <a:spAutoFit/>
          </a:bodyPr>
          <a:lstStyle/>
          <a:p>
            <a:r>
              <a:rPr lang="en-US" b="1" dirty="0">
                <a:solidFill>
                  <a:srgbClr val="FF0000"/>
                </a:solidFill>
              </a:rPr>
              <a:t>TNI </a:t>
            </a:r>
            <a:r>
              <a:rPr lang="en-US" b="1" dirty="0" smtClean="0">
                <a:solidFill>
                  <a:srgbClr val="FF0000"/>
                </a:solidFill>
              </a:rPr>
              <a:t>LOD </a:t>
            </a:r>
            <a:r>
              <a:rPr lang="en-US" dirty="0" smtClean="0">
                <a:solidFill>
                  <a:srgbClr val="FF0000"/>
                </a:solidFill>
              </a:rPr>
              <a:t>(2016): </a:t>
            </a:r>
            <a:r>
              <a:rPr lang="en-US" dirty="0">
                <a:solidFill>
                  <a:srgbClr val="FF0000"/>
                </a:solidFill>
              </a:rPr>
              <a:t>The minimum result which can be reliably discriminated from a </a:t>
            </a:r>
            <a:r>
              <a:rPr lang="en-US" b="1" dirty="0">
                <a:solidFill>
                  <a:srgbClr val="FF0000"/>
                </a:solidFill>
              </a:rPr>
              <a:t>blank</a:t>
            </a:r>
            <a:r>
              <a:rPr lang="en-US" dirty="0">
                <a:solidFill>
                  <a:srgbClr val="FF0000"/>
                </a:solidFill>
              </a:rPr>
              <a:t> with a predetermined confidence level</a:t>
            </a:r>
            <a:r>
              <a:rPr lang="en-US" dirty="0" smtClean="0">
                <a:solidFill>
                  <a:srgbClr val="FF0000"/>
                </a:solidFill>
              </a:rPr>
              <a:t>.</a:t>
            </a:r>
          </a:p>
          <a:p>
            <a:r>
              <a:rPr lang="en-US" b="1" dirty="0" smtClean="0">
                <a:solidFill>
                  <a:srgbClr val="FF0000"/>
                </a:solidFill>
              </a:rPr>
              <a:t>EPA MDL: </a:t>
            </a:r>
            <a:r>
              <a:rPr lang="en-US" dirty="0">
                <a:solidFill>
                  <a:srgbClr val="FF0000"/>
                </a:solidFill>
              </a:rPr>
              <a:t>the minimum measured concentration of a substance that can be reported with 99% confidence that the measured concentration is distinguishable from method </a:t>
            </a:r>
            <a:r>
              <a:rPr lang="en-US" b="1" dirty="0">
                <a:solidFill>
                  <a:srgbClr val="FF0000"/>
                </a:solidFill>
              </a:rPr>
              <a:t>blank</a:t>
            </a:r>
            <a:r>
              <a:rPr lang="en-US" dirty="0">
                <a:solidFill>
                  <a:srgbClr val="FF0000"/>
                </a:solidFill>
              </a:rPr>
              <a:t> </a:t>
            </a:r>
            <a:r>
              <a:rPr lang="en-US" dirty="0" smtClean="0">
                <a:solidFill>
                  <a:srgbClr val="FF0000"/>
                </a:solidFill>
              </a:rPr>
              <a:t>results</a:t>
            </a:r>
            <a:endParaRPr lang="en-US" sz="2400" dirty="0">
              <a:solidFill>
                <a:srgbClr val="FF0000"/>
              </a:solidFill>
              <a:ea typeface="Calibri"/>
            </a:endParaRPr>
          </a:p>
        </p:txBody>
      </p:sp>
      <p:sp>
        <p:nvSpPr>
          <p:cNvPr id="5" name="TextBox 4"/>
          <p:cNvSpPr txBox="1"/>
          <p:nvPr/>
        </p:nvSpPr>
        <p:spPr>
          <a:xfrm>
            <a:off x="830580" y="4267200"/>
            <a:ext cx="8153400" cy="646331"/>
          </a:xfrm>
          <a:prstGeom prst="rect">
            <a:avLst/>
          </a:prstGeom>
          <a:noFill/>
        </p:spPr>
        <p:txBody>
          <a:bodyPr wrap="square" rtlCol="0">
            <a:spAutoFit/>
          </a:bodyPr>
          <a:lstStyle/>
          <a:p>
            <a:r>
              <a:rPr lang="en-US" b="1" dirty="0" smtClean="0">
                <a:solidFill>
                  <a:srgbClr val="FF0000"/>
                </a:solidFill>
              </a:rPr>
              <a:t>TNI LOD </a:t>
            </a:r>
            <a:r>
              <a:rPr lang="en-US" dirty="0" smtClean="0">
                <a:solidFill>
                  <a:srgbClr val="FF0000"/>
                </a:solidFill>
              </a:rPr>
              <a:t>(2009): A </a:t>
            </a:r>
            <a:r>
              <a:rPr lang="en-US" dirty="0">
                <a:solidFill>
                  <a:srgbClr val="FF0000"/>
                </a:solidFill>
              </a:rPr>
              <a:t>laboratory's estimate of the minimum amount of an </a:t>
            </a:r>
            <a:r>
              <a:rPr lang="en-US" dirty="0" err="1">
                <a:solidFill>
                  <a:srgbClr val="FF0000"/>
                </a:solidFill>
              </a:rPr>
              <a:t>analyte</a:t>
            </a:r>
            <a:r>
              <a:rPr lang="en-US" dirty="0">
                <a:solidFill>
                  <a:srgbClr val="FF0000"/>
                </a:solidFill>
              </a:rPr>
              <a:t> in a given matrix that an analytical process can reliably detect in their facility.</a:t>
            </a:r>
          </a:p>
        </p:txBody>
      </p:sp>
      <p:sp>
        <p:nvSpPr>
          <p:cNvPr id="6" name="TextBox 5"/>
          <p:cNvSpPr txBox="1"/>
          <p:nvPr/>
        </p:nvSpPr>
        <p:spPr>
          <a:xfrm>
            <a:off x="835660" y="5695771"/>
            <a:ext cx="6936740" cy="923330"/>
          </a:xfrm>
          <a:prstGeom prst="rect">
            <a:avLst/>
          </a:prstGeom>
          <a:noFill/>
        </p:spPr>
        <p:txBody>
          <a:bodyPr wrap="square" rtlCol="0">
            <a:spAutoFit/>
          </a:bodyPr>
          <a:lstStyle/>
          <a:p>
            <a:r>
              <a:rPr lang="en-US" b="1" dirty="0" smtClean="0">
                <a:solidFill>
                  <a:srgbClr val="FF0000"/>
                </a:solidFill>
              </a:rPr>
              <a:t>TNI LOQ: </a:t>
            </a:r>
            <a:r>
              <a:rPr lang="en-US" dirty="0" smtClean="0">
                <a:solidFill>
                  <a:srgbClr val="FF0000"/>
                </a:solidFill>
              </a:rPr>
              <a:t>The </a:t>
            </a:r>
            <a:r>
              <a:rPr lang="en-US" dirty="0">
                <a:solidFill>
                  <a:srgbClr val="FF0000"/>
                </a:solidFill>
              </a:rPr>
              <a:t>minimum levels, concentrations, or quantities of a target variable (e.g., target </a:t>
            </a:r>
            <a:r>
              <a:rPr lang="en-US" dirty="0" err="1">
                <a:solidFill>
                  <a:srgbClr val="FF0000"/>
                </a:solidFill>
              </a:rPr>
              <a:t>analyte</a:t>
            </a:r>
            <a:r>
              <a:rPr lang="en-US" dirty="0">
                <a:solidFill>
                  <a:srgbClr val="FF0000"/>
                </a:solidFill>
              </a:rPr>
              <a:t>) that can be reported with a specified degree of confidence.</a:t>
            </a:r>
            <a:r>
              <a:rPr lang="en-US" b="1" dirty="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val="2422586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Error in SW-846</a:t>
            </a:r>
            <a:endParaRPr lang="en-US" dirty="0"/>
          </a:p>
        </p:txBody>
      </p:sp>
      <p:sp>
        <p:nvSpPr>
          <p:cNvPr id="3" name="Content Placeholder 2"/>
          <p:cNvSpPr>
            <a:spLocks noGrp="1"/>
          </p:cNvSpPr>
          <p:nvPr>
            <p:ph idx="1"/>
          </p:nvPr>
        </p:nvSpPr>
        <p:spPr>
          <a:xfrm>
            <a:off x="431800" y="1451928"/>
            <a:ext cx="8280400" cy="3498850"/>
          </a:xfrm>
        </p:spPr>
        <p:txBody>
          <a:bodyPr/>
          <a:lstStyle/>
          <a:p>
            <a:pPr marL="0" indent="0">
              <a:buNone/>
            </a:pPr>
            <a:r>
              <a:rPr lang="en-US" sz="2400" b="1" dirty="0" smtClean="0"/>
              <a:t>Method 8000D</a:t>
            </a:r>
          </a:p>
          <a:p>
            <a:r>
              <a:rPr lang="en-US" sz="2400" dirty="0" smtClean="0"/>
              <a:t>Either of the two procedures described in 11.5.4.1 and 11.5.4.2 may be used to determine calibration function acceptability for linear and non-linear curves</a:t>
            </a:r>
          </a:p>
          <a:p>
            <a:r>
              <a:rPr lang="en-US" sz="2400" dirty="0" smtClean="0"/>
              <a:t>11.5.4.1 Calculation of the % error</a:t>
            </a:r>
          </a:p>
          <a:p>
            <a:pPr lvl="1"/>
            <a:r>
              <a:rPr lang="en-US" sz="2000" i="1" dirty="0" smtClean="0"/>
              <a:t>Same as TNI Relative error option but required at all points</a:t>
            </a:r>
          </a:p>
          <a:p>
            <a:r>
              <a:rPr lang="en-US" sz="2400" dirty="0" smtClean="0"/>
              <a:t>11.5.4.2  Calculation of Relative Standard Error</a:t>
            </a:r>
          </a:p>
          <a:p>
            <a:pPr lvl="1"/>
            <a:r>
              <a:rPr lang="en-US" sz="2000" i="1" dirty="0" smtClean="0"/>
              <a:t>Same as TNI RSE</a:t>
            </a:r>
            <a:endParaRPr lang="en-US" sz="2000" i="1" dirty="0"/>
          </a:p>
        </p:txBody>
      </p:sp>
      <p:sp>
        <p:nvSpPr>
          <p:cNvPr id="5" name="TextBox 4"/>
          <p:cNvSpPr txBox="1"/>
          <p:nvPr/>
        </p:nvSpPr>
        <p:spPr>
          <a:xfrm>
            <a:off x="304800" y="5257800"/>
            <a:ext cx="8305800" cy="1200329"/>
          </a:xfrm>
          <a:prstGeom prst="rect">
            <a:avLst/>
          </a:prstGeom>
          <a:noFill/>
          <a:ln w="19050">
            <a:solidFill>
              <a:schemeClr val="tx1"/>
            </a:solidFill>
          </a:ln>
        </p:spPr>
        <p:txBody>
          <a:bodyPr wrap="square" rtlCol="0">
            <a:spAutoFit/>
          </a:bodyPr>
          <a:lstStyle/>
          <a:p>
            <a:r>
              <a:rPr lang="en-US" b="1" dirty="0" smtClean="0">
                <a:solidFill>
                  <a:srgbClr val="FF0000"/>
                </a:solidFill>
              </a:rPr>
              <a:t>Does “may” mean that one or the other can be used, but one must be?</a:t>
            </a:r>
          </a:p>
          <a:p>
            <a:endParaRPr lang="en-US" b="1" dirty="0" smtClean="0">
              <a:solidFill>
                <a:srgbClr val="FF0000"/>
              </a:solidFill>
            </a:endParaRPr>
          </a:p>
          <a:p>
            <a:r>
              <a:rPr lang="en-US" b="1" dirty="0" smtClean="0">
                <a:solidFill>
                  <a:srgbClr val="FF0000"/>
                </a:solidFill>
              </a:rPr>
              <a:t>Does “determine calibration function acceptability” mean that if these options are used, then the COD does not need to be determined?</a:t>
            </a:r>
            <a:endParaRPr lang="en-US" b="1" dirty="0">
              <a:solidFill>
                <a:srgbClr val="FF0000"/>
              </a:solidFill>
            </a:endParaRPr>
          </a:p>
        </p:txBody>
      </p:sp>
    </p:spTree>
    <p:extLst>
      <p:ext uri="{BB962C8B-B14F-4D97-AF65-F5344CB8AC3E}">
        <p14:creationId xmlns:p14="http://schemas.microsoft.com/office/powerpoint/2010/main" val="42693520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464820"/>
            <a:ext cx="7086600" cy="1143000"/>
          </a:xfrm>
        </p:spPr>
        <p:txBody>
          <a:bodyPr/>
          <a:lstStyle/>
          <a:p>
            <a:r>
              <a:rPr lang="en-US" dirty="0" smtClean="0"/>
              <a:t>Relative Error in </a:t>
            </a:r>
            <a:r>
              <a:rPr lang="en-US" dirty="0"/>
              <a:t>40 CFR Part </a:t>
            </a:r>
            <a:r>
              <a:rPr lang="en-US" dirty="0" smtClean="0"/>
              <a:t>136.6</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US" sz="2000" dirty="0" smtClean="0"/>
              <a:t>As an alternative to using the average response factor, the quality of the calibration may be evaluated using the Relative Standard Error (RSE). The acceptance criterion for the RSE is the same as the acceptance criterion for Relative Standard Deviation (RSD), in the method. </a:t>
            </a:r>
            <a:endParaRPr lang="en-US" sz="2000" dirty="0"/>
          </a:p>
          <a:p>
            <a:pPr>
              <a:buFont typeface="Wingdings" panose="05000000000000000000" pitchFamily="2" charset="2"/>
              <a:buChar char="q"/>
            </a:pPr>
            <a:r>
              <a:rPr lang="en-US" sz="2000" dirty="0" smtClean="0"/>
              <a:t>The RSE may be used as an alternative to correlation coefficients and coefficients of determination for evaluating calibration curves for any of the </a:t>
            </a:r>
            <a:r>
              <a:rPr lang="en-US" sz="2000" dirty="0"/>
              <a:t>methods at Part 136. If the </a:t>
            </a:r>
            <a:r>
              <a:rPr lang="en-US" sz="2000" dirty="0" smtClean="0"/>
              <a:t>method includes </a:t>
            </a:r>
            <a:r>
              <a:rPr lang="en-US" sz="2000" dirty="0"/>
              <a:t>a numerical criterion for </a:t>
            </a:r>
            <a:r>
              <a:rPr lang="en-US" sz="2000" dirty="0" smtClean="0"/>
              <a:t>the RSD</a:t>
            </a:r>
            <a:r>
              <a:rPr lang="en-US" sz="2000" dirty="0"/>
              <a:t>, then the same numerical value </a:t>
            </a:r>
            <a:r>
              <a:rPr lang="en-US" sz="2000" dirty="0" smtClean="0"/>
              <a:t>is used </a:t>
            </a:r>
            <a:r>
              <a:rPr lang="en-US" sz="2000" dirty="0"/>
              <a:t>for the RSE.</a:t>
            </a:r>
            <a:endParaRPr lang="en-US" sz="2000" dirty="0" smtClean="0"/>
          </a:p>
          <a:p>
            <a:endParaRPr lang="en-US" dirty="0"/>
          </a:p>
        </p:txBody>
      </p:sp>
      <p:sp>
        <p:nvSpPr>
          <p:cNvPr id="4" name="Slide Number Placeholder 3"/>
          <p:cNvSpPr>
            <a:spLocks noGrp="1"/>
          </p:cNvSpPr>
          <p:nvPr>
            <p:ph type="sldNum" sz="quarter" idx="11"/>
          </p:nvPr>
        </p:nvSpPr>
        <p:spPr/>
        <p:txBody>
          <a:bodyPr/>
          <a:lstStyle/>
          <a:p>
            <a:pPr>
              <a:defRPr/>
            </a:pPr>
            <a:fld id="{AC8E2A0C-0934-4492-9243-D522B95768B5}" type="slidenum">
              <a:rPr lang="en-US" smtClean="0"/>
              <a:pPr>
                <a:defRPr/>
              </a:pPr>
              <a:t>41</a:t>
            </a:fld>
            <a:endParaRPr lang="en-US" dirty="0"/>
          </a:p>
        </p:txBody>
      </p:sp>
    </p:spTree>
    <p:extLst>
      <p:ext uri="{BB962C8B-B14F-4D97-AF65-F5344CB8AC3E}">
        <p14:creationId xmlns:p14="http://schemas.microsoft.com/office/powerpoint/2010/main" val="2088214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7010400" cy="1143000"/>
          </a:xfrm>
        </p:spPr>
        <p:txBody>
          <a:bodyPr/>
          <a:lstStyle/>
          <a:p>
            <a:r>
              <a:rPr lang="en-US" dirty="0" smtClean="0"/>
              <a:t>Relative Error in Drinking Water Methods (e.g., 524.4)</a:t>
            </a:r>
            <a:endParaRPr lang="en-US" dirty="0"/>
          </a:p>
        </p:txBody>
      </p:sp>
      <p:sp>
        <p:nvSpPr>
          <p:cNvPr id="3" name="Content Placeholder 2"/>
          <p:cNvSpPr>
            <a:spLocks noGrp="1"/>
          </p:cNvSpPr>
          <p:nvPr>
            <p:ph idx="1"/>
          </p:nvPr>
        </p:nvSpPr>
        <p:spPr>
          <a:xfrm>
            <a:off x="541337" y="1752600"/>
            <a:ext cx="8061325" cy="3221038"/>
          </a:xfrm>
        </p:spPr>
        <p:txBody>
          <a:bodyPr/>
          <a:lstStyle/>
          <a:p>
            <a:pPr marL="0" indent="0">
              <a:buNone/>
            </a:pPr>
            <a:r>
              <a:rPr lang="en-US" sz="2800" dirty="0" smtClean="0"/>
              <a:t>The </a:t>
            </a:r>
            <a:r>
              <a:rPr lang="en-US" sz="2800" dirty="0"/>
              <a:t>initial calibration is validated by calculating the concentration of the analytes for each of the analyses used to generate the calibration curve by use of the regression equations. Calibration points that are ≤MRL must calculate to be within +50% of their true value. All other calibration points must calculate to be within +30% of their true value</a:t>
            </a:r>
          </a:p>
        </p:txBody>
      </p:sp>
      <p:sp>
        <p:nvSpPr>
          <p:cNvPr id="5" name="TextBox 4"/>
          <p:cNvSpPr txBox="1"/>
          <p:nvPr/>
        </p:nvSpPr>
        <p:spPr>
          <a:xfrm>
            <a:off x="304800" y="5340985"/>
            <a:ext cx="8135560" cy="923330"/>
          </a:xfrm>
          <a:prstGeom prst="rect">
            <a:avLst/>
          </a:prstGeom>
          <a:noFill/>
          <a:ln w="19050">
            <a:solidFill>
              <a:schemeClr val="tx1"/>
            </a:solidFill>
          </a:ln>
        </p:spPr>
        <p:txBody>
          <a:bodyPr wrap="none" rtlCol="0">
            <a:spAutoFit/>
          </a:bodyPr>
          <a:lstStyle/>
          <a:p>
            <a:pPr algn="ctr"/>
            <a:r>
              <a:rPr lang="en-US" b="1" dirty="0" smtClean="0">
                <a:solidFill>
                  <a:srgbClr val="FF0000"/>
                </a:solidFill>
              </a:rPr>
              <a:t>Same as the TNI Relative error but required at all levels</a:t>
            </a:r>
          </a:p>
          <a:p>
            <a:pPr algn="ctr"/>
            <a:endParaRPr lang="en-US" b="1" dirty="0" smtClean="0">
              <a:solidFill>
                <a:srgbClr val="FF0000"/>
              </a:solidFill>
            </a:endParaRPr>
          </a:p>
          <a:p>
            <a:pPr algn="ctr"/>
            <a:r>
              <a:rPr lang="en-US" b="1" dirty="0" smtClean="0">
                <a:solidFill>
                  <a:srgbClr val="FF0000"/>
                </a:solidFill>
              </a:rPr>
              <a:t>Note that correlation coefficient and COD are not included in the method</a:t>
            </a:r>
            <a:endParaRPr lang="en-US" b="1" dirty="0">
              <a:solidFill>
                <a:srgbClr val="FF0000"/>
              </a:solidFill>
            </a:endParaRPr>
          </a:p>
        </p:txBody>
      </p:sp>
    </p:spTree>
    <p:extLst>
      <p:ext uri="{BB962C8B-B14F-4D97-AF65-F5344CB8AC3E}">
        <p14:creationId xmlns:p14="http://schemas.microsoft.com/office/powerpoint/2010/main" val="3591892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Error: Average Response Factor</a:t>
            </a:r>
            <a:endParaRPr lang="en-US" dirty="0"/>
          </a:p>
        </p:txBody>
      </p:sp>
      <p:sp>
        <p:nvSpPr>
          <p:cNvPr id="3" name="Content Placeholder 2"/>
          <p:cNvSpPr>
            <a:spLocks noGrp="1"/>
          </p:cNvSpPr>
          <p:nvPr>
            <p:ph idx="1"/>
          </p:nvPr>
        </p:nvSpPr>
        <p:spPr/>
        <p:txBody>
          <a:bodyPr/>
          <a:lstStyle/>
          <a:p>
            <a:pPr marL="571500" indent="0">
              <a:spcBef>
                <a:spcPts val="0"/>
              </a:spcBef>
              <a:spcAft>
                <a:spcPts val="0"/>
              </a:spcAft>
              <a:buNone/>
              <a:tabLst>
                <a:tab pos="457200" algn="l"/>
                <a:tab pos="914400" algn="l"/>
                <a:tab pos="1143000" algn="l"/>
                <a:tab pos="1485900" algn="l"/>
                <a:tab pos="1828800" algn="l"/>
                <a:tab pos="457200" algn="l"/>
              </a:tabLst>
            </a:pPr>
            <a:r>
              <a:rPr lang="en-US" sz="2400" i="1" dirty="0">
                <a:latin typeface="Arial"/>
                <a:ea typeface="Times New Roman"/>
              </a:rPr>
              <a:t>j)	</a:t>
            </a:r>
            <a:r>
              <a:rPr lang="en-US" sz="2400" i="1" dirty="0" smtClean="0">
                <a:latin typeface="Arial"/>
                <a:ea typeface="Times New Roman"/>
              </a:rPr>
              <a:t>	the </a:t>
            </a:r>
            <a:r>
              <a:rPr lang="en-US" sz="2400" i="1" dirty="0">
                <a:latin typeface="Arial"/>
                <a:ea typeface="Times New Roman"/>
              </a:rPr>
              <a:t>laboratory shall use and document a measure of relative error in the calibration</a:t>
            </a:r>
            <a:r>
              <a:rPr lang="en-US" sz="2400" i="1" dirty="0" smtClean="0">
                <a:latin typeface="Arial"/>
                <a:ea typeface="Times New Roman"/>
              </a:rPr>
              <a:t>.</a:t>
            </a:r>
            <a:endParaRPr lang="en-US" sz="2400" i="1" dirty="0">
              <a:latin typeface="Arial"/>
              <a:ea typeface="Times New Roman"/>
            </a:endParaRPr>
          </a:p>
          <a:p>
            <a:pPr marL="914400" marR="0" indent="0">
              <a:spcBef>
                <a:spcPts val="0"/>
              </a:spcBef>
              <a:spcAft>
                <a:spcPts val="0"/>
              </a:spcAft>
              <a:buNone/>
              <a:tabLst>
                <a:tab pos="457200" algn="l"/>
                <a:tab pos="914400" algn="l"/>
                <a:tab pos="1143000" algn="l"/>
                <a:tab pos="1485900" algn="l"/>
                <a:tab pos="1828800" algn="l"/>
                <a:tab pos="914400" algn="l"/>
                <a:tab pos="1200150" algn="l"/>
              </a:tabLst>
            </a:pPr>
            <a:r>
              <a:rPr lang="en-US" sz="2400" i="1" dirty="0" err="1" smtClean="0">
                <a:latin typeface="Arial"/>
                <a:ea typeface="Times New Roman"/>
              </a:rPr>
              <a:t>i</a:t>
            </a:r>
            <a:r>
              <a:rPr lang="en-US" sz="2400" i="1" dirty="0">
                <a:latin typeface="Arial"/>
                <a:ea typeface="Times New Roman"/>
              </a:rPr>
              <a:t>. 	for calibrations evaluated using an average response factor, the determination of the relative standard deviation (RSD) is the measure of the relative error;</a:t>
            </a:r>
          </a:p>
          <a:p>
            <a:pPr marL="571500" marR="0" indent="0">
              <a:spcBef>
                <a:spcPts val="0"/>
              </a:spcBef>
              <a:spcAft>
                <a:spcPts val="0"/>
              </a:spcAft>
              <a:buNone/>
              <a:tabLst>
                <a:tab pos="457200" algn="l"/>
                <a:tab pos="914400" algn="l"/>
                <a:tab pos="1143000" algn="l"/>
                <a:tab pos="1485900" algn="l"/>
                <a:tab pos="1828800" algn="l"/>
                <a:tab pos="914400" algn="l"/>
                <a:tab pos="1200150" algn="l"/>
              </a:tabLst>
            </a:pPr>
            <a:r>
              <a:rPr lang="en-US" sz="2400" dirty="0" smtClean="0">
                <a:solidFill>
                  <a:srgbClr val="FF0000"/>
                </a:solidFill>
                <a:latin typeface="Arial"/>
                <a:ea typeface="Times New Roman"/>
              </a:rPr>
              <a:t>If your calibration is evaluated by RSD then no further relative error evaluation is needed</a:t>
            </a:r>
            <a:endParaRPr lang="en-US" sz="2400" dirty="0">
              <a:solidFill>
                <a:srgbClr val="FF0000"/>
              </a:solidFill>
              <a:latin typeface="Arial"/>
              <a:ea typeface="Times New Roman"/>
            </a:endParaRPr>
          </a:p>
          <a:p>
            <a:endParaRPr lang="en-US" dirty="0"/>
          </a:p>
        </p:txBody>
      </p:sp>
    </p:spTree>
    <p:extLst>
      <p:ext uri="{BB962C8B-B14F-4D97-AF65-F5344CB8AC3E}">
        <p14:creationId xmlns:p14="http://schemas.microsoft.com/office/powerpoint/2010/main" val="2812301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Error: Correlation Coefficient</a:t>
            </a:r>
            <a:endParaRPr lang="en-US" dirty="0"/>
          </a:p>
        </p:txBody>
      </p:sp>
      <p:sp>
        <p:nvSpPr>
          <p:cNvPr id="3" name="Content Placeholder 2"/>
          <p:cNvSpPr>
            <a:spLocks noGrp="1"/>
          </p:cNvSpPr>
          <p:nvPr>
            <p:ph idx="1"/>
          </p:nvPr>
        </p:nvSpPr>
        <p:spPr>
          <a:xfrm>
            <a:off x="457200" y="1600200"/>
            <a:ext cx="8458200" cy="4525963"/>
          </a:xfrm>
        </p:spPr>
        <p:txBody>
          <a:bodyPr/>
          <a:lstStyle/>
          <a:p>
            <a:pPr marL="0" indent="0">
              <a:buNone/>
            </a:pPr>
            <a:r>
              <a:rPr lang="en-US" sz="2400" i="1" dirty="0">
                <a:ea typeface="Times New Roman"/>
              </a:rPr>
              <a:t>ii	for calibrations evaluated using correlation coefficient or coefficient of determination, the laboratory shall evaluate relative error by either:</a:t>
            </a:r>
          </a:p>
          <a:p>
            <a:pPr marL="457200" indent="0">
              <a:buNone/>
            </a:pPr>
            <a:r>
              <a:rPr lang="en-US" sz="2400" i="1" dirty="0"/>
              <a:t>a.	measurement of the Relative Error (%RE)</a:t>
            </a:r>
          </a:p>
          <a:p>
            <a:pPr marL="457200" indent="0">
              <a:buNone/>
            </a:pPr>
            <a:r>
              <a:rPr lang="en-US" sz="2400" i="1" dirty="0"/>
              <a:t>b.	measurement of the </a:t>
            </a:r>
            <a:r>
              <a:rPr lang="en-US" sz="2400" i="1" dirty="0" smtClean="0"/>
              <a:t>Relative </a:t>
            </a:r>
            <a:r>
              <a:rPr lang="en-US" sz="2400" i="1" dirty="0"/>
              <a:t>Standard Error (%RSE)</a:t>
            </a:r>
          </a:p>
          <a:p>
            <a:pPr marL="0" indent="0">
              <a:buNone/>
            </a:pPr>
            <a:endParaRPr lang="en-US" i="1" dirty="0"/>
          </a:p>
        </p:txBody>
      </p:sp>
    </p:spTree>
    <p:extLst>
      <p:ext uri="{BB962C8B-B14F-4D97-AF65-F5344CB8AC3E}">
        <p14:creationId xmlns:p14="http://schemas.microsoft.com/office/powerpoint/2010/main" val="16296192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1: Relative Error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63550" y="1406525"/>
                <a:ext cx="7189788" cy="2670175"/>
              </a:xfrm>
            </p:spPr>
            <p:txBody>
              <a:bodyPr/>
              <a:lstStyle/>
              <a:p>
                <a:pPr marL="457200" marR="0" indent="0">
                  <a:spcBef>
                    <a:spcPts val="0"/>
                  </a:spcBef>
                  <a:spcAft>
                    <a:spcPts val="0"/>
                  </a:spcAft>
                  <a:buNone/>
                  <a:tabLst>
                    <a:tab pos="457200" algn="l"/>
                    <a:tab pos="914400" algn="l"/>
                    <a:tab pos="1143000" algn="l"/>
                    <a:tab pos="1485900" algn="l"/>
                    <a:tab pos="1828800" algn="l"/>
                    <a:tab pos="914400" algn="l"/>
                    <a:tab pos="1600200" algn="l"/>
                  </a:tabLst>
                </a:pPr>
                <a:r>
                  <a:rPr lang="en-US" sz="2000" i="1" dirty="0" smtClean="0">
                    <a:effectLst/>
                    <a:latin typeface="Arial"/>
                    <a:ea typeface="Times New Roman"/>
                  </a:rPr>
                  <a:t>Relative </a:t>
                </a:r>
                <a:r>
                  <a:rPr lang="en-US" sz="2000" i="1" dirty="0">
                    <a:effectLst/>
                    <a:latin typeface="Arial"/>
                    <a:ea typeface="Times New Roman"/>
                  </a:rPr>
                  <a:t>error is calculated using the following equation:</a:t>
                </a:r>
                <a:br>
                  <a:rPr lang="en-US" sz="2000" i="1" dirty="0">
                    <a:effectLst/>
                    <a:latin typeface="Arial"/>
                    <a:ea typeface="Times New Roman"/>
                  </a:rPr>
                </a:br>
                <a:r>
                  <a:rPr lang="en-US" sz="2000" i="1" dirty="0">
                    <a:effectLst/>
                    <a:latin typeface="Arial"/>
                    <a:ea typeface="Times New Roman"/>
                  </a:rPr>
                  <a:t/>
                </a:r>
                <a:br>
                  <a:rPr lang="en-US" sz="2000" i="1" dirty="0">
                    <a:effectLst/>
                    <a:latin typeface="Arial"/>
                    <a:ea typeface="Times New Roman"/>
                  </a:rPr>
                </a:br>
                <a14:m>
                  <m:oMathPara xmlns:m="http://schemas.openxmlformats.org/officeDocument/2006/math">
                    <m:oMathParaPr>
                      <m:jc m:val="centerGroup"/>
                    </m:oMathParaPr>
                    <m:oMath xmlns:m="http://schemas.openxmlformats.org/officeDocument/2006/math">
                      <m:r>
                        <a:rPr lang="en-US" sz="2400" i="1">
                          <a:effectLst/>
                          <a:latin typeface="Cambria Math"/>
                          <a:ea typeface="Times New Roman"/>
                        </a:rPr>
                        <m:t>% </m:t>
                      </m:r>
                      <m:r>
                        <a:rPr lang="en-US" sz="2400" i="1">
                          <a:effectLst/>
                          <a:latin typeface="Cambria Math"/>
                          <a:ea typeface="Times New Roman"/>
                        </a:rPr>
                        <m:t>𝑅𝑒𝑙𝑎𝑡𝑖𝑣𝑒</m:t>
                      </m:r>
                      <m:r>
                        <a:rPr lang="en-US" sz="2400" i="1">
                          <a:effectLst/>
                          <a:latin typeface="Cambria Math"/>
                          <a:ea typeface="Times New Roman"/>
                        </a:rPr>
                        <m:t> </m:t>
                      </m:r>
                      <m:r>
                        <a:rPr lang="en-US" sz="2400" i="1">
                          <a:effectLst/>
                          <a:latin typeface="Cambria Math"/>
                          <a:ea typeface="Times New Roman"/>
                        </a:rPr>
                        <m:t>𝐸𝑟𝑟𝑜𝑟</m:t>
                      </m:r>
                      <m:r>
                        <a:rPr lang="en-US" sz="2400" i="1">
                          <a:effectLst/>
                          <a:latin typeface="Cambria Math"/>
                          <a:ea typeface="Times New Roman"/>
                        </a:rPr>
                        <m:t>= </m:t>
                      </m:r>
                      <m:f>
                        <m:fPr>
                          <m:ctrlPr>
                            <a:rPr lang="en-US" sz="2400" i="1">
                              <a:effectLst/>
                              <a:latin typeface="Cambria Math"/>
                              <a:ea typeface="Times New Roman"/>
                            </a:rPr>
                          </m:ctrlPr>
                        </m:fPr>
                        <m:num>
                          <m:sSub>
                            <m:sSubPr>
                              <m:ctrlPr>
                                <a:rPr lang="en-US" sz="2400" i="1">
                                  <a:effectLst/>
                                  <a:latin typeface="Cambria Math"/>
                                  <a:ea typeface="Times New Roman"/>
                                </a:rPr>
                              </m:ctrlPr>
                            </m:sSubPr>
                            <m:e>
                              <m:r>
                                <a:rPr lang="en-US" sz="2400" i="1">
                                  <a:effectLst/>
                                  <a:latin typeface="Cambria Math"/>
                                  <a:ea typeface="Times New Roman"/>
                                </a:rPr>
                                <m:t>𝑥</m:t>
                              </m:r>
                              <m:r>
                                <a:rPr lang="en-US" sz="2400" i="1">
                                  <a:effectLst/>
                                  <a:latin typeface="Cambria Math"/>
                                  <a:ea typeface="Times New Roman"/>
                                </a:rPr>
                                <m:t>′</m:t>
                              </m:r>
                            </m:e>
                            <m:sub>
                              <m:r>
                                <a:rPr lang="en-US" sz="2400" i="1">
                                  <a:effectLst/>
                                  <a:latin typeface="Cambria Math"/>
                                  <a:ea typeface="Times New Roman"/>
                                </a:rPr>
                                <m:t>𝑖</m:t>
                              </m:r>
                            </m:sub>
                          </m:sSub>
                          <m:r>
                            <a:rPr lang="en-US" sz="2400" i="1">
                              <a:effectLst/>
                              <a:latin typeface="Cambria Math"/>
                              <a:ea typeface="Times New Roman"/>
                            </a:rPr>
                            <m:t>−</m:t>
                          </m:r>
                          <m:sSubSup>
                            <m:sSubSupPr>
                              <m:ctrlPr>
                                <a:rPr lang="en-US" sz="2400" i="1">
                                  <a:effectLst/>
                                  <a:latin typeface="Cambria Math"/>
                                  <a:ea typeface="Times New Roman"/>
                                </a:rPr>
                              </m:ctrlPr>
                            </m:sSubSupPr>
                            <m:e>
                              <m:r>
                                <a:rPr lang="en-US" sz="2400" i="1">
                                  <a:effectLst/>
                                  <a:latin typeface="Cambria Math"/>
                                  <a:ea typeface="Times New Roman"/>
                                </a:rPr>
                                <m:t>𝑥</m:t>
                              </m:r>
                            </m:e>
                            <m:sub>
                              <m:r>
                                <a:rPr lang="en-US" sz="2400" i="1">
                                  <a:effectLst/>
                                  <a:latin typeface="Cambria Math"/>
                                  <a:ea typeface="Times New Roman"/>
                                </a:rPr>
                                <m:t>𝑖</m:t>
                              </m:r>
                            </m:sub>
                            <m:sup/>
                          </m:sSubSup>
                        </m:num>
                        <m:den>
                          <m:sSub>
                            <m:sSubPr>
                              <m:ctrlPr>
                                <a:rPr lang="en-US" sz="2400" i="1">
                                  <a:effectLst/>
                                  <a:latin typeface="Cambria Math"/>
                                  <a:ea typeface="Times New Roman"/>
                                </a:rPr>
                              </m:ctrlPr>
                            </m:sSubPr>
                            <m:e>
                              <m:r>
                                <a:rPr lang="en-US" sz="2400" i="1">
                                  <a:effectLst/>
                                  <a:latin typeface="Cambria Math"/>
                                  <a:ea typeface="Times New Roman"/>
                                </a:rPr>
                                <m:t>𝑥</m:t>
                              </m:r>
                            </m:e>
                            <m:sub>
                              <m:r>
                                <a:rPr lang="en-US" sz="2400" i="1">
                                  <a:effectLst/>
                                  <a:latin typeface="Cambria Math"/>
                                  <a:ea typeface="Times New Roman"/>
                                </a:rPr>
                                <m:t>𝑖</m:t>
                              </m:r>
                            </m:sub>
                          </m:sSub>
                        </m:den>
                      </m:f>
                      <m:r>
                        <a:rPr lang="en-US" sz="2400" i="1">
                          <a:effectLst/>
                          <a:latin typeface="Cambria Math"/>
                          <a:ea typeface="Times New Roman"/>
                        </a:rPr>
                        <m:t>×100</m:t>
                      </m:r>
                    </m:oMath>
                  </m:oMathPara>
                </a14:m>
                <a:r>
                  <a:rPr lang="en-US" sz="1800" dirty="0">
                    <a:effectLst/>
                    <a:latin typeface="Cambria Math"/>
                    <a:ea typeface="Times New Roman"/>
                  </a:rPr>
                  <a:t/>
                </a:r>
                <a:br>
                  <a:rPr lang="en-US" sz="1800" dirty="0">
                    <a:effectLst/>
                    <a:latin typeface="Cambria Math"/>
                    <a:ea typeface="Times New Roman"/>
                  </a:rPr>
                </a:br>
                <a:r>
                  <a:rPr lang="en-US" sz="1800" i="1" dirty="0">
                    <a:effectLst/>
                    <a:latin typeface="Arial"/>
                    <a:ea typeface="Times New Roman"/>
                  </a:rPr>
                  <a:t>x</a:t>
                </a:r>
                <a:r>
                  <a:rPr lang="en-US" sz="1800" i="1" baseline="-25000" dirty="0">
                    <a:effectLst/>
                    <a:latin typeface="Arial"/>
                    <a:ea typeface="Times New Roman"/>
                  </a:rPr>
                  <a:t>i</a:t>
                </a:r>
                <a:r>
                  <a:rPr lang="en-US" sz="1800" dirty="0">
                    <a:effectLst/>
                    <a:latin typeface="Arial"/>
                    <a:ea typeface="Times New Roman"/>
                  </a:rPr>
                  <a:t> =  True value for the calibration standard</a:t>
                </a:r>
                <a:br>
                  <a:rPr lang="en-US" sz="1800" dirty="0">
                    <a:effectLst/>
                    <a:latin typeface="Arial"/>
                    <a:ea typeface="Times New Roman"/>
                  </a:rPr>
                </a:br>
                <a:r>
                  <a:rPr lang="en-US" sz="1800" i="1" dirty="0" err="1">
                    <a:effectLst/>
                    <a:latin typeface="Arial"/>
                    <a:ea typeface="Times New Roman"/>
                  </a:rPr>
                  <a:t>x’</a:t>
                </a:r>
                <a:r>
                  <a:rPr lang="en-US" sz="1800" i="1" baseline="-25000" dirty="0" err="1">
                    <a:effectLst/>
                    <a:latin typeface="Arial"/>
                    <a:ea typeface="Times New Roman"/>
                  </a:rPr>
                  <a:t>i</a:t>
                </a:r>
                <a:r>
                  <a:rPr lang="en-US" sz="1800" i="1" baseline="-25000" dirty="0">
                    <a:effectLst/>
                    <a:latin typeface="Arial"/>
                    <a:ea typeface="Times New Roman"/>
                  </a:rPr>
                  <a:t> </a:t>
                </a:r>
                <a:r>
                  <a:rPr lang="en-US" sz="1800" dirty="0">
                    <a:effectLst/>
                    <a:latin typeface="Arial"/>
                    <a:ea typeface="Times New Roman"/>
                  </a:rPr>
                  <a:t>= Measured concentration of  the calibration </a:t>
                </a:r>
                <a:r>
                  <a:rPr lang="en-US" sz="1800" dirty="0" smtClean="0">
                    <a:effectLst/>
                    <a:latin typeface="Arial"/>
                    <a:ea typeface="Times New Roman"/>
                  </a:rPr>
                  <a:t>standard</a:t>
                </a:r>
                <a:endParaRPr lang="en-US" sz="1800" dirty="0">
                  <a:effectLst/>
                  <a:latin typeface="Arial"/>
                  <a:ea typeface="Times New Roman"/>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63550" y="1406525"/>
                <a:ext cx="7189788" cy="2670175"/>
              </a:xfrm>
              <a:blipFill rotWithShape="0">
                <a:blip r:embed="rId2"/>
                <a:stretch>
                  <a:fillRect t="-114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1152524" y="4152605"/>
                <a:ext cx="6105525" cy="2384820"/>
              </a:xfrm>
              <a:prstGeom prst="rect">
                <a:avLst/>
              </a:prstGeom>
              <a:ln w="19050">
                <a:solidFill>
                  <a:schemeClr val="tx1"/>
                </a:solidFill>
              </a:ln>
            </p:spPr>
            <p:txBody>
              <a:bodyPr wrap="square">
                <a:spAutoFit/>
              </a:bodyPr>
              <a:lstStyle/>
              <a:p>
                <a:pPr marL="0" indent="0">
                  <a:buNone/>
                </a:pPr>
                <a:r>
                  <a:rPr lang="en-US" sz="2000" dirty="0">
                    <a:solidFill>
                      <a:srgbClr val="FF0000"/>
                    </a:solidFill>
                  </a:rPr>
                  <a:t>Does that look familiar?</a:t>
                </a:r>
              </a:p>
              <a:p>
                <a:pPr lvl="1"/>
                <a:r>
                  <a:rPr lang="en-US" dirty="0">
                    <a:solidFill>
                      <a:srgbClr val="FF0000"/>
                    </a:solidFill>
                  </a:rPr>
                  <a:t>CCV % drift</a:t>
                </a:r>
              </a:p>
              <a:p>
                <a:pPr lvl="1"/>
                <a14:m>
                  <m:oMathPara xmlns:m="http://schemas.openxmlformats.org/officeDocument/2006/math">
                    <m:oMathParaPr>
                      <m:jc m:val="centerGroup"/>
                    </m:oMathParaPr>
                    <m:oMath xmlns:m="http://schemas.openxmlformats.org/officeDocument/2006/math">
                      <m:r>
                        <a:rPr lang="en-US" sz="2400" i="1">
                          <a:solidFill>
                            <a:srgbClr val="FF0000"/>
                          </a:solidFill>
                          <a:latin typeface="Cambria Math"/>
                          <a:ea typeface="Times New Roman"/>
                        </a:rPr>
                        <m:t>% </m:t>
                      </m:r>
                      <m:r>
                        <a:rPr lang="en-US" sz="2400" i="1">
                          <a:solidFill>
                            <a:srgbClr val="FF0000"/>
                          </a:solidFill>
                          <a:latin typeface="Cambria Math"/>
                          <a:ea typeface="Times New Roman"/>
                        </a:rPr>
                        <m:t>𝐷𝑟𝑖𝑓𝑡</m:t>
                      </m:r>
                      <m:r>
                        <a:rPr lang="en-US" sz="2400" i="1">
                          <a:solidFill>
                            <a:srgbClr val="FF0000"/>
                          </a:solidFill>
                          <a:latin typeface="Cambria Math"/>
                          <a:ea typeface="Times New Roman"/>
                        </a:rPr>
                        <m:t>= </m:t>
                      </m:r>
                      <m:f>
                        <m:fPr>
                          <m:ctrlPr>
                            <a:rPr lang="en-US" sz="2400" i="1">
                              <a:solidFill>
                                <a:srgbClr val="FF0000"/>
                              </a:solidFill>
                              <a:latin typeface="Cambria Math"/>
                              <a:ea typeface="Times New Roman"/>
                            </a:rPr>
                          </m:ctrlPr>
                        </m:fPr>
                        <m:num>
                          <m:sSub>
                            <m:sSubPr>
                              <m:ctrlPr>
                                <a:rPr lang="en-US" sz="2400" i="1">
                                  <a:solidFill>
                                    <a:srgbClr val="FF0000"/>
                                  </a:solidFill>
                                  <a:latin typeface="Cambria Math"/>
                                  <a:ea typeface="Times New Roman"/>
                                </a:rPr>
                              </m:ctrlPr>
                            </m:sSubPr>
                            <m:e>
                              <m:r>
                                <a:rPr lang="en-US" sz="2400" i="1">
                                  <a:solidFill>
                                    <a:srgbClr val="FF0000"/>
                                  </a:solidFill>
                                  <a:latin typeface="Cambria Math"/>
                                  <a:ea typeface="Times New Roman"/>
                                </a:rPr>
                                <m:t>𝑥</m:t>
                              </m:r>
                              <m:r>
                                <a:rPr lang="en-US" sz="2400" i="1">
                                  <a:solidFill>
                                    <a:srgbClr val="FF0000"/>
                                  </a:solidFill>
                                  <a:latin typeface="Cambria Math"/>
                                  <a:ea typeface="Times New Roman"/>
                                </a:rPr>
                                <m:t>′</m:t>
                              </m:r>
                            </m:e>
                            <m:sub>
                              <m:r>
                                <a:rPr lang="en-US" sz="2400" i="1">
                                  <a:solidFill>
                                    <a:srgbClr val="FF0000"/>
                                  </a:solidFill>
                                  <a:latin typeface="Cambria Math"/>
                                  <a:ea typeface="Times New Roman"/>
                                </a:rPr>
                                <m:t>𝑖</m:t>
                              </m:r>
                            </m:sub>
                          </m:sSub>
                          <m:r>
                            <a:rPr lang="en-US" sz="2400" i="1">
                              <a:solidFill>
                                <a:srgbClr val="FF0000"/>
                              </a:solidFill>
                              <a:latin typeface="Cambria Math"/>
                              <a:ea typeface="Times New Roman"/>
                            </a:rPr>
                            <m:t>−</m:t>
                          </m:r>
                          <m:sSubSup>
                            <m:sSubSupPr>
                              <m:ctrlPr>
                                <a:rPr lang="en-US" sz="2400" i="1">
                                  <a:solidFill>
                                    <a:srgbClr val="FF0000"/>
                                  </a:solidFill>
                                  <a:latin typeface="Cambria Math"/>
                                  <a:ea typeface="Times New Roman"/>
                                </a:rPr>
                              </m:ctrlPr>
                            </m:sSubSupPr>
                            <m:e>
                              <m:r>
                                <a:rPr lang="en-US" sz="2400" i="1">
                                  <a:solidFill>
                                    <a:srgbClr val="FF0000"/>
                                  </a:solidFill>
                                  <a:latin typeface="Cambria Math"/>
                                  <a:ea typeface="Times New Roman"/>
                                </a:rPr>
                                <m:t>𝑥</m:t>
                              </m:r>
                            </m:e>
                            <m:sub>
                              <m:r>
                                <a:rPr lang="en-US" sz="2400" i="1">
                                  <a:solidFill>
                                    <a:srgbClr val="FF0000"/>
                                  </a:solidFill>
                                  <a:latin typeface="Cambria Math"/>
                                  <a:ea typeface="Times New Roman"/>
                                </a:rPr>
                                <m:t>𝑖</m:t>
                              </m:r>
                            </m:sub>
                            <m:sup/>
                          </m:sSubSup>
                        </m:num>
                        <m:den>
                          <m:sSub>
                            <m:sSubPr>
                              <m:ctrlPr>
                                <a:rPr lang="en-US" sz="2400" i="1">
                                  <a:solidFill>
                                    <a:srgbClr val="FF0000"/>
                                  </a:solidFill>
                                  <a:latin typeface="Cambria Math"/>
                                  <a:ea typeface="Times New Roman"/>
                                </a:rPr>
                              </m:ctrlPr>
                            </m:sSubPr>
                            <m:e>
                              <m:r>
                                <a:rPr lang="en-US" sz="2400" i="1">
                                  <a:solidFill>
                                    <a:srgbClr val="FF0000"/>
                                  </a:solidFill>
                                  <a:latin typeface="Cambria Math"/>
                                  <a:ea typeface="Times New Roman"/>
                                </a:rPr>
                                <m:t>𝑥</m:t>
                              </m:r>
                            </m:e>
                            <m:sub>
                              <m:r>
                                <a:rPr lang="en-US" sz="2400" i="1">
                                  <a:solidFill>
                                    <a:srgbClr val="FF0000"/>
                                  </a:solidFill>
                                  <a:latin typeface="Cambria Math"/>
                                  <a:ea typeface="Times New Roman"/>
                                </a:rPr>
                                <m:t>𝑖</m:t>
                              </m:r>
                            </m:sub>
                          </m:sSub>
                        </m:den>
                      </m:f>
                      <m:r>
                        <a:rPr lang="en-US" sz="2400" i="1">
                          <a:solidFill>
                            <a:srgbClr val="FF0000"/>
                          </a:solidFill>
                          <a:latin typeface="Cambria Math"/>
                          <a:ea typeface="Times New Roman"/>
                        </a:rPr>
                        <m:t>×100</m:t>
                      </m:r>
                    </m:oMath>
                  </m:oMathPara>
                </a14:m>
                <a:endParaRPr lang="en-US" dirty="0">
                  <a:solidFill>
                    <a:srgbClr val="FF0000"/>
                  </a:solidFill>
                  <a:latin typeface="Cambria Math"/>
                  <a:ea typeface="Times New Roman"/>
                </a:endParaRPr>
              </a:p>
              <a:p>
                <a:pPr lvl="1"/>
                <a:r>
                  <a:rPr lang="en-US" sz="2000" dirty="0">
                    <a:solidFill>
                      <a:srgbClr val="FF0000"/>
                    </a:solidFill>
                  </a:rPr>
                  <a:t>Same formula, but used with an </a:t>
                </a:r>
                <a:r>
                  <a:rPr lang="en-US" sz="2000" dirty="0" err="1" smtClean="0">
                    <a:solidFill>
                      <a:srgbClr val="FF0000"/>
                    </a:solidFill>
                  </a:rPr>
                  <a:t>inital</a:t>
                </a:r>
                <a:r>
                  <a:rPr lang="en-US" sz="2000" dirty="0" smtClean="0">
                    <a:solidFill>
                      <a:srgbClr val="FF0000"/>
                    </a:solidFill>
                  </a:rPr>
                  <a:t> </a:t>
                </a:r>
                <a:r>
                  <a:rPr lang="en-US" sz="2000" dirty="0">
                    <a:solidFill>
                      <a:srgbClr val="FF0000"/>
                    </a:solidFill>
                  </a:rPr>
                  <a:t>calibration standard rather than continuing</a:t>
                </a:r>
                <a:br>
                  <a:rPr lang="en-US" sz="2000" dirty="0">
                    <a:solidFill>
                      <a:srgbClr val="FF0000"/>
                    </a:solidFill>
                  </a:rPr>
                </a:br>
                <a:endParaRPr lang="en-US" sz="2000" dirty="0">
                  <a:solidFill>
                    <a:srgbClr val="FF0000"/>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1152524" y="4152605"/>
                <a:ext cx="6105525" cy="2384820"/>
              </a:xfrm>
              <a:prstGeom prst="rect">
                <a:avLst/>
              </a:prstGeom>
              <a:blipFill rotWithShape="1">
                <a:blip r:embed="rId3"/>
                <a:stretch>
                  <a:fillRect l="-896" t="-761" r="-796"/>
                </a:stretch>
              </a:blipFill>
              <a:ln w="19050">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18236044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1: Relative Error</a:t>
            </a:r>
            <a:endParaRPr lang="en-US" dirty="0"/>
          </a:p>
        </p:txBody>
      </p:sp>
      <p:sp>
        <p:nvSpPr>
          <p:cNvPr id="3" name="Content Placeholder 2"/>
          <p:cNvSpPr>
            <a:spLocks noGrp="1"/>
          </p:cNvSpPr>
          <p:nvPr>
            <p:ph idx="1"/>
          </p:nvPr>
        </p:nvSpPr>
        <p:spPr>
          <a:xfrm>
            <a:off x="457200" y="1371600"/>
            <a:ext cx="8229600" cy="4953000"/>
          </a:xfrm>
        </p:spPr>
        <p:txBody>
          <a:bodyPr/>
          <a:lstStyle/>
          <a:p>
            <a:pPr marL="460375" marR="0" indent="0">
              <a:spcBef>
                <a:spcPts val="0"/>
              </a:spcBef>
              <a:spcAft>
                <a:spcPts val="0"/>
              </a:spcAft>
              <a:buNone/>
              <a:tabLst>
                <a:tab pos="457200" algn="l"/>
                <a:tab pos="914400" algn="l"/>
                <a:tab pos="1143000" algn="l"/>
                <a:tab pos="1485900" algn="l"/>
                <a:tab pos="1828800" algn="l"/>
                <a:tab pos="457200" algn="l"/>
              </a:tabLst>
            </a:pPr>
            <a:r>
              <a:rPr lang="en-US" sz="2400" i="1" dirty="0">
                <a:latin typeface="Arial"/>
                <a:ea typeface="Times New Roman"/>
              </a:rPr>
              <a:t>This calculation shall be performed for two calibration levels: the standard at or near the </a:t>
            </a:r>
            <a:r>
              <a:rPr lang="en-US" sz="2400" i="1" u="sng" dirty="0">
                <a:latin typeface="Arial"/>
                <a:ea typeface="Times New Roman"/>
              </a:rPr>
              <a:t>mid-point</a:t>
            </a:r>
            <a:r>
              <a:rPr lang="en-US" sz="2400" i="1" dirty="0">
                <a:latin typeface="Arial"/>
                <a:ea typeface="Times New Roman"/>
              </a:rPr>
              <a:t> of the initial calibration and the standard at the </a:t>
            </a:r>
            <a:r>
              <a:rPr lang="en-US" sz="2400" i="1" u="sng" dirty="0">
                <a:latin typeface="Arial"/>
                <a:ea typeface="Times New Roman"/>
              </a:rPr>
              <a:t>lowest level</a:t>
            </a:r>
            <a:r>
              <a:rPr lang="en-US" sz="2400" i="1" dirty="0">
                <a:latin typeface="Arial"/>
                <a:ea typeface="Times New Roman"/>
              </a:rPr>
              <a:t>. </a:t>
            </a:r>
          </a:p>
          <a:p>
            <a:pPr marL="914400" marR="0" indent="0">
              <a:spcBef>
                <a:spcPts val="0"/>
              </a:spcBef>
              <a:spcAft>
                <a:spcPts val="0"/>
              </a:spcAft>
              <a:buNone/>
              <a:tabLst>
                <a:tab pos="457200" algn="l"/>
                <a:tab pos="914400" algn="l"/>
                <a:tab pos="1143000" algn="l"/>
                <a:tab pos="1485900" algn="l"/>
                <a:tab pos="1828800" algn="l"/>
              </a:tabLst>
            </a:pPr>
            <a:r>
              <a:rPr lang="en-US" sz="2400" i="1" dirty="0">
                <a:latin typeface="Arial"/>
                <a:ea typeface="Times New Roman"/>
              </a:rPr>
              <a:t> </a:t>
            </a:r>
          </a:p>
          <a:p>
            <a:pPr marL="457200" indent="0">
              <a:spcBef>
                <a:spcPts val="0"/>
              </a:spcBef>
              <a:spcAft>
                <a:spcPts val="0"/>
              </a:spcAft>
              <a:buNone/>
              <a:tabLst>
                <a:tab pos="457200" algn="l"/>
                <a:tab pos="1143000" algn="l"/>
                <a:tab pos="1485900" algn="l"/>
                <a:tab pos="1828800" algn="l"/>
                <a:tab pos="457200" algn="l"/>
              </a:tabLst>
            </a:pPr>
            <a:r>
              <a:rPr lang="en-US" sz="2400" i="1" dirty="0" smtClean="0">
                <a:latin typeface="Arial"/>
                <a:ea typeface="Times New Roman"/>
              </a:rPr>
              <a:t>The </a:t>
            </a:r>
            <a:r>
              <a:rPr lang="en-US" sz="2400" i="1" dirty="0">
                <a:latin typeface="Arial"/>
                <a:ea typeface="Times New Roman"/>
              </a:rPr>
              <a:t>Relative Error at both of these levels must meet the criteria specified in the method.  If no criterion for the lowest calibration level is specified in the method, the criterion and the procedure </a:t>
            </a:r>
            <a:r>
              <a:rPr lang="en-US" sz="2400" i="1" dirty="0" smtClean="0">
                <a:latin typeface="Arial"/>
                <a:ea typeface="Times New Roman"/>
              </a:rPr>
              <a:t>for deriving </a:t>
            </a:r>
            <a:r>
              <a:rPr lang="en-US" sz="2400" i="1" dirty="0">
                <a:latin typeface="Arial"/>
                <a:ea typeface="Times New Roman"/>
              </a:rPr>
              <a:t>the criterion shall be specified in the laboratory SOP. </a:t>
            </a:r>
            <a:r>
              <a:rPr lang="en-US" dirty="0">
                <a:latin typeface="Arial"/>
                <a:ea typeface="Times New Roman"/>
              </a:rPr>
              <a:t>  </a:t>
            </a:r>
            <a:endParaRPr lang="en-US" dirty="0" smtClean="0">
              <a:latin typeface="Arial"/>
              <a:ea typeface="Times New Roman"/>
            </a:endParaRPr>
          </a:p>
          <a:p>
            <a:pPr marL="457200" indent="0">
              <a:spcBef>
                <a:spcPts val="0"/>
              </a:spcBef>
              <a:spcAft>
                <a:spcPts val="0"/>
              </a:spcAft>
              <a:buNone/>
              <a:tabLst>
                <a:tab pos="457200" algn="l"/>
                <a:tab pos="1143000" algn="l"/>
                <a:tab pos="1485900" algn="l"/>
                <a:tab pos="1828800" algn="l"/>
                <a:tab pos="457200" algn="l"/>
              </a:tabLst>
            </a:pPr>
            <a:endParaRPr lang="en-US" sz="1000" dirty="0">
              <a:latin typeface="Arial"/>
              <a:ea typeface="Times New Roman"/>
            </a:endParaRPr>
          </a:p>
          <a:p>
            <a:pPr marL="457200" indent="0">
              <a:spcBef>
                <a:spcPts val="0"/>
              </a:spcBef>
              <a:spcAft>
                <a:spcPts val="0"/>
              </a:spcAft>
              <a:buNone/>
              <a:tabLst>
                <a:tab pos="457200" algn="l"/>
                <a:tab pos="1143000" algn="l"/>
                <a:tab pos="1485900" algn="l"/>
                <a:tab pos="1828800" algn="l"/>
                <a:tab pos="457200" algn="l"/>
              </a:tabLst>
            </a:pPr>
            <a:r>
              <a:rPr lang="en-US" sz="2800" dirty="0" smtClean="0">
                <a:solidFill>
                  <a:srgbClr val="FF0000"/>
                </a:solidFill>
                <a:latin typeface="Arial"/>
                <a:ea typeface="Times New Roman"/>
              </a:rPr>
              <a:t>Essentially, measure the error at the low point and mid-point of the calibration using the same calculation as for a CCV</a:t>
            </a:r>
            <a:endParaRPr lang="en-US" sz="2800" dirty="0">
              <a:solidFill>
                <a:srgbClr val="FF0000"/>
              </a:solidFill>
              <a:latin typeface="Arial"/>
              <a:ea typeface="Times New Roman"/>
            </a:endParaRPr>
          </a:p>
          <a:p>
            <a:endParaRPr lang="en-US" dirty="0"/>
          </a:p>
        </p:txBody>
      </p:sp>
    </p:spTree>
    <p:extLst>
      <p:ext uri="{BB962C8B-B14F-4D97-AF65-F5344CB8AC3E}">
        <p14:creationId xmlns:p14="http://schemas.microsoft.com/office/powerpoint/2010/main" val="178575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2: Relative Standard Error, RSE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420532"/>
                <a:ext cx="8229600" cy="5056468"/>
              </a:xfrm>
            </p:spPr>
            <p:txBody>
              <a:bodyPr/>
              <a:lstStyle/>
              <a:p>
                <a:pPr marL="0" indent="0">
                  <a:buNone/>
                </a:pPr>
                <a14:m>
                  <m:oMathPara xmlns:m="http://schemas.openxmlformats.org/officeDocument/2006/math">
                    <m:oMathParaPr>
                      <m:jc m:val="centerGroup"/>
                    </m:oMathParaPr>
                    <m:oMath xmlns:m="http://schemas.openxmlformats.org/officeDocument/2006/math">
                      <m:r>
                        <a:rPr lang="en-US" sz="2000" i="1">
                          <a:latin typeface="Cambria Math"/>
                          <a:ea typeface="Times New Roman"/>
                          <a:cs typeface="Times New Roman"/>
                        </a:rPr>
                        <m:t>% </m:t>
                      </m:r>
                      <m:r>
                        <a:rPr lang="en-US" sz="2000" i="1">
                          <a:latin typeface="Cambria Math"/>
                          <a:ea typeface="Times New Roman"/>
                          <a:cs typeface="Times New Roman"/>
                        </a:rPr>
                        <m:t>𝑅𝑆𝐸</m:t>
                      </m:r>
                      <m:r>
                        <a:rPr lang="en-US" sz="2000" i="1">
                          <a:latin typeface="Cambria Math"/>
                          <a:ea typeface="Times New Roman"/>
                          <a:cs typeface="Times New Roman"/>
                        </a:rPr>
                        <m:t>=100×</m:t>
                      </m:r>
                      <m:rad>
                        <m:radPr>
                          <m:degHide m:val="on"/>
                          <m:ctrlPr>
                            <a:rPr lang="en-US" sz="2000" i="1">
                              <a:effectLst/>
                              <a:latin typeface="Cambria Math"/>
                            </a:rPr>
                          </m:ctrlPr>
                        </m:radPr>
                        <m:deg/>
                        <m:e>
                          <m:f>
                            <m:fPr>
                              <m:type m:val="lin"/>
                              <m:ctrlPr>
                                <a:rPr lang="en-US" sz="2000" i="1">
                                  <a:effectLst/>
                                  <a:latin typeface="Cambria Math"/>
                                </a:rPr>
                              </m:ctrlPr>
                            </m:fPr>
                            <m:num>
                              <m:nary>
                                <m:naryPr>
                                  <m:chr m:val="∑"/>
                                  <m:limLoc m:val="undOvr"/>
                                  <m:ctrlPr>
                                    <a:rPr lang="en-US" sz="2000" i="1">
                                      <a:effectLst/>
                                      <a:latin typeface="Cambria Math"/>
                                    </a:rPr>
                                  </m:ctrlPr>
                                </m:naryPr>
                                <m:sub>
                                  <m:r>
                                    <a:rPr lang="en-US" sz="2000" i="1">
                                      <a:effectLst/>
                                      <a:latin typeface="Cambria Math"/>
                                      <a:ea typeface="Times New Roman"/>
                                      <a:cs typeface="Times New Roman"/>
                                    </a:rPr>
                                    <m:t>𝑖</m:t>
                                  </m:r>
                                  <m:r>
                                    <a:rPr lang="en-US" sz="2000" i="1">
                                      <a:effectLst/>
                                      <a:latin typeface="Cambria Math"/>
                                      <a:ea typeface="Times New Roman"/>
                                      <a:cs typeface="Times New Roman"/>
                                    </a:rPr>
                                    <m:t>=1</m:t>
                                  </m:r>
                                </m:sub>
                                <m:sup>
                                  <m:r>
                                    <a:rPr lang="en-US" sz="2000" i="1">
                                      <a:effectLst/>
                                      <a:latin typeface="Cambria Math"/>
                                      <a:ea typeface="Times New Roman"/>
                                      <a:cs typeface="Times New Roman"/>
                                    </a:rPr>
                                    <m:t>𝑛</m:t>
                                  </m:r>
                                </m:sup>
                                <m:e>
                                  <m:sSup>
                                    <m:sSupPr>
                                      <m:ctrlPr>
                                        <a:rPr lang="en-US" sz="2000" i="1">
                                          <a:effectLst/>
                                          <a:latin typeface="Cambria Math"/>
                                        </a:rPr>
                                      </m:ctrlPr>
                                    </m:sSupPr>
                                    <m:e>
                                      <m:d>
                                        <m:dPr>
                                          <m:begChr m:val="["/>
                                          <m:endChr m:val="]"/>
                                          <m:ctrlPr>
                                            <a:rPr lang="en-US" sz="2000" i="1">
                                              <a:effectLst/>
                                              <a:latin typeface="Cambria Math"/>
                                            </a:rPr>
                                          </m:ctrlPr>
                                        </m:dPr>
                                        <m:e>
                                          <m:f>
                                            <m:fPr>
                                              <m:ctrlPr>
                                                <a:rPr lang="en-US" sz="2000" i="1">
                                                  <a:effectLst/>
                                                  <a:latin typeface="Cambria Math"/>
                                                </a:rPr>
                                              </m:ctrlPr>
                                            </m:fPr>
                                            <m:num>
                                              <m:sSubSup>
                                                <m:sSubSupPr>
                                                  <m:ctrlPr>
                                                    <a:rPr lang="en-US" sz="2000" i="1">
                                                      <a:effectLst/>
                                                      <a:latin typeface="Cambria Math"/>
                                                    </a:rPr>
                                                  </m:ctrlPr>
                                                </m:sSubSupPr>
                                                <m:e>
                                                  <m:r>
                                                    <a:rPr lang="en-US" sz="2000" i="1">
                                                      <a:effectLst/>
                                                      <a:latin typeface="Cambria Math"/>
                                                      <a:ea typeface="Times New Roman"/>
                                                      <a:cs typeface="Times New Roman"/>
                                                    </a:rPr>
                                                    <m:t>𝑥</m:t>
                                                  </m:r>
                                                </m:e>
                                                <m:sub>
                                                  <m:r>
                                                    <a:rPr lang="en-US" sz="2000" i="1">
                                                      <a:effectLst/>
                                                      <a:latin typeface="Cambria Math"/>
                                                      <a:ea typeface="Times New Roman"/>
                                                      <a:cs typeface="Times New Roman"/>
                                                    </a:rPr>
                                                    <m:t>𝑖</m:t>
                                                  </m:r>
                                                </m:sub>
                                                <m:sup>
                                                  <m:r>
                                                    <a:rPr lang="en-US" sz="2000" i="1">
                                                      <a:effectLst/>
                                                      <a:latin typeface="Cambria Math"/>
                                                      <a:ea typeface="Times New Roman"/>
                                                      <a:cs typeface="Times New Roman"/>
                                                    </a:rPr>
                                                    <m:t>′</m:t>
                                                  </m:r>
                                                </m:sup>
                                              </m:sSubSup>
                                              <m:r>
                                                <a:rPr lang="en-US" sz="2000" i="1">
                                                  <a:effectLst/>
                                                  <a:latin typeface="Cambria Math"/>
                                                  <a:ea typeface="Times New Roman"/>
                                                  <a:cs typeface="Times New Roman"/>
                                                </a:rPr>
                                                <m:t>−</m:t>
                                              </m:r>
                                              <m:sSub>
                                                <m:sSubPr>
                                                  <m:ctrlPr>
                                                    <a:rPr lang="en-US" sz="2000" i="1">
                                                      <a:effectLst/>
                                                      <a:latin typeface="Cambria Math"/>
                                                    </a:rPr>
                                                  </m:ctrlPr>
                                                </m:sSubPr>
                                                <m:e>
                                                  <m:r>
                                                    <a:rPr lang="en-US" sz="2000" i="1">
                                                      <a:effectLst/>
                                                      <a:latin typeface="Cambria Math"/>
                                                      <a:ea typeface="Times New Roman"/>
                                                      <a:cs typeface="Times New Roman"/>
                                                    </a:rPr>
                                                    <m:t>𝑥</m:t>
                                                  </m:r>
                                                </m:e>
                                                <m:sub>
                                                  <m:r>
                                                    <a:rPr lang="en-US" sz="2000" i="1">
                                                      <a:effectLst/>
                                                      <a:latin typeface="Cambria Math"/>
                                                      <a:ea typeface="Times New Roman"/>
                                                      <a:cs typeface="Times New Roman"/>
                                                    </a:rPr>
                                                    <m:t>𝑖</m:t>
                                                  </m:r>
                                                </m:sub>
                                              </m:sSub>
                                            </m:num>
                                            <m:den>
                                              <m:sSub>
                                                <m:sSubPr>
                                                  <m:ctrlPr>
                                                    <a:rPr lang="en-US" sz="2000" i="1">
                                                      <a:effectLst/>
                                                      <a:latin typeface="Cambria Math"/>
                                                    </a:rPr>
                                                  </m:ctrlPr>
                                                </m:sSubPr>
                                                <m:e>
                                                  <m:r>
                                                    <a:rPr lang="en-US" sz="2000" i="1">
                                                      <a:effectLst/>
                                                      <a:latin typeface="Cambria Math"/>
                                                      <a:ea typeface="Times New Roman"/>
                                                      <a:cs typeface="Times New Roman"/>
                                                    </a:rPr>
                                                    <m:t>𝑥</m:t>
                                                  </m:r>
                                                </m:e>
                                                <m:sub>
                                                  <m:r>
                                                    <a:rPr lang="en-US" sz="2000" i="1">
                                                      <a:effectLst/>
                                                      <a:latin typeface="Cambria Math"/>
                                                      <a:ea typeface="Times New Roman"/>
                                                      <a:cs typeface="Times New Roman"/>
                                                    </a:rPr>
                                                    <m:t>𝑖</m:t>
                                                  </m:r>
                                                </m:sub>
                                              </m:sSub>
                                            </m:den>
                                          </m:f>
                                        </m:e>
                                      </m:d>
                                    </m:e>
                                    <m:sup>
                                      <m:r>
                                        <a:rPr lang="en-US" sz="2000" i="1">
                                          <a:effectLst/>
                                          <a:latin typeface="Cambria Math"/>
                                          <a:ea typeface="Times New Roman"/>
                                          <a:cs typeface="Times New Roman"/>
                                        </a:rPr>
                                        <m:t>2</m:t>
                                      </m:r>
                                    </m:sup>
                                  </m:sSup>
                                </m:e>
                              </m:nary>
                            </m:num>
                            <m:den>
                              <m:r>
                                <a:rPr lang="en-US" sz="2000" i="1">
                                  <a:effectLst/>
                                  <a:latin typeface="Cambria Math"/>
                                  <a:ea typeface="Times New Roman"/>
                                  <a:cs typeface="Times New Roman"/>
                                </a:rPr>
                                <m:t>(</m:t>
                              </m:r>
                              <m:r>
                                <a:rPr lang="en-US" sz="2000" i="1">
                                  <a:effectLst/>
                                  <a:latin typeface="Cambria Math"/>
                                  <a:ea typeface="Times New Roman"/>
                                  <a:cs typeface="Times New Roman"/>
                                </a:rPr>
                                <m:t>𝑛</m:t>
                              </m:r>
                              <m:r>
                                <a:rPr lang="en-US" sz="2000" i="1">
                                  <a:effectLst/>
                                  <a:latin typeface="Cambria Math"/>
                                  <a:ea typeface="Times New Roman"/>
                                  <a:cs typeface="Times New Roman"/>
                                </a:rPr>
                                <m:t>−</m:t>
                              </m:r>
                              <m:r>
                                <a:rPr lang="en-US" sz="2000" i="1">
                                  <a:effectLst/>
                                  <a:latin typeface="Cambria Math"/>
                                  <a:ea typeface="Times New Roman"/>
                                  <a:cs typeface="Times New Roman"/>
                                </a:rPr>
                                <m:t>𝑝</m:t>
                              </m:r>
                              <m:r>
                                <a:rPr lang="en-US" sz="2000" i="1">
                                  <a:effectLst/>
                                  <a:latin typeface="Cambria Math"/>
                                  <a:ea typeface="Times New Roman"/>
                                  <a:cs typeface="Times New Roman"/>
                                </a:rPr>
                                <m:t>)</m:t>
                              </m:r>
                            </m:den>
                          </m:f>
                        </m:e>
                      </m:rad>
                    </m:oMath>
                  </m:oMathPara>
                </a14:m>
                <a:endParaRPr lang="en-US" sz="2000" dirty="0" smtClean="0"/>
              </a:p>
              <a:p>
                <a:pPr marL="0" indent="0">
                  <a:buNone/>
                </a:pPr>
                <a:r>
                  <a:rPr lang="en-US" sz="2400" dirty="0" smtClean="0"/>
                  <a:t>Where</a:t>
                </a:r>
              </a:p>
              <a:p>
                <a:pPr marL="0" indent="0">
                  <a:buNone/>
                </a:pPr>
                <a:r>
                  <a:rPr lang="en-US" sz="2400" dirty="0"/>
                  <a:t>x</a:t>
                </a:r>
                <a:r>
                  <a:rPr lang="en-US" sz="2400" baseline="-25000" dirty="0"/>
                  <a:t>i </a:t>
                </a:r>
                <a:r>
                  <a:rPr lang="en-US" sz="2400" dirty="0"/>
                  <a:t> =  True value of the calibration level </a:t>
                </a:r>
                <a:r>
                  <a:rPr lang="en-US" sz="2400" dirty="0" err="1"/>
                  <a:t>i</a:t>
                </a:r>
                <a:r>
                  <a:rPr lang="en-US" sz="2400" dirty="0"/>
                  <a:t>.</a:t>
                </a:r>
              </a:p>
              <a:p>
                <a:pPr marL="0" indent="0">
                  <a:buNone/>
                </a:pPr>
                <a:r>
                  <a:rPr lang="en-US" sz="2400" dirty="0" err="1"/>
                  <a:t>x’</a:t>
                </a:r>
                <a:r>
                  <a:rPr lang="en-US" sz="2400" baseline="-25000" dirty="0" err="1"/>
                  <a:t>i</a:t>
                </a:r>
                <a:r>
                  <a:rPr lang="en-US" sz="2400" dirty="0"/>
                  <a:t> =  Measured concentration of calibration level </a:t>
                </a:r>
                <a:r>
                  <a:rPr lang="en-US" sz="2400" dirty="0" err="1"/>
                  <a:t>i</a:t>
                </a:r>
                <a:r>
                  <a:rPr lang="en-US" sz="2400" dirty="0"/>
                  <a:t>.</a:t>
                </a:r>
              </a:p>
              <a:p>
                <a:pPr marL="0" indent="0">
                  <a:buNone/>
                </a:pPr>
                <a:r>
                  <a:rPr lang="en-US" sz="2400" dirty="0"/>
                  <a:t>p  =  Number of terms in the fitting equation.</a:t>
                </a:r>
              </a:p>
              <a:p>
                <a:pPr marL="0" indent="0">
                  <a:buNone/>
                </a:pPr>
                <a:r>
                  <a:rPr lang="en-US" sz="2400" dirty="0"/>
                  <a:t>	</a:t>
                </a:r>
                <a:r>
                  <a:rPr lang="en-US" sz="2400" dirty="0" smtClean="0"/>
                  <a:t>(</a:t>
                </a:r>
                <a:r>
                  <a:rPr lang="en-US" sz="2400" dirty="0"/>
                  <a:t>average = 1, linear = 2, quadratic = 3).</a:t>
                </a:r>
              </a:p>
              <a:p>
                <a:pPr marL="0" indent="0">
                  <a:buNone/>
                </a:pPr>
                <a:r>
                  <a:rPr lang="en-US" sz="2400" dirty="0"/>
                  <a:t>n  = Number of calibration points. </a:t>
                </a:r>
                <a:endParaRPr lang="en-US" sz="2400" dirty="0" smtClean="0"/>
              </a:p>
              <a:p>
                <a:pPr marL="0" indent="0">
                  <a:buNone/>
                </a:pPr>
                <a:endParaRPr lang="en-US" sz="2000" dirty="0"/>
              </a:p>
              <a:p>
                <a:pPr marL="0" indent="0">
                  <a:buNone/>
                </a:pPr>
                <a:r>
                  <a:rPr lang="en-US" sz="2400" dirty="0" smtClean="0"/>
                  <a:t>A little complicated but just like RSD for an average curve</a:t>
                </a:r>
              </a:p>
              <a:p>
                <a:pPr lvl="1"/>
                <a:r>
                  <a:rPr lang="en-US" sz="2000" dirty="0" smtClean="0"/>
                  <a:t>Provides one number to evaluate the curve (like RSD)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420532"/>
                <a:ext cx="8229600" cy="5056468"/>
              </a:xfrm>
              <a:blipFill rotWithShape="0">
                <a:blip r:embed="rId2"/>
                <a:stretch>
                  <a:fillRect l="-1111" b="-2651"/>
                </a:stretch>
              </a:blipFill>
            </p:spPr>
            <p:txBody>
              <a:bodyPr/>
              <a:lstStyle/>
              <a:p>
                <a:r>
                  <a:rPr lang="en-US">
                    <a:noFill/>
                  </a:rPr>
                  <a:t> </a:t>
                </a:r>
              </a:p>
            </p:txBody>
          </p:sp>
        </mc:Fallback>
      </mc:AlternateContent>
    </p:spTree>
    <p:extLst>
      <p:ext uri="{BB962C8B-B14F-4D97-AF65-F5344CB8AC3E}">
        <p14:creationId xmlns:p14="http://schemas.microsoft.com/office/powerpoint/2010/main" val="2760007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 of RSE</a:t>
            </a:r>
            <a:endParaRPr lang="en-US" dirty="0"/>
          </a:p>
        </p:txBody>
      </p:sp>
      <p:sp>
        <p:nvSpPr>
          <p:cNvPr id="3" name="Content Placeholder 2"/>
          <p:cNvSpPr>
            <a:spLocks noGrp="1"/>
          </p:cNvSpPr>
          <p:nvPr>
            <p:ph idx="1"/>
          </p:nvPr>
        </p:nvSpPr>
        <p:spPr>
          <a:xfrm>
            <a:off x="457200" y="1387159"/>
            <a:ext cx="8229600" cy="2575242"/>
          </a:xfrm>
        </p:spPr>
        <p:txBody>
          <a:bodyPr/>
          <a:lstStyle/>
          <a:p>
            <a:pPr marL="457200" indent="-457200">
              <a:buFont typeface="+mj-lt"/>
              <a:buAutoNum type="arabicPeriod"/>
            </a:pPr>
            <a:r>
              <a:rPr lang="en-US" sz="2400" dirty="0" smtClean="0"/>
              <a:t>Compute </a:t>
            </a:r>
            <a:r>
              <a:rPr lang="en-US" sz="2400" dirty="0"/>
              <a:t>the difference between the true and measured concentration </a:t>
            </a:r>
            <a:r>
              <a:rPr lang="en-US" sz="2400" dirty="0" smtClean="0"/>
              <a:t>at each level, divide by the true concentration and </a:t>
            </a:r>
            <a:r>
              <a:rPr lang="en-US" sz="2400" dirty="0"/>
              <a:t>square the results. </a:t>
            </a:r>
          </a:p>
          <a:p>
            <a:pPr marL="457200" indent="-457200">
              <a:buFont typeface="+mj-lt"/>
              <a:buAutoNum type="arabicPeriod"/>
            </a:pPr>
            <a:r>
              <a:rPr lang="en-US" sz="2400" dirty="0"/>
              <a:t>Sum the squares and divide by the number of calibration standards minus the number of </a:t>
            </a:r>
            <a:r>
              <a:rPr lang="en-US" sz="2400" dirty="0" smtClean="0"/>
              <a:t>terms.</a:t>
            </a:r>
            <a:endParaRPr lang="en-US" sz="2400" dirty="0"/>
          </a:p>
          <a:p>
            <a:pPr marL="457200" indent="-457200">
              <a:buFont typeface="+mj-lt"/>
              <a:buAutoNum type="arabicPeriod"/>
            </a:pPr>
            <a:r>
              <a:rPr lang="en-US" sz="2400" dirty="0"/>
              <a:t>Compute the square </a:t>
            </a:r>
            <a:r>
              <a:rPr lang="en-US" sz="2400" dirty="0" smtClean="0"/>
              <a:t>root and express as a percentage. </a:t>
            </a:r>
            <a:endParaRPr lang="en-US" sz="2400" dirty="0"/>
          </a:p>
        </p:txBody>
      </p:sp>
      <p:sp>
        <p:nvSpPr>
          <p:cNvPr id="5" name="TextBox 4"/>
          <p:cNvSpPr txBox="1"/>
          <p:nvPr/>
        </p:nvSpPr>
        <p:spPr>
          <a:xfrm>
            <a:off x="1524000" y="4495800"/>
            <a:ext cx="3733800" cy="646331"/>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smtClean="0"/>
              <a:t>See basic RSE calculator on </a:t>
            </a:r>
            <a:r>
              <a:rPr lang="en-US" dirty="0"/>
              <a:t>T</a:t>
            </a:r>
            <a:r>
              <a:rPr lang="en-US" dirty="0" smtClean="0"/>
              <a:t>NI website</a:t>
            </a:r>
            <a:endParaRPr lang="en-US" dirty="0"/>
          </a:p>
        </p:txBody>
      </p:sp>
    </p:spTree>
    <p:extLst>
      <p:ext uri="{BB962C8B-B14F-4D97-AF65-F5344CB8AC3E}">
        <p14:creationId xmlns:p14="http://schemas.microsoft.com/office/powerpoint/2010/main" val="26629933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RSE Acceptance Criteria</a:t>
            </a:r>
            <a:endParaRPr lang="en-US" dirty="0"/>
          </a:p>
        </p:txBody>
      </p:sp>
      <p:sp>
        <p:nvSpPr>
          <p:cNvPr id="3" name="Content Placeholder 2"/>
          <p:cNvSpPr>
            <a:spLocks noGrp="1"/>
          </p:cNvSpPr>
          <p:nvPr>
            <p:ph idx="1"/>
          </p:nvPr>
        </p:nvSpPr>
        <p:spPr/>
        <p:txBody>
          <a:bodyPr/>
          <a:lstStyle/>
          <a:p>
            <a:pPr marL="0" indent="0">
              <a:buNone/>
            </a:pPr>
            <a:r>
              <a:rPr lang="en-US" sz="2400" i="1" dirty="0" smtClean="0">
                <a:ea typeface="Times New Roman"/>
              </a:rPr>
              <a:t>must </a:t>
            </a:r>
            <a:r>
              <a:rPr lang="en-US" sz="2400" i="1" dirty="0">
                <a:ea typeface="Times New Roman"/>
              </a:rPr>
              <a:t>meet the criterion specified in the method. If no criterion is specified in the method, the maximum allowable RSE shall be numerically identical to the requirement for RSD in the method.  If there is no specification for RSE or RSD in the method, then the RSE shall be specified in the laboratory SOP.</a:t>
            </a:r>
            <a:endParaRPr lang="en-US" sz="2400" i="1" dirty="0"/>
          </a:p>
          <a:p>
            <a:endParaRPr lang="en-US" dirty="0"/>
          </a:p>
        </p:txBody>
      </p:sp>
    </p:spTree>
    <p:extLst>
      <p:ext uri="{BB962C8B-B14F-4D97-AF65-F5344CB8AC3E}">
        <p14:creationId xmlns:p14="http://schemas.microsoft.com/office/powerpoint/2010/main" val="1930092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00025"/>
            <a:ext cx="6629400" cy="1143000"/>
          </a:xfrm>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0" y="14287"/>
            <a:ext cx="8915400" cy="6686550"/>
          </a:xfrm>
          <a:prstGeom prst="rect">
            <a:avLst/>
          </a:prstGeom>
        </p:spPr>
      </p:pic>
      <p:sp>
        <p:nvSpPr>
          <p:cNvPr id="5" name="TextBox 4"/>
          <p:cNvSpPr txBox="1"/>
          <p:nvPr/>
        </p:nvSpPr>
        <p:spPr>
          <a:xfrm>
            <a:off x="4362450" y="4648200"/>
            <a:ext cx="2019300"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smtClean="0"/>
              <a:t>LOQ/LOD = 3.18</a:t>
            </a:r>
            <a:endParaRPr lang="en-US" dirty="0"/>
          </a:p>
        </p:txBody>
      </p:sp>
    </p:spTree>
    <p:extLst>
      <p:ext uri="{BB962C8B-B14F-4D97-AF65-F5344CB8AC3E}">
        <p14:creationId xmlns:p14="http://schemas.microsoft.com/office/powerpoint/2010/main" val="10896072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graphicFrame>
        <p:nvGraphicFramePr>
          <p:cNvPr id="5" name="Group 80"/>
          <p:cNvGraphicFramePr>
            <a:graphicFrameLocks noGrp="1"/>
          </p:cNvGraphicFramePr>
          <p:nvPr>
            <p:ph idx="1"/>
            <p:extLst/>
          </p:nvPr>
        </p:nvGraphicFramePr>
        <p:xfrm>
          <a:off x="609600" y="2209800"/>
          <a:ext cx="6216650" cy="4151085"/>
        </p:xfrm>
        <a:graphic>
          <a:graphicData uri="http://schemas.openxmlformats.org/drawingml/2006/table">
            <a:tbl>
              <a:tblPr/>
              <a:tblGrid>
                <a:gridCol w="1219200"/>
                <a:gridCol w="1371600"/>
                <a:gridCol w="1238250"/>
                <a:gridCol w="1258888"/>
                <a:gridCol w="1128712"/>
              </a:tblGrid>
              <a:tr h="438677">
                <a:tc rowSpan="2" gridSpan="2">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Fluoride Method 300.0</a:t>
                      </a:r>
                    </a:p>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 </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Relative Error</a:t>
                      </a:r>
                      <a:endParaRPr kumimoji="0" lang="en-US" sz="18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677">
                <a:tc gridSpan="2" vMerge="1">
                  <a:txBody>
                    <a:bodyPr/>
                    <a:lstStyle/>
                    <a:p>
                      <a:endParaRPr lang="en-US"/>
                    </a:p>
                  </a:txBody>
                  <a:tcPr/>
                </a:tc>
                <a:tc hMerge="1" vMerge="1">
                  <a:txBody>
                    <a:bodyPr/>
                    <a:lstStyle/>
                    <a:p>
                      <a:endParaRPr lang="en-US"/>
                    </a:p>
                  </a:txBody>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600" b="0" i="1" u="none" strike="noStrike" cap="none" normalizeH="0" baseline="0" dirty="0" smtClean="0">
                          <a:ln>
                            <a:noFill/>
                          </a:ln>
                          <a:solidFill>
                            <a:schemeClr val="tx1"/>
                          </a:solidFill>
                          <a:effectLst/>
                          <a:latin typeface="Arial" charset="0"/>
                          <a:cs typeface="Arial" charset="0"/>
                        </a:rPr>
                        <a:t>Weighted Curves</a:t>
                      </a:r>
                      <a:endParaRPr kumimoji="0" lang="en-US" sz="1600" b="0" i="1"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52092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Conc.</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Response</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Linear</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Linear</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1/x</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Linear </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1/X</a:t>
                      </a:r>
                      <a:r>
                        <a:rPr kumimoji="0" lang="en-US" sz="1600" b="1" i="0" u="none" strike="noStrike" cap="none" normalizeH="0" baseline="30000" dirty="0" smtClean="0">
                          <a:ln>
                            <a:noFill/>
                          </a:ln>
                          <a:solidFill>
                            <a:schemeClr val="tx1"/>
                          </a:solidFill>
                          <a:effectLst/>
                          <a:latin typeface="Arial" charset="0"/>
                          <a:cs typeface="Arial" charset="0"/>
                        </a:rPr>
                        <a:t>2</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556">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0.05</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1497075</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266.11%</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16.43%</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0.78%</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12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0.5</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12858983</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13.30%</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-12.09%</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-9.10%</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556">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2.5</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67621646</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-6.11%</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-7.83%</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-3.19%</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12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5</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1.43E+08</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-3.50%</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-2.47%</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2.14%</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556">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10</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3.02E+08</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1.13%</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3.35%</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7.80%</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129">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 </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r</a:t>
                      </a:r>
                      <a:r>
                        <a:rPr kumimoji="0" lang="en-US" sz="2000" b="1" i="0" u="none" strike="noStrike" cap="none" normalizeH="0" baseline="30000" dirty="0" smtClean="0">
                          <a:ln>
                            <a:noFill/>
                          </a:ln>
                          <a:solidFill>
                            <a:schemeClr val="tx1"/>
                          </a:solidFill>
                          <a:effectLst/>
                          <a:latin typeface="Arial" charset="0"/>
                          <a:cs typeface="Arial" charset="0"/>
                        </a:rPr>
                        <a:t>2</a:t>
                      </a:r>
                      <a:endParaRPr kumimoji="0" lang="en-US" sz="1600" b="1" i="0" u="none" strike="noStrike" cap="none" normalizeH="0" baseline="3000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0.9994</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0.9990</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0.9979</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r>
              <a:tr h="38555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 </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RSE</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152.00%</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12.47%</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7.24%</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 name="Rectangle 7"/>
          <p:cNvSpPr/>
          <p:nvPr/>
        </p:nvSpPr>
        <p:spPr bwMode="auto">
          <a:xfrm>
            <a:off x="3200400" y="3657600"/>
            <a:ext cx="3611880" cy="192024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smtClean="0">
              <a:ln>
                <a:noFill/>
              </a:ln>
              <a:solidFill>
                <a:schemeClr val="tx1"/>
              </a:solidFill>
              <a:effectLst/>
              <a:latin typeface="Optima" pitchFamily="34" charset="0"/>
            </a:endParaRPr>
          </a:p>
        </p:txBody>
      </p:sp>
      <p:sp>
        <p:nvSpPr>
          <p:cNvPr id="9" name="Rectangle 8"/>
          <p:cNvSpPr/>
          <p:nvPr/>
        </p:nvSpPr>
        <p:spPr bwMode="auto">
          <a:xfrm>
            <a:off x="1828800" y="5976837"/>
            <a:ext cx="4983480" cy="384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smtClean="0">
              <a:ln>
                <a:noFill/>
              </a:ln>
              <a:solidFill>
                <a:schemeClr val="tx1"/>
              </a:solidFill>
              <a:effectLst/>
              <a:latin typeface="Optima" pitchFamily="34" charset="0"/>
            </a:endParaRPr>
          </a:p>
        </p:txBody>
      </p:sp>
      <p:sp>
        <p:nvSpPr>
          <p:cNvPr id="10" name="TextBox 9"/>
          <p:cNvSpPr txBox="1"/>
          <p:nvPr/>
        </p:nvSpPr>
        <p:spPr>
          <a:xfrm>
            <a:off x="659249" y="1732739"/>
            <a:ext cx="6239721" cy="369332"/>
          </a:xfrm>
          <a:prstGeom prst="rect">
            <a:avLst/>
          </a:prstGeom>
          <a:noFill/>
        </p:spPr>
        <p:txBody>
          <a:bodyPr wrap="none" rtlCol="0">
            <a:spAutoFit/>
          </a:bodyPr>
          <a:lstStyle/>
          <a:p>
            <a:r>
              <a:rPr lang="en-US" dirty="0" smtClean="0"/>
              <a:t>Which curve type would you have selected based on “r</a:t>
            </a:r>
            <a:r>
              <a:rPr lang="en-US" baseline="30000" dirty="0" smtClean="0"/>
              <a:t>2</a:t>
            </a:r>
            <a:r>
              <a:rPr lang="en-US" dirty="0" smtClean="0"/>
              <a:t>” ???</a:t>
            </a:r>
            <a:endParaRPr lang="en-US" dirty="0"/>
          </a:p>
        </p:txBody>
      </p:sp>
    </p:spTree>
    <p:extLst>
      <p:ext uri="{BB962C8B-B14F-4D97-AF65-F5344CB8AC3E}">
        <p14:creationId xmlns:p14="http://schemas.microsoft.com/office/powerpoint/2010/main" val="2216749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Curve Type??</a:t>
            </a:r>
            <a:endParaRPr lang="en-US" dirty="0"/>
          </a:p>
        </p:txBody>
      </p:sp>
      <p:graphicFrame>
        <p:nvGraphicFramePr>
          <p:cNvPr id="5" name="Group 80"/>
          <p:cNvGraphicFramePr>
            <a:graphicFrameLocks noGrp="1"/>
          </p:cNvGraphicFramePr>
          <p:nvPr>
            <p:ph idx="1"/>
            <p:extLst/>
          </p:nvPr>
        </p:nvGraphicFramePr>
        <p:xfrm>
          <a:off x="685800" y="1600200"/>
          <a:ext cx="6369049" cy="4919343"/>
        </p:xfrm>
        <a:graphic>
          <a:graphicData uri="http://schemas.openxmlformats.org/drawingml/2006/table">
            <a:tbl>
              <a:tblPr/>
              <a:tblGrid>
                <a:gridCol w="1295399"/>
                <a:gridCol w="1358914"/>
                <a:gridCol w="1268605"/>
                <a:gridCol w="1289749"/>
                <a:gridCol w="1156382"/>
              </a:tblGrid>
              <a:tr h="438677">
                <a:tc rowSpan="2" gridSpan="2">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Propachlor</a:t>
                      </a:r>
                      <a:r>
                        <a:rPr kumimoji="0" lang="en-US" sz="1600" b="1" i="0" u="none" strike="noStrike" cap="none" normalizeH="0" baseline="0" dirty="0" smtClean="0">
                          <a:ln>
                            <a:noFill/>
                          </a:ln>
                          <a:solidFill>
                            <a:schemeClr val="tx1"/>
                          </a:solidFill>
                          <a:effectLst/>
                          <a:latin typeface="Arial" charset="0"/>
                          <a:cs typeface="Arial" charset="0"/>
                        </a:rPr>
                        <a:t> </a:t>
                      </a:r>
                      <a:r>
                        <a:rPr kumimoji="0" lang="en-US" sz="1600" b="1" i="0" u="none" strike="noStrike" cap="none" normalizeH="0" baseline="0" smtClean="0">
                          <a:ln>
                            <a:noFill/>
                          </a:ln>
                          <a:solidFill>
                            <a:schemeClr val="tx1"/>
                          </a:solidFill>
                          <a:effectLst/>
                          <a:latin typeface="Arial" charset="0"/>
                          <a:cs typeface="Arial" charset="0"/>
                        </a:rPr>
                        <a:t>Method </a:t>
                      </a:r>
                      <a:r>
                        <a:rPr kumimoji="0" lang="en-US" sz="1600" b="1" i="0" u="none" strike="noStrike" cap="none" normalizeH="0" baseline="0" dirty="0" smtClean="0">
                          <a:ln>
                            <a:noFill/>
                          </a:ln>
                          <a:solidFill>
                            <a:schemeClr val="tx1"/>
                          </a:solidFill>
                          <a:effectLst/>
                          <a:latin typeface="Arial" charset="0"/>
                          <a:cs typeface="Arial" charset="0"/>
                        </a:rPr>
                        <a:t>8081</a:t>
                      </a:r>
                    </a:p>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 </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Relative Error</a:t>
                      </a:r>
                      <a:endParaRPr kumimoji="0" lang="en-US" sz="18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677">
                <a:tc gridSpan="2" vMerge="1">
                  <a:txBody>
                    <a:bodyPr/>
                    <a:lstStyle/>
                    <a:p>
                      <a:endParaRPr lang="en-US"/>
                    </a:p>
                  </a:txBody>
                  <a:tcPr/>
                </a:tc>
                <a:tc hMerge="1" vMerge="1">
                  <a:txBody>
                    <a:bodyPr/>
                    <a:lstStyle/>
                    <a:p>
                      <a:endParaRPr lang="en-US"/>
                    </a:p>
                  </a:txBody>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600" b="0" i="1" u="none" strike="noStrike" cap="none" normalizeH="0" baseline="0" dirty="0" smtClean="0">
                          <a:ln>
                            <a:noFill/>
                          </a:ln>
                          <a:solidFill>
                            <a:schemeClr val="tx1"/>
                          </a:solidFill>
                          <a:effectLst/>
                          <a:latin typeface="Arial" charset="0"/>
                          <a:cs typeface="Arial" charset="0"/>
                        </a:rPr>
                        <a:t>Weighted Curves</a:t>
                      </a:r>
                      <a:endParaRPr kumimoji="0" lang="en-US" sz="1600" b="0" i="1"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52092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Conc.</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Response</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Linear</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Linear</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1/x</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Linear </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1/X</a:t>
                      </a:r>
                      <a:r>
                        <a:rPr kumimoji="0" lang="en-US" sz="1600" b="1" i="0" u="none" strike="noStrike" cap="none" normalizeH="0" baseline="30000" dirty="0" smtClean="0">
                          <a:ln>
                            <a:noFill/>
                          </a:ln>
                          <a:solidFill>
                            <a:schemeClr val="tx1"/>
                          </a:solidFill>
                          <a:effectLst/>
                          <a:latin typeface="Arial" charset="0"/>
                          <a:cs typeface="Arial" charset="0"/>
                        </a:rPr>
                        <a:t>2</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556">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5</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2.67X10</a:t>
                      </a:r>
                      <a:r>
                        <a:rPr kumimoji="0" lang="en-US" sz="1600" b="1" i="0" u="none" strike="noStrike" cap="none" normalizeH="0" baseline="30000" dirty="0" smtClean="0">
                          <a:ln>
                            <a:noFill/>
                          </a:ln>
                          <a:solidFill>
                            <a:schemeClr val="tx1"/>
                          </a:solidFill>
                          <a:effectLst/>
                          <a:latin typeface="Arial" charset="0"/>
                          <a:cs typeface="Arial" charset="0"/>
                        </a:rPr>
                        <a:t>6</a:t>
                      </a:r>
                      <a:endParaRPr kumimoji="0" lang="en-US" sz="1600" b="1" i="0" u="none" strike="noStrike" cap="none" normalizeH="0" baseline="3000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172%</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32.9%</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3.7%</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12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25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9.99X10</a:t>
                      </a:r>
                      <a:r>
                        <a:rPr kumimoji="0" lang="en-US" sz="1600" b="1" i="0" u="none" strike="noStrike" cap="none" normalizeH="0" baseline="30000" dirty="0" smtClean="0">
                          <a:ln>
                            <a:noFill/>
                          </a:ln>
                          <a:solidFill>
                            <a:schemeClr val="tx1"/>
                          </a:solidFill>
                          <a:effectLst/>
                          <a:latin typeface="Arial" charset="0"/>
                        </a:rPr>
                        <a:t>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5.7%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17.6%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12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50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1.74X10</a:t>
                      </a:r>
                      <a:r>
                        <a:rPr kumimoji="0" lang="en-US" sz="1600" b="1" i="0" u="none" strike="noStrike" cap="none" normalizeH="0" baseline="30000" dirty="0" smtClean="0">
                          <a:ln>
                            <a:noFill/>
                          </a:ln>
                          <a:solidFill>
                            <a:schemeClr val="tx1"/>
                          </a:solidFill>
                          <a:effectLst/>
                          <a:latin typeface="Arial" charset="0"/>
                        </a:rPr>
                        <a:t>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2.5%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11.8%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7.6%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12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125</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3.86C10</a:t>
                      </a:r>
                      <a:r>
                        <a:rPr kumimoji="0" lang="en-US" sz="1600" b="1" i="0" u="none" strike="noStrike" cap="none" normalizeH="0" baseline="30000" dirty="0" smtClean="0">
                          <a:ln>
                            <a:noFill/>
                          </a:ln>
                          <a:solidFill>
                            <a:schemeClr val="tx1"/>
                          </a:solidFill>
                          <a:effectLst/>
                          <a:latin typeface="Arial" charset="0"/>
                          <a:cs typeface="Arial" charset="0"/>
                        </a:rPr>
                        <a:t>8</a:t>
                      </a:r>
                      <a:endParaRPr kumimoji="0" lang="en-US" sz="1600" b="1" i="0" u="none" strike="noStrike" cap="none" normalizeH="0" baseline="3000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5.0%</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0.8%</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556">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175</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5.21X10</a:t>
                      </a:r>
                      <a:r>
                        <a:rPr kumimoji="0" lang="en-US" sz="1600" b="1" i="0" u="none" strike="noStrike" cap="none" normalizeH="0" baseline="30000" dirty="0" smtClean="0">
                          <a:ln>
                            <a:noFill/>
                          </a:ln>
                          <a:solidFill>
                            <a:schemeClr val="tx1"/>
                          </a:solidFill>
                          <a:effectLst/>
                          <a:latin typeface="Arial" charset="0"/>
                          <a:cs typeface="Arial" charset="0"/>
                        </a:rPr>
                        <a:t>8</a:t>
                      </a:r>
                      <a:endParaRPr kumimoji="0" lang="en-US" sz="1600" b="1" i="0" u="none" strike="noStrike" cap="none" normalizeH="0" baseline="3000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2.8%</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2.4%</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3.6%</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12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250</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7.18X10</a:t>
                      </a:r>
                      <a:r>
                        <a:rPr kumimoji="0" lang="en-US" sz="1600" b="1" i="0" u="none" strike="noStrike" cap="none" normalizeH="0" baseline="30000" dirty="0" smtClean="0">
                          <a:ln>
                            <a:noFill/>
                          </a:ln>
                          <a:solidFill>
                            <a:schemeClr val="tx1"/>
                          </a:solidFill>
                          <a:effectLst/>
                          <a:latin typeface="Arial" charset="0"/>
                        </a:rPr>
                        <a:t>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1.5%</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0.0%</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6.1%</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556">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500</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1.37X10</a:t>
                      </a:r>
                      <a:r>
                        <a:rPr kumimoji="0" lang="en-US" sz="1600" b="1" i="0" u="none" strike="noStrike" cap="none" normalizeH="0" baseline="30000" dirty="0" smtClean="0">
                          <a:ln>
                            <a:noFill/>
                          </a:ln>
                          <a:solidFill>
                            <a:schemeClr val="tx1"/>
                          </a:solidFill>
                          <a:effectLst/>
                          <a:latin typeface="Arial" charset="0"/>
                        </a:rPr>
                        <a:t>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1.0%</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3.8%</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9.9%</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129">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 </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r2</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0.999</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0.997</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0.991</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r>
              <a:tr h="38555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 </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RSE</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77%</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17.7%</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9.9%</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 name="Rectangle 7"/>
          <p:cNvSpPr/>
          <p:nvPr/>
        </p:nvSpPr>
        <p:spPr bwMode="auto">
          <a:xfrm>
            <a:off x="3342386" y="3048000"/>
            <a:ext cx="3712463" cy="267919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smtClean="0">
              <a:ln>
                <a:noFill/>
              </a:ln>
              <a:solidFill>
                <a:schemeClr val="tx1"/>
              </a:solidFill>
              <a:effectLst/>
              <a:latin typeface="Optima" pitchFamily="34" charset="0"/>
            </a:endParaRPr>
          </a:p>
        </p:txBody>
      </p:sp>
      <p:sp>
        <p:nvSpPr>
          <p:cNvPr id="9" name="Rectangle 8"/>
          <p:cNvSpPr/>
          <p:nvPr/>
        </p:nvSpPr>
        <p:spPr bwMode="auto">
          <a:xfrm>
            <a:off x="1981200" y="6108063"/>
            <a:ext cx="5073649" cy="4114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smtClean="0">
              <a:ln>
                <a:noFill/>
              </a:ln>
              <a:solidFill>
                <a:schemeClr val="tx1"/>
              </a:solidFill>
              <a:effectLst/>
              <a:latin typeface="Optima" pitchFamily="34" charset="0"/>
            </a:endParaRPr>
          </a:p>
        </p:txBody>
      </p:sp>
    </p:spTree>
    <p:extLst>
      <p:ext uri="{BB962C8B-B14F-4D97-AF65-F5344CB8AC3E}">
        <p14:creationId xmlns:p14="http://schemas.microsoft.com/office/powerpoint/2010/main" val="1142935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7010400" cy="1143000"/>
          </a:xfrm>
        </p:spPr>
        <p:txBody>
          <a:bodyPr/>
          <a:lstStyle/>
          <a:p>
            <a:r>
              <a:rPr lang="en-US" dirty="0" smtClean="0"/>
              <a:t>1.7.1.1 (l) Single </a:t>
            </a:r>
            <a:r>
              <a:rPr lang="en-US" dirty="0"/>
              <a:t>point calibration and linear </a:t>
            </a:r>
            <a:r>
              <a:rPr lang="en-US" dirty="0" smtClean="0"/>
              <a:t>range</a:t>
            </a:r>
            <a:endParaRPr lang="en-US" dirty="0"/>
          </a:p>
        </p:txBody>
      </p:sp>
      <p:sp>
        <p:nvSpPr>
          <p:cNvPr id="3" name="Content Placeholder 2"/>
          <p:cNvSpPr>
            <a:spLocks noGrp="1"/>
          </p:cNvSpPr>
          <p:nvPr>
            <p:ph idx="1"/>
          </p:nvPr>
        </p:nvSpPr>
        <p:spPr>
          <a:xfrm>
            <a:off x="457200" y="1600200"/>
            <a:ext cx="8229600" cy="4953000"/>
          </a:xfrm>
        </p:spPr>
        <p:txBody>
          <a:bodyPr/>
          <a:lstStyle/>
          <a:p>
            <a:pPr>
              <a:buFont typeface="Wingdings" panose="05000000000000000000" pitchFamily="2" charset="2"/>
              <a:buChar char="q"/>
            </a:pPr>
            <a:r>
              <a:rPr lang="en-US" sz="2800" dirty="0" smtClean="0"/>
              <a:t>Some methods allow calibration with only a blank (or “zero”) and a single calibration standard</a:t>
            </a:r>
          </a:p>
          <a:p>
            <a:pPr lvl="1"/>
            <a:r>
              <a:rPr lang="en-US" sz="2400" dirty="0"/>
              <a:t>e</a:t>
            </a:r>
            <a:r>
              <a:rPr lang="en-US" sz="2400" dirty="0" smtClean="0"/>
              <a:t>.g., ICP technology</a:t>
            </a:r>
          </a:p>
          <a:p>
            <a:endParaRPr lang="en-US" sz="1000" dirty="0"/>
          </a:p>
          <a:p>
            <a:pPr>
              <a:buFont typeface="Wingdings" panose="05000000000000000000" pitchFamily="2" charset="2"/>
              <a:buChar char="q"/>
            </a:pPr>
            <a:r>
              <a:rPr lang="en-US" sz="2800" dirty="0" smtClean="0"/>
              <a:t>2016 standard requires</a:t>
            </a:r>
          </a:p>
          <a:p>
            <a:pPr lvl="1"/>
            <a:r>
              <a:rPr lang="en-US" sz="2400" dirty="0" smtClean="0"/>
              <a:t>Single point used to establish the calibration shall be analyzed at least daily</a:t>
            </a:r>
          </a:p>
          <a:p>
            <a:pPr lvl="1"/>
            <a:r>
              <a:rPr lang="en-US" sz="2400" dirty="0" smtClean="0"/>
              <a:t>Standard at or below the quantitation limit shall be analyzed with each calibration and shall meet recovery limits</a:t>
            </a:r>
          </a:p>
        </p:txBody>
      </p:sp>
    </p:spTree>
    <p:extLst>
      <p:ext uri="{BB962C8B-B14F-4D97-AF65-F5344CB8AC3E}">
        <p14:creationId xmlns:p14="http://schemas.microsoft.com/office/powerpoint/2010/main" val="3743289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at least daily:</a:t>
            </a:r>
            <a:endParaRPr lang="en-US" dirty="0"/>
          </a:p>
        </p:txBody>
      </p:sp>
      <p:graphicFrame>
        <p:nvGraphicFramePr>
          <p:cNvPr id="6" name="Chart 5"/>
          <p:cNvGraphicFramePr>
            <a:graphicFrameLocks/>
          </p:cNvGraphicFramePr>
          <p:nvPr>
            <p:extLst/>
          </p:nvPr>
        </p:nvGraphicFramePr>
        <p:xfrm>
          <a:off x="457200" y="1600200"/>
          <a:ext cx="82296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391400" y="1779251"/>
            <a:ext cx="312906" cy="369332"/>
          </a:xfrm>
          <a:prstGeom prst="rect">
            <a:avLst/>
          </a:prstGeom>
          <a:noFill/>
        </p:spPr>
        <p:txBody>
          <a:bodyPr wrap="none" rtlCol="0">
            <a:spAutoFit/>
          </a:bodyPr>
          <a:lstStyle/>
          <a:p>
            <a:r>
              <a:rPr lang="en-US" b="1" dirty="0">
                <a:solidFill>
                  <a:srgbClr val="FF0000"/>
                </a:solidFill>
              </a:rPr>
              <a:t>3</a:t>
            </a:r>
          </a:p>
        </p:txBody>
      </p:sp>
      <p:sp>
        <p:nvSpPr>
          <p:cNvPr id="8" name="TextBox 7"/>
          <p:cNvSpPr txBox="1"/>
          <p:nvPr/>
        </p:nvSpPr>
        <p:spPr>
          <a:xfrm>
            <a:off x="2743200" y="4800600"/>
            <a:ext cx="4191000" cy="369332"/>
          </a:xfrm>
          <a:prstGeom prst="rect">
            <a:avLst/>
          </a:prstGeom>
          <a:noFill/>
        </p:spPr>
        <p:txBody>
          <a:bodyPr wrap="square" rtlCol="0">
            <a:spAutoFit/>
          </a:bodyPr>
          <a:lstStyle/>
          <a:p>
            <a:r>
              <a:rPr lang="en-US" b="1" dirty="0" smtClean="0">
                <a:solidFill>
                  <a:srgbClr val="FF0000"/>
                </a:solidFill>
              </a:rPr>
              <a:t>2 </a:t>
            </a:r>
            <a:r>
              <a:rPr lang="en-US" b="1" dirty="0" smtClean="0">
                <a:solidFill>
                  <a:srgbClr val="0070C0"/>
                </a:solidFill>
              </a:rPr>
              <a:t>– Analyze with each calibration</a:t>
            </a:r>
            <a:endParaRPr lang="en-US" b="1" dirty="0">
              <a:solidFill>
                <a:srgbClr val="0070C0"/>
              </a:solidFill>
            </a:endParaRPr>
          </a:p>
        </p:txBody>
      </p:sp>
      <p:sp>
        <p:nvSpPr>
          <p:cNvPr id="9" name="TextBox 8"/>
          <p:cNvSpPr txBox="1"/>
          <p:nvPr/>
        </p:nvSpPr>
        <p:spPr>
          <a:xfrm>
            <a:off x="1600200" y="3733800"/>
            <a:ext cx="2492990" cy="369332"/>
          </a:xfrm>
          <a:prstGeom prst="rect">
            <a:avLst/>
          </a:prstGeom>
          <a:noFill/>
        </p:spPr>
        <p:txBody>
          <a:bodyPr wrap="none" rtlCol="0">
            <a:spAutoFit/>
          </a:bodyPr>
          <a:lstStyle/>
          <a:p>
            <a:r>
              <a:rPr lang="en-US" b="1" dirty="0" smtClean="0">
                <a:solidFill>
                  <a:srgbClr val="FF0000"/>
                </a:solidFill>
              </a:rPr>
              <a:t>1 = “Blank” or “zero”</a:t>
            </a:r>
            <a:endParaRPr lang="en-US" b="1" dirty="0">
              <a:solidFill>
                <a:srgbClr val="FF0000"/>
              </a:solidFill>
            </a:endParaRPr>
          </a:p>
        </p:txBody>
      </p:sp>
      <p:sp>
        <p:nvSpPr>
          <p:cNvPr id="3" name="TextBox 2"/>
          <p:cNvSpPr txBox="1"/>
          <p:nvPr/>
        </p:nvSpPr>
        <p:spPr>
          <a:xfrm>
            <a:off x="2743200" y="6096000"/>
            <a:ext cx="3403496" cy="369332"/>
          </a:xfrm>
          <a:prstGeom prst="rect">
            <a:avLst/>
          </a:prstGeom>
          <a:noFill/>
        </p:spPr>
        <p:txBody>
          <a:bodyPr wrap="none" rtlCol="0">
            <a:spAutoFit/>
          </a:bodyPr>
          <a:lstStyle/>
          <a:p>
            <a:r>
              <a:rPr lang="en-US" dirty="0" smtClean="0"/>
              <a:t>No change from 2009 Standard</a:t>
            </a:r>
            <a:endParaRPr lang="en-US" dirty="0"/>
          </a:p>
        </p:txBody>
      </p:sp>
    </p:spTree>
    <p:extLst>
      <p:ext uri="{BB962C8B-B14F-4D97-AF65-F5344CB8AC3E}">
        <p14:creationId xmlns:p14="http://schemas.microsoft.com/office/powerpoint/2010/main" val="337646960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1.7.1.1 (p) Reporting</a:t>
            </a:r>
            <a:endParaRPr lang="en-US" dirty="0"/>
          </a:p>
        </p:txBody>
      </p:sp>
      <p:sp>
        <p:nvSpPr>
          <p:cNvPr id="3" name="Content Placeholder 2"/>
          <p:cNvSpPr>
            <a:spLocks noGrp="1"/>
          </p:cNvSpPr>
          <p:nvPr>
            <p:ph idx="1"/>
          </p:nvPr>
        </p:nvSpPr>
        <p:spPr/>
        <p:txBody>
          <a:bodyPr/>
          <a:lstStyle/>
          <a:p>
            <a:pPr marL="0" indent="0">
              <a:buNone/>
            </a:pPr>
            <a:r>
              <a:rPr lang="en-US" dirty="0" smtClean="0"/>
              <a:t>If the method allows, data within the linear range, but above daily calibration may be reported without qualification:</a:t>
            </a:r>
          </a:p>
          <a:p>
            <a:pPr>
              <a:buFont typeface="Wingdings" panose="05000000000000000000" pitchFamily="2" charset="2"/>
              <a:buChar char="Ø"/>
            </a:pPr>
            <a:r>
              <a:rPr lang="en-US" dirty="0" smtClean="0"/>
              <a:t>Establish the linear range using a series of standards annually</a:t>
            </a:r>
          </a:p>
          <a:p>
            <a:pPr>
              <a:buFont typeface="Wingdings" panose="05000000000000000000" pitchFamily="2" charset="2"/>
              <a:buChar char="Ø"/>
            </a:pPr>
            <a:r>
              <a:rPr lang="en-US" dirty="0" smtClean="0"/>
              <a:t>Verify quarterly</a:t>
            </a:r>
          </a:p>
        </p:txBody>
      </p:sp>
    </p:spTree>
    <p:extLst>
      <p:ext uri="{BB962C8B-B14F-4D97-AF65-F5344CB8AC3E}">
        <p14:creationId xmlns:p14="http://schemas.microsoft.com/office/powerpoint/2010/main" val="3352936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Linear Range</a:t>
            </a:r>
            <a:br>
              <a:rPr lang="en-US" dirty="0" smtClean="0"/>
            </a:br>
            <a:r>
              <a:rPr lang="en-US" dirty="0" smtClean="0"/>
              <a:t>Annual Requirement</a:t>
            </a:r>
            <a:endParaRPr lang="en-US" dirty="0"/>
          </a:p>
        </p:txBody>
      </p:sp>
      <p:graphicFrame>
        <p:nvGraphicFramePr>
          <p:cNvPr id="5" name="Chart 4"/>
          <p:cNvGraphicFramePr>
            <a:graphicFrameLocks/>
          </p:cNvGraphicFramePr>
          <p:nvPr>
            <p:extLst/>
          </p:nvPr>
        </p:nvGraphicFramePr>
        <p:xfrm>
          <a:off x="533400" y="1524000"/>
          <a:ext cx="83820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438400" y="2209800"/>
            <a:ext cx="5698996" cy="369332"/>
          </a:xfrm>
          <a:prstGeom prst="rect">
            <a:avLst/>
          </a:prstGeom>
          <a:noFill/>
        </p:spPr>
        <p:txBody>
          <a:bodyPr wrap="none" rtlCol="0">
            <a:spAutoFit/>
          </a:bodyPr>
          <a:lstStyle/>
          <a:p>
            <a:r>
              <a:rPr lang="en-US" b="1" dirty="0" smtClean="0">
                <a:solidFill>
                  <a:srgbClr val="FF0000"/>
                </a:solidFill>
              </a:rPr>
              <a:t>Annually: analyze series of standards, 1 through 7</a:t>
            </a:r>
          </a:p>
        </p:txBody>
      </p:sp>
      <p:sp>
        <p:nvSpPr>
          <p:cNvPr id="7" name="TextBox 6"/>
          <p:cNvSpPr txBox="1"/>
          <p:nvPr/>
        </p:nvSpPr>
        <p:spPr>
          <a:xfrm>
            <a:off x="1898920" y="5050904"/>
            <a:ext cx="312906" cy="369332"/>
          </a:xfrm>
          <a:prstGeom prst="rect">
            <a:avLst/>
          </a:prstGeom>
          <a:noFill/>
        </p:spPr>
        <p:txBody>
          <a:bodyPr wrap="none" rtlCol="0">
            <a:spAutoFit/>
          </a:bodyPr>
          <a:lstStyle/>
          <a:p>
            <a:r>
              <a:rPr lang="en-US" b="1" dirty="0" smtClean="0">
                <a:solidFill>
                  <a:srgbClr val="00B0F0"/>
                </a:solidFill>
              </a:rPr>
              <a:t>2</a:t>
            </a:r>
            <a:endParaRPr lang="en-US" b="1" dirty="0">
              <a:solidFill>
                <a:srgbClr val="00B0F0"/>
              </a:solidFill>
            </a:endParaRPr>
          </a:p>
        </p:txBody>
      </p:sp>
      <p:sp>
        <p:nvSpPr>
          <p:cNvPr id="8" name="TextBox 7"/>
          <p:cNvSpPr txBox="1"/>
          <p:nvPr/>
        </p:nvSpPr>
        <p:spPr>
          <a:xfrm>
            <a:off x="6705600" y="3094575"/>
            <a:ext cx="312906" cy="369332"/>
          </a:xfrm>
          <a:prstGeom prst="rect">
            <a:avLst/>
          </a:prstGeom>
          <a:noFill/>
        </p:spPr>
        <p:txBody>
          <a:bodyPr wrap="none" rtlCol="0">
            <a:spAutoFit/>
          </a:bodyPr>
          <a:lstStyle/>
          <a:p>
            <a:r>
              <a:rPr lang="en-US" b="1" dirty="0" smtClean="0">
                <a:solidFill>
                  <a:srgbClr val="FF0000"/>
                </a:solidFill>
              </a:rPr>
              <a:t>6</a:t>
            </a:r>
            <a:endParaRPr lang="en-US" b="1" dirty="0">
              <a:solidFill>
                <a:srgbClr val="FF0000"/>
              </a:solidFill>
            </a:endParaRPr>
          </a:p>
        </p:txBody>
      </p:sp>
      <p:sp>
        <p:nvSpPr>
          <p:cNvPr id="9" name="TextBox 8"/>
          <p:cNvSpPr txBox="1"/>
          <p:nvPr/>
        </p:nvSpPr>
        <p:spPr>
          <a:xfrm>
            <a:off x="5037315" y="3657600"/>
            <a:ext cx="312906" cy="369332"/>
          </a:xfrm>
          <a:prstGeom prst="rect">
            <a:avLst/>
          </a:prstGeom>
          <a:noFill/>
        </p:spPr>
        <p:txBody>
          <a:bodyPr wrap="none" rtlCol="0">
            <a:spAutoFit/>
          </a:bodyPr>
          <a:lstStyle/>
          <a:p>
            <a:r>
              <a:rPr lang="en-US" b="1" dirty="0" smtClean="0">
                <a:solidFill>
                  <a:srgbClr val="FF0000"/>
                </a:solidFill>
              </a:rPr>
              <a:t>5</a:t>
            </a:r>
            <a:endParaRPr lang="en-US" b="1" dirty="0">
              <a:solidFill>
                <a:srgbClr val="FF0000"/>
              </a:solidFill>
            </a:endParaRPr>
          </a:p>
        </p:txBody>
      </p:sp>
      <p:sp>
        <p:nvSpPr>
          <p:cNvPr id="10" name="TextBox 9"/>
          <p:cNvSpPr txBox="1"/>
          <p:nvPr/>
        </p:nvSpPr>
        <p:spPr>
          <a:xfrm>
            <a:off x="8373894" y="2429750"/>
            <a:ext cx="312906" cy="369332"/>
          </a:xfrm>
          <a:prstGeom prst="rect">
            <a:avLst/>
          </a:prstGeom>
          <a:noFill/>
        </p:spPr>
        <p:txBody>
          <a:bodyPr wrap="none" rtlCol="0">
            <a:spAutoFit/>
          </a:bodyPr>
          <a:lstStyle/>
          <a:p>
            <a:r>
              <a:rPr lang="en-US" b="1" dirty="0" smtClean="0">
                <a:solidFill>
                  <a:srgbClr val="FF0000"/>
                </a:solidFill>
              </a:rPr>
              <a:t>7</a:t>
            </a:r>
            <a:endParaRPr lang="en-US" b="1" dirty="0">
              <a:solidFill>
                <a:srgbClr val="FF0000"/>
              </a:solidFill>
            </a:endParaRPr>
          </a:p>
        </p:txBody>
      </p:sp>
      <p:sp>
        <p:nvSpPr>
          <p:cNvPr id="11" name="TextBox 10"/>
          <p:cNvSpPr txBox="1"/>
          <p:nvPr/>
        </p:nvSpPr>
        <p:spPr>
          <a:xfrm>
            <a:off x="3352800" y="4267200"/>
            <a:ext cx="312906" cy="369332"/>
          </a:xfrm>
          <a:prstGeom prst="rect">
            <a:avLst/>
          </a:prstGeom>
          <a:noFill/>
        </p:spPr>
        <p:txBody>
          <a:bodyPr wrap="none" rtlCol="0">
            <a:spAutoFit/>
          </a:bodyPr>
          <a:lstStyle/>
          <a:p>
            <a:r>
              <a:rPr lang="en-US" b="1" dirty="0" smtClean="0">
                <a:solidFill>
                  <a:srgbClr val="FF0000"/>
                </a:solidFill>
              </a:rPr>
              <a:t>4</a:t>
            </a:r>
            <a:endParaRPr lang="en-US" b="1" dirty="0">
              <a:solidFill>
                <a:srgbClr val="FF0000"/>
              </a:solidFill>
            </a:endParaRPr>
          </a:p>
        </p:txBody>
      </p:sp>
      <p:sp>
        <p:nvSpPr>
          <p:cNvPr id="12" name="TextBox 11"/>
          <p:cNvSpPr txBox="1"/>
          <p:nvPr/>
        </p:nvSpPr>
        <p:spPr>
          <a:xfrm>
            <a:off x="2434347" y="4876800"/>
            <a:ext cx="312906" cy="369332"/>
          </a:xfrm>
          <a:prstGeom prst="rect">
            <a:avLst/>
          </a:prstGeom>
          <a:noFill/>
        </p:spPr>
        <p:txBody>
          <a:bodyPr wrap="none" rtlCol="0">
            <a:spAutoFit/>
          </a:bodyPr>
          <a:lstStyle/>
          <a:p>
            <a:r>
              <a:rPr lang="en-US" b="1" dirty="0" smtClean="0">
                <a:solidFill>
                  <a:srgbClr val="00B0F0"/>
                </a:solidFill>
              </a:rPr>
              <a:t>3</a:t>
            </a:r>
            <a:endParaRPr lang="en-US" b="1" dirty="0">
              <a:solidFill>
                <a:srgbClr val="00B0F0"/>
              </a:solidFill>
            </a:endParaRPr>
          </a:p>
        </p:txBody>
      </p:sp>
      <p:sp>
        <p:nvSpPr>
          <p:cNvPr id="13" name="TextBox 12"/>
          <p:cNvSpPr txBox="1"/>
          <p:nvPr/>
        </p:nvSpPr>
        <p:spPr>
          <a:xfrm>
            <a:off x="1676400" y="5093732"/>
            <a:ext cx="312906" cy="369332"/>
          </a:xfrm>
          <a:prstGeom prst="rect">
            <a:avLst/>
          </a:prstGeom>
          <a:noFill/>
        </p:spPr>
        <p:txBody>
          <a:bodyPr wrap="none" rtlCol="0">
            <a:spAutoFit/>
          </a:bodyPr>
          <a:lstStyle/>
          <a:p>
            <a:r>
              <a:rPr lang="en-US" b="1" dirty="0">
                <a:solidFill>
                  <a:srgbClr val="00B0F0"/>
                </a:solidFill>
              </a:rPr>
              <a:t>1</a:t>
            </a:r>
          </a:p>
        </p:txBody>
      </p:sp>
    </p:spTree>
    <p:extLst>
      <p:ext uri="{BB962C8B-B14F-4D97-AF65-F5344CB8AC3E}">
        <p14:creationId xmlns:p14="http://schemas.microsoft.com/office/powerpoint/2010/main" val="23061194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Linear </a:t>
            </a:r>
            <a:r>
              <a:rPr lang="en-US" dirty="0"/>
              <a:t>R</a:t>
            </a:r>
            <a:r>
              <a:rPr lang="en-US" dirty="0" smtClean="0"/>
              <a:t>ange</a:t>
            </a:r>
            <a:r>
              <a:rPr lang="en-US" dirty="0"/>
              <a:t/>
            </a:r>
            <a:br>
              <a:rPr lang="en-US" dirty="0"/>
            </a:br>
            <a:r>
              <a:rPr lang="en-US" dirty="0" smtClean="0"/>
              <a:t>Quarterly </a:t>
            </a:r>
            <a:r>
              <a:rPr lang="en-US" dirty="0"/>
              <a:t>R</a:t>
            </a:r>
            <a:r>
              <a:rPr lang="en-US" dirty="0" smtClean="0"/>
              <a:t>equirement</a:t>
            </a:r>
            <a:endParaRPr lang="en-US" dirty="0"/>
          </a:p>
        </p:txBody>
      </p:sp>
      <p:graphicFrame>
        <p:nvGraphicFramePr>
          <p:cNvPr id="5" name="Chart 4"/>
          <p:cNvGraphicFramePr>
            <a:graphicFrameLocks/>
          </p:cNvGraphicFramePr>
          <p:nvPr>
            <p:extLst/>
          </p:nvPr>
        </p:nvGraphicFramePr>
        <p:xfrm>
          <a:off x="533400" y="1524000"/>
          <a:ext cx="83820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136932" y="1919089"/>
            <a:ext cx="4750018" cy="1200329"/>
          </a:xfrm>
          <a:prstGeom prst="rect">
            <a:avLst/>
          </a:prstGeom>
          <a:noFill/>
        </p:spPr>
        <p:txBody>
          <a:bodyPr wrap="none" rtlCol="0">
            <a:spAutoFit/>
          </a:bodyPr>
          <a:lstStyle/>
          <a:p>
            <a:r>
              <a:rPr lang="en-US" b="1" dirty="0" smtClean="0">
                <a:solidFill>
                  <a:srgbClr val="FF0000"/>
                </a:solidFill>
              </a:rPr>
              <a:t>Quarterly or per method frequency: </a:t>
            </a:r>
          </a:p>
          <a:p>
            <a:r>
              <a:rPr lang="en-US" b="1" dirty="0" smtClean="0">
                <a:solidFill>
                  <a:srgbClr val="FF0000"/>
                </a:solidFill>
              </a:rPr>
              <a:t>analyze standard </a:t>
            </a:r>
          </a:p>
          <a:p>
            <a:r>
              <a:rPr lang="en-US" b="1" dirty="0" smtClean="0">
                <a:solidFill>
                  <a:srgbClr val="FF0000"/>
                </a:solidFill>
              </a:rPr>
              <a:t>at the top of linear working range, # 7</a:t>
            </a:r>
          </a:p>
          <a:p>
            <a:r>
              <a:rPr lang="en-US" b="1" dirty="0" smtClean="0">
                <a:latin typeface="Arial" panose="020B0604020202020204" pitchFamily="34" charset="0"/>
                <a:cs typeface="Arial" panose="020B0604020202020204" pitchFamily="34" charset="0"/>
              </a:rPr>
              <a:t>Check against </a:t>
            </a:r>
            <a:r>
              <a:rPr lang="en-US" b="1" dirty="0">
                <a:latin typeface="Arial" panose="020B0604020202020204" pitchFamily="34" charset="0"/>
                <a:cs typeface="Arial" panose="020B0604020202020204" pitchFamily="34" charset="0"/>
              </a:rPr>
              <a:t>method limits for </a:t>
            </a:r>
            <a:r>
              <a:rPr lang="en-US" b="1" dirty="0" smtClean="0">
                <a:latin typeface="Arial" panose="020B0604020202020204" pitchFamily="34" charset="0"/>
                <a:cs typeface="Arial" panose="020B0604020202020204" pitchFamily="34" charset="0"/>
              </a:rPr>
              <a:t>accuracy</a:t>
            </a:r>
            <a:endParaRPr lang="en-US" b="1" dirty="0">
              <a:latin typeface="Arial" panose="020B0604020202020204" pitchFamily="34" charset="0"/>
              <a:cs typeface="Arial" panose="020B0604020202020204" pitchFamily="34" charset="0"/>
            </a:endParaRPr>
          </a:p>
        </p:txBody>
      </p:sp>
      <p:sp>
        <p:nvSpPr>
          <p:cNvPr id="7" name="TextBox 6"/>
          <p:cNvSpPr txBox="1"/>
          <p:nvPr/>
        </p:nvSpPr>
        <p:spPr>
          <a:xfrm>
            <a:off x="1898920" y="5050904"/>
            <a:ext cx="312906" cy="369332"/>
          </a:xfrm>
          <a:prstGeom prst="rect">
            <a:avLst/>
          </a:prstGeom>
          <a:noFill/>
        </p:spPr>
        <p:txBody>
          <a:bodyPr wrap="none" rtlCol="0">
            <a:spAutoFit/>
          </a:bodyPr>
          <a:lstStyle/>
          <a:p>
            <a:r>
              <a:rPr lang="en-US" b="1" dirty="0" smtClean="0">
                <a:solidFill>
                  <a:srgbClr val="00B0F0"/>
                </a:solidFill>
              </a:rPr>
              <a:t>2</a:t>
            </a:r>
            <a:endParaRPr lang="en-US" b="1" dirty="0">
              <a:solidFill>
                <a:srgbClr val="00B0F0"/>
              </a:solidFill>
            </a:endParaRPr>
          </a:p>
        </p:txBody>
      </p:sp>
      <p:sp>
        <p:nvSpPr>
          <p:cNvPr id="8" name="TextBox 7"/>
          <p:cNvSpPr txBox="1"/>
          <p:nvPr/>
        </p:nvSpPr>
        <p:spPr>
          <a:xfrm>
            <a:off x="6705600" y="3094575"/>
            <a:ext cx="312906" cy="369332"/>
          </a:xfrm>
          <a:prstGeom prst="rect">
            <a:avLst/>
          </a:prstGeom>
          <a:noFill/>
        </p:spPr>
        <p:txBody>
          <a:bodyPr wrap="none" rtlCol="0">
            <a:spAutoFit/>
          </a:bodyPr>
          <a:lstStyle/>
          <a:p>
            <a:r>
              <a:rPr lang="en-US" b="1" dirty="0" smtClean="0">
                <a:solidFill>
                  <a:srgbClr val="00B0F0"/>
                </a:solidFill>
              </a:rPr>
              <a:t>6</a:t>
            </a:r>
            <a:endParaRPr lang="en-US" b="1" dirty="0">
              <a:solidFill>
                <a:srgbClr val="00B0F0"/>
              </a:solidFill>
            </a:endParaRPr>
          </a:p>
        </p:txBody>
      </p:sp>
      <p:sp>
        <p:nvSpPr>
          <p:cNvPr id="9" name="TextBox 8"/>
          <p:cNvSpPr txBox="1"/>
          <p:nvPr/>
        </p:nvSpPr>
        <p:spPr>
          <a:xfrm>
            <a:off x="5037315" y="3657600"/>
            <a:ext cx="312906" cy="369332"/>
          </a:xfrm>
          <a:prstGeom prst="rect">
            <a:avLst/>
          </a:prstGeom>
          <a:noFill/>
        </p:spPr>
        <p:txBody>
          <a:bodyPr wrap="none" rtlCol="0">
            <a:spAutoFit/>
          </a:bodyPr>
          <a:lstStyle/>
          <a:p>
            <a:r>
              <a:rPr lang="en-US" b="1" dirty="0" smtClean="0">
                <a:solidFill>
                  <a:srgbClr val="00B0F0"/>
                </a:solidFill>
              </a:rPr>
              <a:t>5</a:t>
            </a:r>
            <a:endParaRPr lang="en-US" b="1" dirty="0">
              <a:solidFill>
                <a:srgbClr val="00B0F0"/>
              </a:solidFill>
            </a:endParaRPr>
          </a:p>
        </p:txBody>
      </p:sp>
      <p:sp>
        <p:nvSpPr>
          <p:cNvPr id="10" name="TextBox 9"/>
          <p:cNvSpPr txBox="1"/>
          <p:nvPr/>
        </p:nvSpPr>
        <p:spPr>
          <a:xfrm>
            <a:off x="8373894" y="2429750"/>
            <a:ext cx="312906" cy="369332"/>
          </a:xfrm>
          <a:prstGeom prst="rect">
            <a:avLst/>
          </a:prstGeom>
          <a:noFill/>
        </p:spPr>
        <p:txBody>
          <a:bodyPr wrap="none" rtlCol="0">
            <a:spAutoFit/>
          </a:bodyPr>
          <a:lstStyle/>
          <a:p>
            <a:r>
              <a:rPr lang="en-US" b="1" dirty="0" smtClean="0">
                <a:solidFill>
                  <a:srgbClr val="FF0000"/>
                </a:solidFill>
              </a:rPr>
              <a:t>7</a:t>
            </a:r>
            <a:endParaRPr lang="en-US" b="1" dirty="0">
              <a:solidFill>
                <a:srgbClr val="FF0000"/>
              </a:solidFill>
            </a:endParaRPr>
          </a:p>
        </p:txBody>
      </p:sp>
      <p:sp>
        <p:nvSpPr>
          <p:cNvPr id="11" name="TextBox 10"/>
          <p:cNvSpPr txBox="1"/>
          <p:nvPr/>
        </p:nvSpPr>
        <p:spPr>
          <a:xfrm>
            <a:off x="3352800" y="4267200"/>
            <a:ext cx="312906" cy="369332"/>
          </a:xfrm>
          <a:prstGeom prst="rect">
            <a:avLst/>
          </a:prstGeom>
          <a:noFill/>
        </p:spPr>
        <p:txBody>
          <a:bodyPr wrap="none" rtlCol="0">
            <a:spAutoFit/>
          </a:bodyPr>
          <a:lstStyle/>
          <a:p>
            <a:r>
              <a:rPr lang="en-US" b="1" dirty="0" smtClean="0">
                <a:solidFill>
                  <a:srgbClr val="00B0F0"/>
                </a:solidFill>
              </a:rPr>
              <a:t>4</a:t>
            </a:r>
            <a:endParaRPr lang="en-US" b="1" dirty="0">
              <a:solidFill>
                <a:srgbClr val="00B0F0"/>
              </a:solidFill>
            </a:endParaRPr>
          </a:p>
        </p:txBody>
      </p:sp>
      <p:sp>
        <p:nvSpPr>
          <p:cNvPr id="12" name="TextBox 11"/>
          <p:cNvSpPr txBox="1"/>
          <p:nvPr/>
        </p:nvSpPr>
        <p:spPr>
          <a:xfrm>
            <a:off x="2434347" y="4876800"/>
            <a:ext cx="312906" cy="369332"/>
          </a:xfrm>
          <a:prstGeom prst="rect">
            <a:avLst/>
          </a:prstGeom>
          <a:noFill/>
        </p:spPr>
        <p:txBody>
          <a:bodyPr wrap="none" rtlCol="0">
            <a:spAutoFit/>
          </a:bodyPr>
          <a:lstStyle/>
          <a:p>
            <a:r>
              <a:rPr lang="en-US" b="1" dirty="0" smtClean="0">
                <a:solidFill>
                  <a:srgbClr val="00B0F0"/>
                </a:solidFill>
              </a:rPr>
              <a:t>3</a:t>
            </a:r>
            <a:endParaRPr lang="en-US" b="1" dirty="0">
              <a:solidFill>
                <a:srgbClr val="00B0F0"/>
              </a:solidFill>
            </a:endParaRPr>
          </a:p>
        </p:txBody>
      </p:sp>
      <p:sp>
        <p:nvSpPr>
          <p:cNvPr id="13" name="TextBox 12"/>
          <p:cNvSpPr txBox="1"/>
          <p:nvPr/>
        </p:nvSpPr>
        <p:spPr>
          <a:xfrm>
            <a:off x="1676400" y="5093732"/>
            <a:ext cx="312906" cy="369332"/>
          </a:xfrm>
          <a:prstGeom prst="rect">
            <a:avLst/>
          </a:prstGeom>
          <a:noFill/>
        </p:spPr>
        <p:txBody>
          <a:bodyPr wrap="none" rtlCol="0">
            <a:spAutoFit/>
          </a:bodyPr>
          <a:lstStyle/>
          <a:p>
            <a:r>
              <a:rPr lang="en-US" b="1" dirty="0">
                <a:solidFill>
                  <a:srgbClr val="00B0F0"/>
                </a:solidFill>
              </a:rPr>
              <a:t>1</a:t>
            </a:r>
          </a:p>
        </p:txBody>
      </p:sp>
    </p:spTree>
    <p:extLst>
      <p:ext uri="{BB962C8B-B14F-4D97-AF65-F5344CB8AC3E}">
        <p14:creationId xmlns:p14="http://schemas.microsoft.com/office/powerpoint/2010/main" val="6898600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57400" y="274638"/>
            <a:ext cx="7010400" cy="1143000"/>
          </a:xfrm>
        </p:spPr>
        <p:txBody>
          <a:bodyPr/>
          <a:lstStyle/>
          <a:p>
            <a:r>
              <a:rPr lang="en-US" dirty="0" smtClean="0"/>
              <a:t>1.7.1.1 (o) Sensitivity </a:t>
            </a:r>
            <a:r>
              <a:rPr lang="en-US" dirty="0"/>
              <a:t>C</a:t>
            </a:r>
            <a:r>
              <a:rPr lang="en-US" dirty="0" smtClean="0"/>
              <a:t>heck</a:t>
            </a:r>
            <a:endParaRPr lang="en-US" dirty="0"/>
          </a:p>
        </p:txBody>
      </p:sp>
      <p:sp>
        <p:nvSpPr>
          <p:cNvPr id="6" name="Content Placeholder 5"/>
          <p:cNvSpPr>
            <a:spLocks noGrp="1"/>
          </p:cNvSpPr>
          <p:nvPr>
            <p:ph idx="1"/>
          </p:nvPr>
        </p:nvSpPr>
        <p:spPr>
          <a:xfrm>
            <a:off x="473074" y="1606550"/>
            <a:ext cx="8061325" cy="2146300"/>
          </a:xfrm>
        </p:spPr>
        <p:txBody>
          <a:bodyPr/>
          <a:lstStyle/>
          <a:p>
            <a:pPr marL="0" indent="0">
              <a:buNone/>
            </a:pPr>
            <a:r>
              <a:rPr lang="en-US" sz="2800" i="1" dirty="0" smtClean="0"/>
              <a:t>o.	for </a:t>
            </a:r>
            <a:r>
              <a:rPr lang="en-US" sz="2800" i="1" dirty="0"/>
              <a:t>those methods where reporting non-detected analytes based on successful completion of a sensitivity check is allowed (similar to threshold testing but only for non-detects) the requirements of this standard shall not prohibit the practice;</a:t>
            </a:r>
          </a:p>
        </p:txBody>
      </p:sp>
      <p:sp>
        <p:nvSpPr>
          <p:cNvPr id="4" name="Slide Number Placeholder 3"/>
          <p:cNvSpPr>
            <a:spLocks noGrp="1"/>
          </p:cNvSpPr>
          <p:nvPr>
            <p:ph type="sldNum" sz="quarter" idx="11"/>
          </p:nvPr>
        </p:nvSpPr>
        <p:spPr/>
        <p:txBody>
          <a:bodyPr/>
          <a:lstStyle/>
          <a:p>
            <a:fld id="{9C97551F-520E-F849-88AF-AC603969996B}" type="slidenum">
              <a:rPr lang="en-US" smtClean="0">
                <a:solidFill>
                  <a:srgbClr val="000000"/>
                </a:solidFill>
              </a:rPr>
              <a:pPr/>
              <a:t>57</a:t>
            </a:fld>
            <a:endParaRPr lang="en-US" dirty="0">
              <a:solidFill>
                <a:srgbClr val="000000"/>
              </a:solidFill>
            </a:endParaRPr>
          </a:p>
        </p:txBody>
      </p:sp>
      <p:sp>
        <p:nvSpPr>
          <p:cNvPr id="2" name="TextBox 1"/>
          <p:cNvSpPr txBox="1"/>
          <p:nvPr/>
        </p:nvSpPr>
        <p:spPr>
          <a:xfrm>
            <a:off x="228600" y="4490899"/>
            <a:ext cx="8210549" cy="1754326"/>
          </a:xfrm>
          <a:prstGeom prst="rect">
            <a:avLst/>
          </a:prstGeom>
          <a:solidFill>
            <a:srgbClr val="0070C0"/>
          </a:solidFill>
          <a:ln/>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b="1" dirty="0" smtClean="0">
                <a:solidFill>
                  <a:schemeClr val="bg1"/>
                </a:solidFill>
              </a:rPr>
              <a:t>Method 8000D</a:t>
            </a:r>
          </a:p>
          <a:p>
            <a:r>
              <a:rPr lang="en-US" b="1" dirty="0">
                <a:solidFill>
                  <a:schemeClr val="bg1"/>
                </a:solidFill>
              </a:rPr>
              <a:t>In order to report non-detected analytes that </a:t>
            </a:r>
            <a:r>
              <a:rPr lang="en-US" b="1" dirty="0" smtClean="0">
                <a:solidFill>
                  <a:schemeClr val="bg1"/>
                </a:solidFill>
              </a:rPr>
              <a:t>exceed </a:t>
            </a:r>
            <a:r>
              <a:rPr lang="en-US" b="1" dirty="0">
                <a:solidFill>
                  <a:schemeClr val="bg1"/>
                </a:solidFill>
              </a:rPr>
              <a:t>the lower acceptance criteria (e.g., &lt;-20%), a sensitivity verification standard at or below the LLOQ should be analyzed in the analytical batch. The analyte should be detected in the LLOQ standard and meet all of the qualitative identification criteria that the laboratory routinely uses</a:t>
            </a:r>
          </a:p>
        </p:txBody>
      </p:sp>
    </p:spTree>
    <p:extLst>
      <p:ext uri="{BB962C8B-B14F-4D97-AF65-F5344CB8AC3E}">
        <p14:creationId xmlns:p14="http://schemas.microsoft.com/office/powerpoint/2010/main" val="106260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85750"/>
            <a:ext cx="6267450" cy="1143000"/>
          </a:xfrm>
        </p:spPr>
        <p:txBody>
          <a:bodyPr/>
          <a:lstStyle/>
          <a:p>
            <a:r>
              <a:rPr lang="en-US" dirty="0" smtClean="0"/>
              <a:t>1.7.1.2 – Continuing Calibration</a:t>
            </a:r>
            <a:endParaRPr lang="en-US" dirty="0"/>
          </a:p>
        </p:txBody>
      </p:sp>
      <p:sp>
        <p:nvSpPr>
          <p:cNvPr id="3" name="Slide Number Placeholder 2"/>
          <p:cNvSpPr>
            <a:spLocks noGrp="1"/>
          </p:cNvSpPr>
          <p:nvPr>
            <p:ph type="sldNum" sz="quarter" idx="12"/>
          </p:nvPr>
        </p:nvSpPr>
        <p:spPr/>
        <p:txBody>
          <a:bodyPr/>
          <a:lstStyle/>
          <a:p>
            <a:fld id="{9C97551F-520E-F849-88AF-AC603969996B}" type="slidenum">
              <a:rPr lang="en-US" smtClean="0"/>
              <a:t>58</a:t>
            </a:fld>
            <a:endParaRPr lang="en-US"/>
          </a:p>
        </p:txBody>
      </p:sp>
      <p:graphicFrame>
        <p:nvGraphicFramePr>
          <p:cNvPr id="4" name="Table 3"/>
          <p:cNvGraphicFramePr>
            <a:graphicFrameLocks noGrp="1"/>
          </p:cNvGraphicFramePr>
          <p:nvPr>
            <p:extLst/>
          </p:nvPr>
        </p:nvGraphicFramePr>
        <p:xfrm>
          <a:off x="695324" y="2073275"/>
          <a:ext cx="7781926" cy="2225040"/>
        </p:xfrm>
        <a:graphic>
          <a:graphicData uri="http://schemas.openxmlformats.org/drawingml/2006/table">
            <a:tbl>
              <a:tblPr firstRow="1" bandRow="1">
                <a:tableStyleId>{0660B408-B3CF-4A94-85FC-2B1E0A45F4A2}</a:tableStyleId>
              </a:tblPr>
              <a:tblGrid>
                <a:gridCol w="3890963"/>
                <a:gridCol w="3890963"/>
              </a:tblGrid>
              <a:tr h="370840">
                <a:tc>
                  <a:txBody>
                    <a:bodyPr/>
                    <a:lstStyle/>
                    <a:p>
                      <a:r>
                        <a:rPr lang="en-US" dirty="0" smtClean="0"/>
                        <a:t>Sections</a:t>
                      </a:r>
                      <a:endParaRPr lang="en-US" dirty="0"/>
                    </a:p>
                  </a:txBody>
                  <a:tcPr/>
                </a:tc>
                <a:tc>
                  <a:txBody>
                    <a:bodyPr/>
                    <a:lstStyle/>
                    <a:p>
                      <a:r>
                        <a:rPr lang="en-US" dirty="0" smtClean="0"/>
                        <a:t>Updates</a:t>
                      </a:r>
                      <a:endParaRPr lang="en-US" dirty="0"/>
                    </a:p>
                  </a:txBody>
                  <a:tcPr/>
                </a:tc>
              </a:tr>
              <a:tr h="370840">
                <a:tc>
                  <a:txBody>
                    <a:bodyPr/>
                    <a:lstStyle/>
                    <a:p>
                      <a:r>
                        <a:rPr lang="en-US" b="1" dirty="0" smtClean="0"/>
                        <a:t>a and b </a:t>
                      </a:r>
                      <a:r>
                        <a:rPr lang="en-US" dirty="0" smtClean="0"/>
                        <a:t>Overview</a:t>
                      </a:r>
                      <a:endParaRPr lang="en-US" dirty="0"/>
                    </a:p>
                  </a:txBody>
                  <a:tcPr/>
                </a:tc>
                <a:tc>
                  <a:txBody>
                    <a:bodyPr/>
                    <a:lstStyle/>
                    <a:p>
                      <a:r>
                        <a:rPr lang="en-US" dirty="0" smtClean="0"/>
                        <a:t>No change</a:t>
                      </a:r>
                      <a:endParaRPr lang="en-US" dirty="0"/>
                    </a:p>
                  </a:txBody>
                  <a:tcPr/>
                </a:tc>
              </a:tr>
              <a:tr h="370840">
                <a:tc>
                  <a:txBody>
                    <a:bodyPr/>
                    <a:lstStyle/>
                    <a:p>
                      <a:r>
                        <a:rPr lang="en-US" b="1" dirty="0" smtClean="0"/>
                        <a:t>c</a:t>
                      </a:r>
                      <a:r>
                        <a:rPr lang="en-US" dirty="0" smtClean="0"/>
                        <a:t> CCV level</a:t>
                      </a:r>
                      <a:endParaRPr lang="en-US" dirty="0"/>
                    </a:p>
                  </a:txBody>
                  <a:tcPr/>
                </a:tc>
                <a:tc>
                  <a:txBody>
                    <a:bodyPr/>
                    <a:lstStyle/>
                    <a:p>
                      <a:r>
                        <a:rPr lang="en-US" dirty="0" smtClean="0">
                          <a:solidFill>
                            <a:srgbClr val="FF0000"/>
                          </a:solidFill>
                        </a:rPr>
                        <a:t>New</a:t>
                      </a:r>
                      <a:endParaRPr lang="en-US" dirty="0">
                        <a:solidFill>
                          <a:srgbClr val="FF0000"/>
                        </a:solidFill>
                      </a:endParaRPr>
                    </a:p>
                  </a:txBody>
                  <a:tcPr/>
                </a:tc>
              </a:tr>
              <a:tr h="370840">
                <a:tc>
                  <a:txBody>
                    <a:bodyPr/>
                    <a:lstStyle/>
                    <a:p>
                      <a:r>
                        <a:rPr lang="en-US" b="1" baseline="0" dirty="0" smtClean="0"/>
                        <a:t>d</a:t>
                      </a:r>
                      <a:r>
                        <a:rPr lang="en-US" dirty="0" smtClean="0"/>
                        <a:t> When CCV</a:t>
                      </a:r>
                      <a:r>
                        <a:rPr lang="en-US" baseline="0" dirty="0" smtClean="0"/>
                        <a:t> is required</a:t>
                      </a:r>
                      <a:endParaRPr lang="en-US" dirty="0"/>
                    </a:p>
                  </a:txBody>
                  <a:tcPr/>
                </a:tc>
                <a:tc>
                  <a:txBody>
                    <a:bodyPr/>
                    <a:lstStyle/>
                    <a:p>
                      <a:r>
                        <a:rPr lang="en-US" dirty="0" smtClean="0">
                          <a:solidFill>
                            <a:srgbClr val="FF0000"/>
                          </a:solidFill>
                        </a:rPr>
                        <a:t>Changes and additions</a:t>
                      </a:r>
                      <a:endParaRPr lang="en-US" dirty="0">
                        <a:solidFill>
                          <a:srgbClr val="FF0000"/>
                        </a:solidFill>
                      </a:endParaRPr>
                    </a:p>
                  </a:txBody>
                  <a:tcPr/>
                </a:tc>
              </a:tr>
              <a:tr h="370840">
                <a:tc>
                  <a:txBody>
                    <a:bodyPr/>
                    <a:lstStyle/>
                    <a:p>
                      <a:r>
                        <a:rPr lang="en-US" b="1" dirty="0" smtClean="0"/>
                        <a:t>e</a:t>
                      </a:r>
                      <a:r>
                        <a:rPr lang="en-US" b="1" baseline="0" dirty="0" smtClean="0"/>
                        <a:t> </a:t>
                      </a:r>
                      <a:r>
                        <a:rPr lang="en-US" baseline="0" dirty="0" smtClean="0"/>
                        <a:t>Raw data</a:t>
                      </a:r>
                      <a:endParaRPr lang="en-US" dirty="0"/>
                    </a:p>
                  </a:txBody>
                  <a:tcPr/>
                </a:tc>
                <a:tc>
                  <a:txBody>
                    <a:bodyPr/>
                    <a:lstStyle/>
                    <a:p>
                      <a:r>
                        <a:rPr lang="en-US" dirty="0" smtClean="0"/>
                        <a:t>No change</a:t>
                      </a:r>
                      <a:endParaRPr lang="en-US" dirty="0"/>
                    </a:p>
                  </a:txBody>
                  <a:tcPr/>
                </a:tc>
              </a:tr>
              <a:tr h="370840">
                <a:tc>
                  <a:txBody>
                    <a:bodyPr/>
                    <a:lstStyle/>
                    <a:p>
                      <a:r>
                        <a:rPr lang="en-US" b="1" dirty="0" smtClean="0"/>
                        <a:t>f </a:t>
                      </a:r>
                      <a:r>
                        <a:rPr lang="en-US" dirty="0" smtClean="0"/>
                        <a:t>Acceptance criteria</a:t>
                      </a:r>
                      <a:endParaRPr lang="en-US" dirty="0"/>
                    </a:p>
                  </a:txBody>
                  <a:tcPr/>
                </a:tc>
                <a:tc>
                  <a:txBody>
                    <a:bodyPr/>
                    <a:lstStyle/>
                    <a:p>
                      <a:r>
                        <a:rPr lang="en-US" dirty="0" smtClean="0">
                          <a:solidFill>
                            <a:srgbClr val="FF0000"/>
                          </a:solidFill>
                        </a:rPr>
                        <a:t>Changes</a:t>
                      </a:r>
                      <a:endParaRPr lang="en-US" dirty="0">
                        <a:solidFill>
                          <a:srgbClr val="FF0000"/>
                        </a:solidFill>
                      </a:endParaRPr>
                    </a:p>
                  </a:txBody>
                  <a:tcPr/>
                </a:tc>
              </a:tr>
            </a:tbl>
          </a:graphicData>
        </a:graphic>
      </p:graphicFrame>
    </p:spTree>
    <p:extLst>
      <p:ext uri="{BB962C8B-B14F-4D97-AF65-F5344CB8AC3E}">
        <p14:creationId xmlns:p14="http://schemas.microsoft.com/office/powerpoint/2010/main" val="290888395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dirty="0" smtClean="0"/>
              <a:t>1.7.2.1 (c)</a:t>
            </a:r>
            <a:br>
              <a:rPr lang="en-US" dirty="0" smtClean="0"/>
            </a:br>
            <a:r>
              <a:rPr lang="en-US" dirty="0" smtClean="0"/>
              <a:t>CCV Concentration</a:t>
            </a:r>
          </a:p>
        </p:txBody>
      </p:sp>
      <p:sp>
        <p:nvSpPr>
          <p:cNvPr id="31746" name="Rectangle 3"/>
          <p:cNvSpPr>
            <a:spLocks noGrp="1" noChangeArrowheads="1"/>
          </p:cNvSpPr>
          <p:nvPr>
            <p:ph idx="1"/>
          </p:nvPr>
        </p:nvSpPr>
        <p:spPr/>
        <p:txBody>
          <a:bodyPr/>
          <a:lstStyle/>
          <a:p>
            <a:pPr marL="0" indent="0" eaLnBrk="1" hangingPunct="1">
              <a:buNone/>
            </a:pPr>
            <a:r>
              <a:rPr lang="en-US" i="1" dirty="0" smtClean="0"/>
              <a:t>The concentration shall be equal to or less than half the highest level in the calibration</a:t>
            </a:r>
          </a:p>
          <a:p>
            <a:pPr eaLnBrk="1" hangingPunct="1"/>
            <a:endParaRPr lang="en-US" dirty="0" smtClean="0"/>
          </a:p>
        </p:txBody>
      </p:sp>
    </p:spTree>
    <p:extLst>
      <p:ext uri="{BB962C8B-B14F-4D97-AF65-F5344CB8AC3E}">
        <p14:creationId xmlns:p14="http://schemas.microsoft.com/office/powerpoint/2010/main" val="2413986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LOD Procedure</a:t>
            </a:r>
            <a:endParaRPr lang="en-US" dirty="0"/>
          </a:p>
        </p:txBody>
      </p:sp>
      <p:sp>
        <p:nvSpPr>
          <p:cNvPr id="3" name="Text Placeholder 2"/>
          <p:cNvSpPr>
            <a:spLocks noGrp="1"/>
          </p:cNvSpPr>
          <p:nvPr>
            <p:ph type="body" idx="1"/>
          </p:nvPr>
        </p:nvSpPr>
        <p:spPr>
          <a:xfrm>
            <a:off x="457200" y="1156495"/>
            <a:ext cx="4040188" cy="639762"/>
          </a:xfrm>
        </p:spPr>
        <p:txBody>
          <a:bodyPr/>
          <a:lstStyle/>
          <a:p>
            <a:r>
              <a:rPr lang="en-US" dirty="0" smtClean="0"/>
              <a:t>2009</a:t>
            </a:r>
            <a:endParaRPr lang="en-US" dirty="0"/>
          </a:p>
        </p:txBody>
      </p:sp>
      <p:sp>
        <p:nvSpPr>
          <p:cNvPr id="4" name="Content Placeholder 3"/>
          <p:cNvSpPr>
            <a:spLocks noGrp="1"/>
          </p:cNvSpPr>
          <p:nvPr>
            <p:ph sz="half" idx="2"/>
          </p:nvPr>
        </p:nvSpPr>
        <p:spPr>
          <a:xfrm>
            <a:off x="513239" y="1752600"/>
            <a:ext cx="4040188" cy="3951288"/>
          </a:xfrm>
        </p:spPr>
        <p:txBody>
          <a:bodyPr/>
          <a:lstStyle/>
          <a:p>
            <a:r>
              <a:rPr lang="en-US" sz="2400" dirty="0" smtClean="0"/>
              <a:t>Use any appropriate procedure</a:t>
            </a:r>
          </a:p>
          <a:p>
            <a:r>
              <a:rPr lang="en-US" sz="2400" dirty="0" smtClean="0"/>
              <a:t>Must used procedure specified by method or regulation</a:t>
            </a:r>
          </a:p>
          <a:p>
            <a:r>
              <a:rPr lang="en-US" sz="2400" dirty="0" smtClean="0"/>
              <a:t>Exceptions, including tests that cannot be spiked</a:t>
            </a:r>
          </a:p>
          <a:p>
            <a:r>
              <a:rPr lang="en-US" sz="2400" dirty="0" smtClean="0"/>
              <a:t>Not required if not reporting to LOD</a:t>
            </a:r>
            <a:endParaRPr lang="en-US" sz="2400" dirty="0"/>
          </a:p>
        </p:txBody>
      </p:sp>
      <p:sp>
        <p:nvSpPr>
          <p:cNvPr id="5" name="Text Placeholder 4"/>
          <p:cNvSpPr>
            <a:spLocks noGrp="1"/>
          </p:cNvSpPr>
          <p:nvPr>
            <p:ph type="body" sz="quarter" idx="3"/>
          </p:nvPr>
        </p:nvSpPr>
        <p:spPr>
          <a:xfrm>
            <a:off x="4680585" y="1156495"/>
            <a:ext cx="4041775" cy="639762"/>
          </a:xfrm>
        </p:spPr>
        <p:txBody>
          <a:bodyPr/>
          <a:lstStyle/>
          <a:p>
            <a:r>
              <a:rPr lang="en-US" dirty="0" smtClean="0"/>
              <a:t>2016</a:t>
            </a:r>
            <a:endParaRPr lang="en-US" dirty="0"/>
          </a:p>
        </p:txBody>
      </p:sp>
      <p:sp>
        <p:nvSpPr>
          <p:cNvPr id="6" name="Content Placeholder 5"/>
          <p:cNvSpPr>
            <a:spLocks noGrp="1"/>
          </p:cNvSpPr>
          <p:nvPr>
            <p:ph sz="quarter" idx="4"/>
          </p:nvPr>
        </p:nvSpPr>
        <p:spPr>
          <a:xfrm>
            <a:off x="4191000" y="1752600"/>
            <a:ext cx="4800600" cy="3951288"/>
          </a:xfrm>
        </p:spPr>
        <p:txBody>
          <a:bodyPr/>
          <a:lstStyle/>
          <a:p>
            <a:r>
              <a:rPr lang="en-US" sz="2400" dirty="0" smtClean="0"/>
              <a:t>Use any procedure </a:t>
            </a:r>
            <a:r>
              <a:rPr lang="en-US" sz="2400" b="1" dirty="0" smtClean="0"/>
              <a:t>that contains certain elements</a:t>
            </a:r>
            <a:r>
              <a:rPr lang="en-US" sz="2400" dirty="0" smtClean="0"/>
              <a:t> unless otherwise specified by mandated method</a:t>
            </a:r>
          </a:p>
          <a:p>
            <a:r>
              <a:rPr lang="en-US" sz="2400" dirty="0" smtClean="0"/>
              <a:t>Exceptions, except </a:t>
            </a:r>
            <a:r>
              <a:rPr lang="en-US" sz="2400" b="1" dirty="0" smtClean="0"/>
              <a:t>blanks may be use</a:t>
            </a:r>
            <a:r>
              <a:rPr lang="en-US" sz="2400" dirty="0" smtClean="0"/>
              <a:t>d as appropriate</a:t>
            </a:r>
          </a:p>
          <a:p>
            <a:r>
              <a:rPr lang="en-US" sz="2400" b="1" dirty="0" smtClean="0"/>
              <a:t>Required for all tests</a:t>
            </a:r>
          </a:p>
          <a:p>
            <a:r>
              <a:rPr lang="en-US" sz="2400" dirty="0" smtClean="0"/>
              <a:t>Note: </a:t>
            </a:r>
            <a:r>
              <a:rPr lang="en-US" sz="2400" b="1" dirty="0" smtClean="0"/>
              <a:t>MDL procedure in 40 CFR 136 may be used</a:t>
            </a:r>
          </a:p>
          <a:p>
            <a:r>
              <a:rPr lang="en-US" sz="2400" dirty="0" smtClean="0"/>
              <a:t>Unstated Note: While other options are possible, none are known to exist</a:t>
            </a:r>
            <a:endParaRPr lang="en-US" sz="2400" dirty="0"/>
          </a:p>
        </p:txBody>
      </p:sp>
    </p:spTree>
    <p:extLst>
      <p:ext uri="{BB962C8B-B14F-4D97-AF65-F5344CB8AC3E}">
        <p14:creationId xmlns:p14="http://schemas.microsoft.com/office/powerpoint/2010/main" val="314550580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1.7.2.1 (d</a:t>
            </a:r>
            <a:r>
              <a:rPr lang="en-US" dirty="0"/>
              <a:t>)</a:t>
            </a:r>
            <a:r>
              <a:rPr lang="en-US" dirty="0" smtClean="0"/>
              <a:t/>
            </a:r>
            <a:br>
              <a:rPr lang="en-US" dirty="0" smtClean="0"/>
            </a:br>
            <a:r>
              <a:rPr lang="en-US" dirty="0" smtClean="0"/>
              <a:t>Frequency of the CCV</a:t>
            </a:r>
            <a:endParaRPr lang="en-US" dirty="0"/>
          </a:p>
        </p:txBody>
      </p:sp>
      <p:sp>
        <p:nvSpPr>
          <p:cNvPr id="3" name="Content Placeholder 2"/>
          <p:cNvSpPr>
            <a:spLocks noGrp="1"/>
          </p:cNvSpPr>
          <p:nvPr>
            <p:ph idx="1"/>
          </p:nvPr>
        </p:nvSpPr>
        <p:spPr>
          <a:xfrm>
            <a:off x="457200" y="1600200"/>
            <a:ext cx="8382000" cy="4525963"/>
          </a:xfrm>
        </p:spPr>
        <p:txBody>
          <a:bodyPr/>
          <a:lstStyle/>
          <a:p>
            <a:pPr>
              <a:buFont typeface="Wingdings" panose="05000000000000000000" pitchFamily="2" charset="2"/>
              <a:buChar char="q"/>
            </a:pPr>
            <a:r>
              <a:rPr lang="en-US" sz="2800" dirty="0" smtClean="0"/>
              <a:t>At the beginning and end of each analytical batch </a:t>
            </a:r>
          </a:p>
          <a:p>
            <a:pPr lvl="1"/>
            <a:r>
              <a:rPr lang="en-US" sz="2400" dirty="0" smtClean="0"/>
              <a:t>Ending requirement is waived if internal standard is used and not required by the method. (Same as 2009)</a:t>
            </a:r>
          </a:p>
          <a:p>
            <a:pPr>
              <a:buFont typeface="Wingdings" panose="05000000000000000000" pitchFamily="2" charset="2"/>
              <a:buChar char="q"/>
            </a:pPr>
            <a:r>
              <a:rPr lang="en-US" sz="2800" dirty="0" smtClean="0"/>
              <a:t>Additions</a:t>
            </a:r>
          </a:p>
          <a:p>
            <a:pPr lvl="1"/>
            <a:r>
              <a:rPr lang="en-US" sz="2400" dirty="0" smtClean="0"/>
              <a:t>Second source ICV that passes CCV criteria may be used in place of a CCV</a:t>
            </a:r>
          </a:p>
          <a:p>
            <a:pPr lvl="1"/>
            <a:r>
              <a:rPr lang="en-US" sz="2400" dirty="0" smtClean="0"/>
              <a:t>LCS that passes CCV criteria may be used in place of a CCV for methods where the calibration goes through the same process as the LCS</a:t>
            </a:r>
            <a:endParaRPr lang="en-US" sz="2400" dirty="0"/>
          </a:p>
        </p:txBody>
      </p:sp>
    </p:spTree>
    <p:extLst>
      <p:ext uri="{BB962C8B-B14F-4D97-AF65-F5344CB8AC3E}">
        <p14:creationId xmlns:p14="http://schemas.microsoft.com/office/powerpoint/2010/main" val="2249561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1.7.2 (f) </a:t>
            </a:r>
            <a:br>
              <a:rPr lang="en-US" dirty="0"/>
            </a:br>
            <a:r>
              <a:rPr lang="en-US" dirty="0"/>
              <a:t>Acceptance Criteria</a:t>
            </a:r>
          </a:p>
        </p:txBody>
      </p:sp>
      <p:sp>
        <p:nvSpPr>
          <p:cNvPr id="3" name="Content Placeholder 2"/>
          <p:cNvSpPr>
            <a:spLocks noGrp="1"/>
          </p:cNvSpPr>
          <p:nvPr>
            <p:ph idx="1"/>
          </p:nvPr>
        </p:nvSpPr>
        <p:spPr/>
        <p:txBody>
          <a:bodyPr/>
          <a:lstStyle/>
          <a:p>
            <a:r>
              <a:rPr lang="en-US" dirty="0" smtClean="0"/>
              <a:t>(</a:t>
            </a:r>
            <a:r>
              <a:rPr lang="en-US" dirty="0" err="1" smtClean="0"/>
              <a:t>i</a:t>
            </a:r>
            <a:r>
              <a:rPr lang="en-US" dirty="0" smtClean="0"/>
              <a:t>)	Obvious cause that impacts only the CCV</a:t>
            </a:r>
          </a:p>
          <a:p>
            <a:r>
              <a:rPr lang="en-US" dirty="0" smtClean="0"/>
              <a:t>(ii) No obvious cause or impact to other samples</a:t>
            </a:r>
          </a:p>
          <a:p>
            <a:r>
              <a:rPr lang="en-US" dirty="0" smtClean="0"/>
              <a:t>(iii) Data qualification</a:t>
            </a:r>
          </a:p>
          <a:p>
            <a:pPr lvl="1"/>
            <a:r>
              <a:rPr lang="en-US" dirty="0" smtClean="0"/>
              <a:t>(a) exceeded high</a:t>
            </a:r>
          </a:p>
          <a:p>
            <a:pPr lvl="1"/>
            <a:r>
              <a:rPr lang="en-US" dirty="0" smtClean="0"/>
              <a:t>(b) exceeded low</a:t>
            </a:r>
            <a:endParaRPr lang="en-US" dirty="0"/>
          </a:p>
        </p:txBody>
      </p:sp>
    </p:spTree>
    <p:extLst>
      <p:ext uri="{BB962C8B-B14F-4D97-AF65-F5344CB8AC3E}">
        <p14:creationId xmlns:p14="http://schemas.microsoft.com/office/powerpoint/2010/main" val="131528124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r>
              <a:rPr lang="en-US" dirty="0" smtClean="0"/>
              <a:t>2009 vs 2016</a:t>
            </a:r>
          </a:p>
        </p:txBody>
      </p:sp>
      <p:sp>
        <p:nvSpPr>
          <p:cNvPr id="45059" name="Rectangle 5"/>
          <p:cNvSpPr>
            <a:spLocks noGrp="1" noChangeArrowheads="1"/>
          </p:cNvSpPr>
          <p:nvPr>
            <p:ph idx="1"/>
          </p:nvPr>
        </p:nvSpPr>
        <p:spPr>
          <a:xfrm>
            <a:off x="446590" y="1143000"/>
            <a:ext cx="8240210" cy="5486400"/>
          </a:xfrm>
        </p:spPr>
        <p:txBody>
          <a:bodyPr/>
          <a:lstStyle/>
          <a:p>
            <a:pPr>
              <a:lnSpc>
                <a:spcPct val="90000"/>
              </a:lnSpc>
            </a:pPr>
            <a:r>
              <a:rPr lang="en-US" sz="2400" dirty="0" smtClean="0"/>
              <a:t>2016</a:t>
            </a:r>
          </a:p>
          <a:p>
            <a:pPr lvl="1">
              <a:lnSpc>
                <a:spcPct val="90000"/>
              </a:lnSpc>
            </a:pPr>
            <a:r>
              <a:rPr lang="en-US" sz="2200" dirty="0" smtClean="0"/>
              <a:t>Requires identifiable cause for CCV failure for second CCV to be acceptable.  If cause is not identifiable requires corrective action.</a:t>
            </a:r>
          </a:p>
          <a:p>
            <a:pPr lvl="1">
              <a:lnSpc>
                <a:spcPct val="90000"/>
              </a:lnSpc>
            </a:pPr>
            <a:r>
              <a:rPr lang="en-US" sz="2200" dirty="0" smtClean="0"/>
              <a:t>Requires only one passing CCV after corrective action.</a:t>
            </a:r>
          </a:p>
          <a:p>
            <a:pPr lvl="1">
              <a:lnSpc>
                <a:spcPct val="90000"/>
              </a:lnSpc>
            </a:pPr>
            <a:r>
              <a:rPr lang="en-US" sz="2200" dirty="0" smtClean="0"/>
              <a:t>Data may be reported with qualifiers under the special conditions unless prohibited by the client, regulatory program or regulation.</a:t>
            </a:r>
          </a:p>
        </p:txBody>
      </p:sp>
      <p:sp>
        <p:nvSpPr>
          <p:cNvPr id="45058" name="Rectangle 4"/>
          <p:cNvSpPr>
            <a:spLocks noGrp="1" noChangeArrowheads="1"/>
          </p:cNvSpPr>
          <p:nvPr>
            <p:ph type="body" sz="half" idx="4294967295"/>
          </p:nvPr>
        </p:nvSpPr>
        <p:spPr>
          <a:xfrm>
            <a:off x="446590" y="4038600"/>
            <a:ext cx="8025581" cy="1982096"/>
          </a:xfrm>
        </p:spPr>
        <p:txBody>
          <a:bodyPr/>
          <a:lstStyle/>
          <a:p>
            <a:pPr>
              <a:lnSpc>
                <a:spcPct val="90000"/>
              </a:lnSpc>
            </a:pPr>
            <a:r>
              <a:rPr lang="en-US" sz="2400" dirty="0" smtClean="0"/>
              <a:t>2009</a:t>
            </a:r>
          </a:p>
          <a:p>
            <a:pPr lvl="1">
              <a:lnSpc>
                <a:spcPct val="90000"/>
              </a:lnSpc>
            </a:pPr>
            <a:r>
              <a:rPr lang="en-US" sz="2200" dirty="0" smtClean="0"/>
              <a:t>Does not require identifiable cause for CCV failure before analysis of second CCV</a:t>
            </a:r>
          </a:p>
          <a:p>
            <a:pPr lvl="1">
              <a:lnSpc>
                <a:spcPct val="90000"/>
              </a:lnSpc>
            </a:pPr>
            <a:r>
              <a:rPr lang="en-US" sz="2200" dirty="0" smtClean="0"/>
              <a:t>Requires two passing CCVs after corrective action</a:t>
            </a:r>
          </a:p>
          <a:p>
            <a:pPr lvl="1">
              <a:lnSpc>
                <a:spcPct val="90000"/>
              </a:lnSpc>
            </a:pPr>
            <a:r>
              <a:rPr lang="en-US" sz="2200" dirty="0" smtClean="0"/>
              <a:t>States data is fully useable under the special conditions</a:t>
            </a:r>
          </a:p>
        </p:txBody>
      </p:sp>
    </p:spTree>
    <p:extLst>
      <p:ext uri="{BB962C8B-B14F-4D97-AF65-F5344CB8AC3E}">
        <p14:creationId xmlns:p14="http://schemas.microsoft.com/office/powerpoint/2010/main" val="16932769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dirty="0" err="1" smtClean="0"/>
              <a:t>i</a:t>
            </a:r>
            <a:r>
              <a:rPr lang="en-US" dirty="0" smtClean="0"/>
              <a:t>. Obvious Cause</a:t>
            </a:r>
          </a:p>
        </p:txBody>
      </p:sp>
      <p:sp>
        <p:nvSpPr>
          <p:cNvPr id="32770" name="Rectangle 3"/>
          <p:cNvSpPr>
            <a:spLocks noGrp="1" noChangeArrowheads="1"/>
          </p:cNvSpPr>
          <p:nvPr>
            <p:ph idx="1"/>
          </p:nvPr>
        </p:nvSpPr>
        <p:spPr/>
        <p:txBody>
          <a:bodyPr/>
          <a:lstStyle/>
          <a:p>
            <a:pPr marL="0" indent="0" eaLnBrk="1" hangingPunct="1">
              <a:buNone/>
            </a:pPr>
            <a:r>
              <a:rPr lang="en-US" sz="2400" i="1" dirty="0" smtClean="0"/>
              <a:t>if an </a:t>
            </a:r>
            <a:r>
              <a:rPr lang="en-US" sz="2400" b="1" i="1" dirty="0" smtClean="0"/>
              <a:t>obvious</a:t>
            </a:r>
            <a:r>
              <a:rPr lang="en-US" sz="2400" i="1" dirty="0" smtClean="0"/>
              <a:t> cause for the calibration verification failure is identified that impacts </a:t>
            </a:r>
            <a:r>
              <a:rPr lang="en-US" sz="2400" b="1" i="1" dirty="0" smtClean="0"/>
              <a:t>only</a:t>
            </a:r>
            <a:r>
              <a:rPr lang="en-US" sz="2400" i="1" dirty="0" smtClean="0"/>
              <a:t> the calibration verification sample (e.g. a missed </a:t>
            </a:r>
            <a:r>
              <a:rPr lang="en-US" sz="2400" i="1" dirty="0" err="1" smtClean="0"/>
              <a:t>autosampler</a:t>
            </a:r>
            <a:r>
              <a:rPr lang="en-US" sz="2400" i="1" dirty="0" smtClean="0"/>
              <a:t> injection), then analysis may proceed if a second calibration verification sample is analyzed immediately and the result is within acceptance criteria. </a:t>
            </a:r>
          </a:p>
          <a:p>
            <a:pPr marL="0" indent="0" eaLnBrk="1" hangingPunct="1">
              <a:buNone/>
            </a:pPr>
            <a:r>
              <a:rPr lang="en-US" sz="2400" i="1" dirty="0" smtClean="0"/>
              <a:t>Samples analyzed previously shall be considered valid if bracketed by a passing calibration verification sample (refer to 1.7.2(d)). </a:t>
            </a:r>
          </a:p>
          <a:p>
            <a:pPr marL="0" indent="0" eaLnBrk="1" hangingPunct="1">
              <a:buNone/>
            </a:pPr>
            <a:r>
              <a:rPr lang="en-US" sz="2400" i="1" dirty="0" smtClean="0"/>
              <a:t>The cause for the failure of the first calibration verification result shall be documented.</a:t>
            </a:r>
          </a:p>
        </p:txBody>
      </p:sp>
    </p:spTree>
    <p:extLst>
      <p:ext uri="{BB962C8B-B14F-4D97-AF65-F5344CB8AC3E}">
        <p14:creationId xmlns:p14="http://schemas.microsoft.com/office/powerpoint/2010/main" val="3354202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r>
              <a:rPr lang="en-US" dirty="0"/>
              <a:t>i</a:t>
            </a:r>
            <a:r>
              <a:rPr lang="en-US" dirty="0" smtClean="0"/>
              <a:t>i. No Obvious cause</a:t>
            </a:r>
          </a:p>
        </p:txBody>
      </p:sp>
      <p:sp>
        <p:nvSpPr>
          <p:cNvPr id="35842" name="Rectangle 3"/>
          <p:cNvSpPr>
            <a:spLocks noGrp="1" noChangeArrowheads="1"/>
          </p:cNvSpPr>
          <p:nvPr>
            <p:ph idx="1"/>
          </p:nvPr>
        </p:nvSpPr>
        <p:spPr/>
        <p:txBody>
          <a:bodyPr/>
          <a:lstStyle/>
          <a:p>
            <a:pPr marL="0" indent="0" eaLnBrk="1" hangingPunct="1">
              <a:buNone/>
            </a:pPr>
            <a:r>
              <a:rPr lang="en-US" sz="2400" dirty="0" smtClean="0"/>
              <a:t>if the cause for the calibration verification failure is </a:t>
            </a:r>
            <a:r>
              <a:rPr lang="en-US" sz="2400" b="1" dirty="0" smtClean="0"/>
              <a:t>not obvious </a:t>
            </a:r>
            <a:r>
              <a:rPr lang="en-US" sz="2400" dirty="0" smtClean="0"/>
              <a:t>and/or has the </a:t>
            </a:r>
            <a:r>
              <a:rPr lang="en-US" sz="2400" b="1" dirty="0" smtClean="0"/>
              <a:t>potential</a:t>
            </a:r>
            <a:r>
              <a:rPr lang="en-US" sz="2400" dirty="0" smtClean="0"/>
              <a:t> to have identifiable or has </a:t>
            </a:r>
            <a:r>
              <a:rPr lang="en-US" sz="2400" b="1" dirty="0" smtClean="0"/>
              <a:t>impacted other samples</a:t>
            </a:r>
            <a:r>
              <a:rPr lang="en-US" sz="2400" dirty="0" smtClean="0"/>
              <a:t>, then corrective action shall be performed and documented. Prior to analyzing samples, the laboratory shall demonstrate acceptable performance after corrective action with calibration verification or a new initial calibration shall be performed. Samples analyzed prior to the calibration verification failure shall be </a:t>
            </a:r>
            <a:r>
              <a:rPr lang="en-US" sz="2400" b="1" dirty="0" smtClean="0"/>
              <a:t>reanalyzed</a:t>
            </a:r>
            <a:r>
              <a:rPr lang="en-US" sz="2400" dirty="0" smtClean="0"/>
              <a:t> or the results </a:t>
            </a:r>
            <a:r>
              <a:rPr lang="en-US" sz="2400" b="1" dirty="0" smtClean="0"/>
              <a:t>qualified</a:t>
            </a:r>
            <a:r>
              <a:rPr lang="en-US" sz="2400" dirty="0" smtClean="0"/>
              <a:t> if calibration verification bracketing is required (refer to 1.7.2(d))</a:t>
            </a:r>
          </a:p>
        </p:txBody>
      </p:sp>
    </p:spTree>
    <p:extLst>
      <p:ext uri="{BB962C8B-B14F-4D97-AF65-F5344CB8AC3E}">
        <p14:creationId xmlns:p14="http://schemas.microsoft.com/office/powerpoint/2010/main" val="1416071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dirty="0" smtClean="0"/>
              <a:t>1.7.2 (f) ii</a:t>
            </a:r>
          </a:p>
        </p:txBody>
      </p:sp>
      <p:sp>
        <p:nvSpPr>
          <p:cNvPr id="36866" name="Rectangle 3"/>
          <p:cNvSpPr>
            <a:spLocks noGrp="1" noChangeArrowheads="1"/>
          </p:cNvSpPr>
          <p:nvPr>
            <p:ph idx="1"/>
          </p:nvPr>
        </p:nvSpPr>
        <p:spPr/>
        <p:txBody>
          <a:bodyPr/>
          <a:lstStyle/>
          <a:p>
            <a:pPr eaLnBrk="1" hangingPunct="1">
              <a:lnSpc>
                <a:spcPct val="90000"/>
              </a:lnSpc>
            </a:pPr>
            <a:r>
              <a:rPr lang="en-US" sz="2400" smtClean="0"/>
              <a:t>CCV fails and impacts other samples or cause is unknown</a:t>
            </a:r>
          </a:p>
          <a:p>
            <a:pPr lvl="1" eaLnBrk="1" hangingPunct="1">
              <a:lnSpc>
                <a:spcPct val="90000"/>
              </a:lnSpc>
            </a:pPr>
            <a:r>
              <a:rPr lang="en-US" sz="2000" smtClean="0"/>
              <a:t>Just fails</a:t>
            </a:r>
          </a:p>
          <a:p>
            <a:pPr lvl="1" eaLnBrk="1" hangingPunct="1">
              <a:lnSpc>
                <a:spcPct val="90000"/>
              </a:lnSpc>
            </a:pPr>
            <a:r>
              <a:rPr lang="en-US" sz="2000" smtClean="0"/>
              <a:t>Poor Peak shape</a:t>
            </a:r>
          </a:p>
          <a:p>
            <a:pPr lvl="1" eaLnBrk="1" hangingPunct="1">
              <a:lnSpc>
                <a:spcPct val="90000"/>
              </a:lnSpc>
            </a:pPr>
            <a:r>
              <a:rPr lang="en-US" sz="2000" smtClean="0"/>
              <a:t>Poor response</a:t>
            </a:r>
          </a:p>
          <a:p>
            <a:pPr lvl="1" eaLnBrk="1" hangingPunct="1">
              <a:lnSpc>
                <a:spcPct val="90000"/>
              </a:lnSpc>
            </a:pPr>
            <a:r>
              <a:rPr lang="en-US" sz="2000" smtClean="0"/>
              <a:t>Incorrect IS concentration</a:t>
            </a:r>
          </a:p>
          <a:p>
            <a:pPr lvl="1" eaLnBrk="1" hangingPunct="1">
              <a:lnSpc>
                <a:spcPct val="90000"/>
              </a:lnSpc>
              <a:buFont typeface="Wingdings" pitchFamily="2" charset="2"/>
              <a:buNone/>
            </a:pPr>
            <a:endParaRPr lang="en-US" sz="2000" smtClean="0"/>
          </a:p>
          <a:p>
            <a:pPr eaLnBrk="1" hangingPunct="1">
              <a:lnSpc>
                <a:spcPct val="90000"/>
              </a:lnSpc>
            </a:pPr>
            <a:r>
              <a:rPr lang="en-US" sz="2400" smtClean="0"/>
              <a:t>Perform Corrective Action</a:t>
            </a:r>
          </a:p>
          <a:p>
            <a:pPr lvl="1" eaLnBrk="1" hangingPunct="1">
              <a:lnSpc>
                <a:spcPct val="90000"/>
              </a:lnSpc>
            </a:pPr>
            <a:r>
              <a:rPr lang="en-US" sz="2000" smtClean="0"/>
              <a:t>Replace Reagent</a:t>
            </a:r>
          </a:p>
          <a:p>
            <a:pPr lvl="1" eaLnBrk="1" hangingPunct="1">
              <a:lnSpc>
                <a:spcPct val="90000"/>
              </a:lnSpc>
            </a:pPr>
            <a:r>
              <a:rPr lang="en-US" sz="2000" smtClean="0"/>
              <a:t>Replace Internal Standard valve</a:t>
            </a:r>
          </a:p>
          <a:p>
            <a:pPr lvl="1" eaLnBrk="1" hangingPunct="1">
              <a:lnSpc>
                <a:spcPct val="90000"/>
              </a:lnSpc>
            </a:pPr>
            <a:r>
              <a:rPr lang="en-US" sz="2000" smtClean="0"/>
              <a:t>Clean needle</a:t>
            </a:r>
          </a:p>
          <a:p>
            <a:pPr lvl="1" eaLnBrk="1" hangingPunct="1">
              <a:lnSpc>
                <a:spcPct val="90000"/>
              </a:lnSpc>
            </a:pPr>
            <a:r>
              <a:rPr lang="en-US" sz="2000" smtClean="0"/>
              <a:t>Replace injection port liner</a:t>
            </a:r>
          </a:p>
          <a:p>
            <a:pPr lvl="1" eaLnBrk="1" hangingPunct="1">
              <a:lnSpc>
                <a:spcPct val="90000"/>
              </a:lnSpc>
            </a:pPr>
            <a:r>
              <a:rPr lang="en-US" sz="2000" smtClean="0"/>
              <a:t>Replace tubing</a:t>
            </a:r>
          </a:p>
          <a:p>
            <a:pPr eaLnBrk="1" hangingPunct="1">
              <a:lnSpc>
                <a:spcPct val="90000"/>
              </a:lnSpc>
            </a:pPr>
            <a:endParaRPr lang="en-US" sz="2400" smtClean="0"/>
          </a:p>
        </p:txBody>
      </p:sp>
    </p:spTree>
    <p:extLst>
      <p:ext uri="{BB962C8B-B14F-4D97-AF65-F5344CB8AC3E}">
        <p14:creationId xmlns:p14="http://schemas.microsoft.com/office/powerpoint/2010/main" val="623751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dirty="0" smtClean="0"/>
              <a:t>1.7.2 (f) ii</a:t>
            </a:r>
          </a:p>
        </p:txBody>
      </p:sp>
      <p:sp>
        <p:nvSpPr>
          <p:cNvPr id="37890" name="Rectangle 3"/>
          <p:cNvSpPr>
            <a:spLocks noGrp="1" noChangeArrowheads="1"/>
          </p:cNvSpPr>
          <p:nvPr>
            <p:ph idx="1"/>
          </p:nvPr>
        </p:nvSpPr>
        <p:spPr/>
        <p:txBody>
          <a:bodyPr/>
          <a:lstStyle/>
          <a:p>
            <a:pPr eaLnBrk="1" hangingPunct="1"/>
            <a:r>
              <a:rPr lang="en-US" smtClean="0"/>
              <a:t>Document the corrective action</a:t>
            </a:r>
          </a:p>
          <a:p>
            <a:pPr eaLnBrk="1" hangingPunct="1"/>
            <a:r>
              <a:rPr lang="en-US" smtClean="0"/>
              <a:t>Demonstrate acceptable performance with new CCV or recalibration</a:t>
            </a:r>
          </a:p>
          <a:p>
            <a:pPr eaLnBrk="1" hangingPunct="1"/>
            <a:endParaRPr lang="en-US" smtClean="0"/>
          </a:p>
          <a:p>
            <a:pPr eaLnBrk="1" hangingPunct="1"/>
            <a:r>
              <a:rPr lang="en-US" smtClean="0"/>
              <a:t>Don’t forget samples before a failing CCV will also need to be reanalyzed if bracketing is required, or qualified as listed in the next section.</a:t>
            </a:r>
          </a:p>
        </p:txBody>
      </p:sp>
    </p:spTree>
    <p:extLst>
      <p:ext uri="{BB962C8B-B14F-4D97-AF65-F5344CB8AC3E}">
        <p14:creationId xmlns:p14="http://schemas.microsoft.com/office/powerpoint/2010/main" val="36700442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n-US" dirty="0" smtClean="0"/>
              <a:t>iii. Data Qualification</a:t>
            </a:r>
          </a:p>
        </p:txBody>
      </p:sp>
      <p:sp>
        <p:nvSpPr>
          <p:cNvPr id="64515" name="Rectangle 3"/>
          <p:cNvSpPr>
            <a:spLocks noGrp="1" noChangeArrowheads="1"/>
          </p:cNvSpPr>
          <p:nvPr>
            <p:ph idx="1"/>
          </p:nvPr>
        </p:nvSpPr>
        <p:spPr/>
        <p:txBody>
          <a:bodyPr/>
          <a:lstStyle/>
          <a:p>
            <a:pPr marL="0" lvl="0" indent="0">
              <a:buNone/>
            </a:pPr>
            <a:r>
              <a:rPr lang="en-US" sz="2800" i="1" dirty="0"/>
              <a:t>Data associated with an unacceptable calibration verification shall be qualified if reported, and shall </a:t>
            </a:r>
            <a:r>
              <a:rPr lang="en-US" sz="2800" i="1" dirty="0">
                <a:solidFill>
                  <a:srgbClr val="FF0000"/>
                </a:solidFill>
              </a:rPr>
              <a:t>not be reported if prohibited by the client, a regulatory program or regulation. </a:t>
            </a:r>
            <a:endParaRPr lang="en-US" sz="2800" i="1" dirty="0" smtClean="0">
              <a:solidFill>
                <a:srgbClr val="FF0000"/>
              </a:solidFill>
            </a:endParaRPr>
          </a:p>
          <a:p>
            <a:pPr marL="0" lvl="0" indent="0">
              <a:buNone/>
            </a:pPr>
            <a:endParaRPr lang="en-US" sz="1000" i="1" dirty="0"/>
          </a:p>
          <a:p>
            <a:pPr marL="0" lvl="0" indent="0">
              <a:buNone/>
            </a:pPr>
            <a:r>
              <a:rPr lang="en-US" sz="2800" i="1" dirty="0" smtClean="0"/>
              <a:t>Data </a:t>
            </a:r>
            <a:r>
              <a:rPr lang="en-US" sz="2800" i="1" dirty="0"/>
              <a:t>associated with calibration verifications that fail under the following special conditions shall still be qualified, but may use a different </a:t>
            </a:r>
            <a:r>
              <a:rPr lang="en-US" sz="2800" i="1" dirty="0" smtClean="0"/>
              <a:t>qualifier</a:t>
            </a:r>
          </a:p>
          <a:p>
            <a:pPr lvl="1"/>
            <a:r>
              <a:rPr lang="en-US" sz="2400" dirty="0" smtClean="0"/>
              <a:t>High bias and non-detects</a:t>
            </a:r>
          </a:p>
          <a:p>
            <a:pPr lvl="1"/>
            <a:r>
              <a:rPr lang="en-US" sz="2400" dirty="0" smtClean="0"/>
              <a:t>Low bias and above </a:t>
            </a:r>
            <a:r>
              <a:rPr lang="en-US" sz="2400" dirty="0" err="1" smtClean="0"/>
              <a:t>reg</a:t>
            </a:r>
            <a:r>
              <a:rPr lang="en-US" sz="2400" dirty="0" smtClean="0"/>
              <a:t> limit/decision level</a:t>
            </a:r>
            <a:endParaRPr lang="en-US" sz="2400" dirty="0"/>
          </a:p>
          <a:p>
            <a:pPr marL="0" indent="0" eaLnBrk="1" hangingPunct="1">
              <a:buFont typeface="Wingdings" pitchFamily="2" charset="2"/>
              <a:buNone/>
              <a:defRPr/>
            </a:pPr>
            <a:endParaRPr lang="en-US" sz="2800" dirty="0"/>
          </a:p>
        </p:txBody>
      </p:sp>
    </p:spTree>
    <p:extLst>
      <p:ext uri="{BB962C8B-B14F-4D97-AF65-F5344CB8AC3E}">
        <p14:creationId xmlns:p14="http://schemas.microsoft.com/office/powerpoint/2010/main" val="2504444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dirty="0" smtClean="0"/>
              <a:t>1.7.2 (f) iii</a:t>
            </a:r>
          </a:p>
        </p:txBody>
      </p:sp>
      <p:sp>
        <p:nvSpPr>
          <p:cNvPr id="40962" name="Rectangle 3"/>
          <p:cNvSpPr>
            <a:spLocks noGrp="1" noChangeArrowheads="1"/>
          </p:cNvSpPr>
          <p:nvPr>
            <p:ph idx="1"/>
          </p:nvPr>
        </p:nvSpPr>
        <p:spPr/>
        <p:txBody>
          <a:bodyPr/>
          <a:lstStyle/>
          <a:p>
            <a:pPr marL="0" indent="0" eaLnBrk="1" hangingPunct="1">
              <a:buNone/>
            </a:pPr>
            <a:r>
              <a:rPr lang="en-US" sz="2800" i="1" dirty="0" smtClean="0"/>
              <a:t>a.	when the acceptance criteria for the continuing calibration verification are exceeded </a:t>
            </a:r>
            <a:r>
              <a:rPr lang="en-US" sz="2800" b="1" i="1" dirty="0" smtClean="0"/>
              <a:t>high</a:t>
            </a:r>
            <a:r>
              <a:rPr lang="en-US" sz="2800" i="1" dirty="0" smtClean="0"/>
              <a:t> (i.e., high bias) and there are associated samples that are non-detects, then those non-detects </a:t>
            </a:r>
            <a:r>
              <a:rPr lang="en-US" sz="2800" i="1" dirty="0" smtClean="0">
                <a:solidFill>
                  <a:srgbClr val="FF0000"/>
                </a:solidFill>
              </a:rPr>
              <a:t>may</a:t>
            </a:r>
            <a:r>
              <a:rPr lang="en-US" sz="2800" i="1" dirty="0" smtClean="0"/>
              <a:t> be reported. Otherwise the samples affected by the unacceptable calibration verification shall be re-analyzed after a new calibration curve has been established, evaluated and accepted; or</a:t>
            </a:r>
          </a:p>
          <a:p>
            <a:pPr eaLnBrk="1" hangingPunct="1">
              <a:buFont typeface="Wingdings" pitchFamily="2" charset="2"/>
              <a:buNone/>
            </a:pPr>
            <a:endParaRPr lang="en-US" sz="3000" dirty="0" smtClean="0"/>
          </a:p>
        </p:txBody>
      </p:sp>
    </p:spTree>
    <p:extLst>
      <p:ext uri="{BB962C8B-B14F-4D97-AF65-F5344CB8AC3E}">
        <p14:creationId xmlns:p14="http://schemas.microsoft.com/office/powerpoint/2010/main" val="11682210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en-US" dirty="0" smtClean="0"/>
              <a:t>1.7.2 (f) iii</a:t>
            </a:r>
          </a:p>
        </p:txBody>
      </p:sp>
      <p:sp>
        <p:nvSpPr>
          <p:cNvPr id="41986" name="Rectangle 3"/>
          <p:cNvSpPr>
            <a:spLocks noGrp="1" noChangeArrowheads="1"/>
          </p:cNvSpPr>
          <p:nvPr>
            <p:ph idx="1"/>
          </p:nvPr>
        </p:nvSpPr>
        <p:spPr/>
        <p:txBody>
          <a:bodyPr/>
          <a:lstStyle/>
          <a:p>
            <a:pPr marL="0" indent="0" eaLnBrk="1" hangingPunct="1">
              <a:buNone/>
            </a:pPr>
            <a:r>
              <a:rPr lang="en-US" sz="2800" i="1" dirty="0" smtClean="0"/>
              <a:t>b.	when the acceptance criteria for the continuing calibration verification are exceeded </a:t>
            </a:r>
            <a:r>
              <a:rPr lang="en-US" sz="2800" b="1" i="1" dirty="0" smtClean="0"/>
              <a:t>low</a:t>
            </a:r>
            <a:r>
              <a:rPr lang="en-US" sz="2800" i="1" dirty="0" smtClean="0"/>
              <a:t> (i.e., low bias), those sample results </a:t>
            </a:r>
            <a:r>
              <a:rPr lang="en-US" sz="2800" i="1" dirty="0" smtClean="0">
                <a:solidFill>
                  <a:srgbClr val="FF0000"/>
                </a:solidFill>
              </a:rPr>
              <a:t>may</a:t>
            </a:r>
            <a:r>
              <a:rPr lang="en-US" sz="2800" i="1" dirty="0" smtClean="0"/>
              <a:t> be reported if they exceed a maximum regulatory limit/decision level. Otherwise the samples affected by the unacceptable verification shall be re-analyzed after a new calibration curve has been established, evaluated and accepted.</a:t>
            </a:r>
          </a:p>
        </p:txBody>
      </p:sp>
    </p:spTree>
    <p:extLst>
      <p:ext uri="{BB962C8B-B14F-4D97-AF65-F5344CB8AC3E}">
        <p14:creationId xmlns:p14="http://schemas.microsoft.com/office/powerpoint/2010/main" val="2087677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Elements</a:t>
            </a:r>
            <a:endParaRPr lang="en-US" dirty="0"/>
          </a:p>
        </p:txBody>
      </p:sp>
      <p:sp>
        <p:nvSpPr>
          <p:cNvPr id="4" name="Text Placeholder 3"/>
          <p:cNvSpPr>
            <a:spLocks noGrp="1"/>
          </p:cNvSpPr>
          <p:nvPr>
            <p:ph type="body" idx="1"/>
          </p:nvPr>
        </p:nvSpPr>
        <p:spPr>
          <a:xfrm>
            <a:off x="504341" y="1173163"/>
            <a:ext cx="4040188" cy="639762"/>
          </a:xfrm>
        </p:spPr>
        <p:txBody>
          <a:bodyPr/>
          <a:lstStyle/>
          <a:p>
            <a:r>
              <a:rPr lang="en-US" dirty="0" smtClean="0"/>
              <a:t>EPA MDL</a:t>
            </a:r>
            <a:endParaRPr lang="en-US" dirty="0"/>
          </a:p>
        </p:txBody>
      </p:sp>
      <p:sp>
        <p:nvSpPr>
          <p:cNvPr id="3" name="Content Placeholder 2"/>
          <p:cNvSpPr>
            <a:spLocks noGrp="1"/>
          </p:cNvSpPr>
          <p:nvPr>
            <p:ph sz="half" idx="2"/>
          </p:nvPr>
        </p:nvSpPr>
        <p:spPr>
          <a:xfrm>
            <a:off x="497237" y="1704060"/>
            <a:ext cx="4040188" cy="3951288"/>
          </a:xfrm>
        </p:spPr>
        <p:txBody>
          <a:bodyPr/>
          <a:lstStyle/>
          <a:p>
            <a:pPr marL="0" indent="0">
              <a:buSzPct val="100000"/>
              <a:buNone/>
            </a:pPr>
            <a:r>
              <a:rPr lang="en-US" sz="2400" dirty="0" smtClean="0"/>
              <a:t>Reflect </a:t>
            </a:r>
            <a:r>
              <a:rPr lang="en-US" sz="2400" dirty="0"/>
              <a:t>current operating conditions</a:t>
            </a:r>
          </a:p>
          <a:p>
            <a:pPr marL="0" indent="0">
              <a:buSzPct val="100000"/>
              <a:buNone/>
            </a:pPr>
            <a:r>
              <a:rPr lang="en-US" sz="2400" dirty="0" smtClean="0"/>
              <a:t>Incorporate </a:t>
            </a:r>
            <a:r>
              <a:rPr lang="en-US" sz="2400" dirty="0"/>
              <a:t>entire analytical process</a:t>
            </a:r>
          </a:p>
          <a:p>
            <a:pPr marL="0" indent="0">
              <a:buSzPct val="100000"/>
              <a:buNone/>
            </a:pPr>
            <a:r>
              <a:rPr lang="en-US" sz="2400" dirty="0" smtClean="0"/>
              <a:t>Include </a:t>
            </a:r>
            <a:r>
              <a:rPr lang="en-US" sz="2400" dirty="0"/>
              <a:t>data from </a:t>
            </a:r>
            <a:r>
              <a:rPr lang="en-US" sz="2400" b="1" dirty="0" smtClean="0"/>
              <a:t>at least 7 </a:t>
            </a:r>
            <a:r>
              <a:rPr lang="en-US" sz="2400" dirty="0" smtClean="0"/>
              <a:t>low-level </a:t>
            </a:r>
            <a:r>
              <a:rPr lang="en-US" sz="2400" dirty="0"/>
              <a:t>spikes and method blanks analyzed over multiple days</a:t>
            </a:r>
          </a:p>
          <a:p>
            <a:pPr marL="0" indent="0">
              <a:buSzPct val="100000"/>
              <a:buNone/>
            </a:pPr>
            <a:r>
              <a:rPr lang="en-US" sz="2400" dirty="0" smtClean="0"/>
              <a:t>Include </a:t>
            </a:r>
            <a:r>
              <a:rPr lang="en-US" sz="2400" dirty="0"/>
              <a:t>criteria for evaluating false positives in </a:t>
            </a:r>
            <a:r>
              <a:rPr lang="en-US" sz="2400" dirty="0" smtClean="0"/>
              <a:t>blanks</a:t>
            </a:r>
          </a:p>
          <a:p>
            <a:pPr marL="0" indent="0">
              <a:buSzPct val="100000"/>
              <a:buNone/>
            </a:pPr>
            <a:r>
              <a:rPr lang="en-US" sz="2400" dirty="0" smtClean="0"/>
              <a:t>For wastewater only</a:t>
            </a:r>
            <a:endParaRPr lang="en-US" sz="2400" dirty="0"/>
          </a:p>
          <a:p>
            <a:endParaRPr lang="en-US" sz="2400" dirty="0"/>
          </a:p>
        </p:txBody>
      </p:sp>
      <p:sp>
        <p:nvSpPr>
          <p:cNvPr id="5" name="Text Placeholder 4"/>
          <p:cNvSpPr>
            <a:spLocks noGrp="1"/>
          </p:cNvSpPr>
          <p:nvPr>
            <p:ph type="body" sz="quarter" idx="3"/>
          </p:nvPr>
        </p:nvSpPr>
        <p:spPr>
          <a:xfrm>
            <a:off x="4633348" y="1173163"/>
            <a:ext cx="4041775" cy="639762"/>
          </a:xfrm>
        </p:spPr>
        <p:txBody>
          <a:bodyPr/>
          <a:lstStyle/>
          <a:p>
            <a:r>
              <a:rPr lang="en-US" dirty="0" smtClean="0"/>
              <a:t>TNI LOD</a:t>
            </a:r>
            <a:endParaRPr lang="en-US" dirty="0"/>
          </a:p>
        </p:txBody>
      </p:sp>
      <p:sp>
        <p:nvSpPr>
          <p:cNvPr id="6" name="Content Placeholder 5"/>
          <p:cNvSpPr>
            <a:spLocks noGrp="1"/>
          </p:cNvSpPr>
          <p:nvPr>
            <p:ph sz="quarter" idx="4"/>
          </p:nvPr>
        </p:nvSpPr>
        <p:spPr>
          <a:xfrm>
            <a:off x="4723459" y="1641690"/>
            <a:ext cx="4041775" cy="3951288"/>
          </a:xfrm>
        </p:spPr>
        <p:txBody>
          <a:bodyPr/>
          <a:lstStyle/>
          <a:p>
            <a:pPr marL="0" indent="0">
              <a:buSzPct val="100000"/>
              <a:buNone/>
            </a:pPr>
            <a:r>
              <a:rPr lang="en-US" sz="2400" dirty="0"/>
              <a:t>Reflect current operating conditions</a:t>
            </a:r>
          </a:p>
          <a:p>
            <a:pPr marL="0" indent="0">
              <a:buSzPct val="100000"/>
              <a:buNone/>
            </a:pPr>
            <a:r>
              <a:rPr lang="en-US" sz="2400" dirty="0"/>
              <a:t>Incorporate entire analytical process</a:t>
            </a:r>
          </a:p>
          <a:p>
            <a:pPr marL="0" indent="0">
              <a:buSzPct val="100000"/>
              <a:buNone/>
            </a:pPr>
            <a:r>
              <a:rPr lang="en-US" sz="2400" dirty="0"/>
              <a:t>Include data from low-level spikes and method blanks analyzed over multiple days</a:t>
            </a:r>
          </a:p>
          <a:p>
            <a:pPr marL="0" indent="0">
              <a:buSzPct val="100000"/>
              <a:buNone/>
            </a:pPr>
            <a:r>
              <a:rPr lang="en-US" sz="2400" dirty="0"/>
              <a:t>Include criteria for evaluating false positives in </a:t>
            </a:r>
            <a:r>
              <a:rPr lang="en-US" sz="2400" dirty="0" smtClean="0"/>
              <a:t>blanks</a:t>
            </a:r>
          </a:p>
          <a:p>
            <a:pPr marL="0" indent="0">
              <a:buSzPct val="100000"/>
              <a:buNone/>
            </a:pPr>
            <a:r>
              <a:rPr lang="en-US" sz="2400" dirty="0"/>
              <a:t>Performed in quality system matrix of </a:t>
            </a:r>
            <a:r>
              <a:rPr lang="en-US" sz="2400" dirty="0" smtClean="0"/>
              <a:t>interest</a:t>
            </a:r>
            <a:endParaRPr lang="en-US" sz="2400" dirty="0"/>
          </a:p>
          <a:p>
            <a:endParaRPr lang="en-US" dirty="0"/>
          </a:p>
        </p:txBody>
      </p:sp>
    </p:spTree>
    <p:extLst>
      <p:ext uri="{BB962C8B-B14F-4D97-AF65-F5344CB8AC3E}">
        <p14:creationId xmlns:p14="http://schemas.microsoft.com/office/powerpoint/2010/main" val="53795448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en-US" dirty="0" smtClean="0"/>
              <a:t>1.7.2 (f) iii</a:t>
            </a:r>
          </a:p>
        </p:txBody>
      </p:sp>
      <p:sp>
        <p:nvSpPr>
          <p:cNvPr id="43010" name="Rectangle 3"/>
          <p:cNvSpPr>
            <a:spLocks noGrp="1" noChangeArrowheads="1"/>
          </p:cNvSpPr>
          <p:nvPr>
            <p:ph idx="1"/>
          </p:nvPr>
        </p:nvSpPr>
        <p:spPr/>
        <p:txBody>
          <a:bodyPr/>
          <a:lstStyle/>
          <a:p>
            <a:pPr eaLnBrk="1" hangingPunct="1"/>
            <a:r>
              <a:rPr lang="en-US" dirty="0" smtClean="0"/>
              <a:t>Qualify if CCV is out high and samples are non detect</a:t>
            </a:r>
          </a:p>
          <a:p>
            <a:pPr eaLnBrk="1" hangingPunct="1"/>
            <a:endParaRPr lang="en-US" dirty="0" smtClean="0"/>
          </a:p>
          <a:p>
            <a:pPr eaLnBrk="1" hangingPunct="1"/>
            <a:r>
              <a:rPr lang="en-US" dirty="0" smtClean="0"/>
              <a:t>Qualify if CCV is out low and samples exceed the maximum regulatory/decision level</a:t>
            </a:r>
          </a:p>
          <a:p>
            <a:pPr eaLnBrk="1" hangingPunct="1">
              <a:buFont typeface="Wingdings" pitchFamily="2" charset="2"/>
              <a:buNone/>
            </a:pPr>
            <a:endParaRPr lang="en-US" dirty="0" smtClean="0"/>
          </a:p>
          <a:p>
            <a:pPr eaLnBrk="1" hangingPunct="1"/>
            <a:r>
              <a:rPr lang="en-US" dirty="0" smtClean="0"/>
              <a:t>Reanalyze in all other cases</a:t>
            </a:r>
          </a:p>
        </p:txBody>
      </p:sp>
    </p:spTree>
    <p:extLst>
      <p:ext uri="{BB962C8B-B14F-4D97-AF65-F5344CB8AC3E}">
        <p14:creationId xmlns:p14="http://schemas.microsoft.com/office/powerpoint/2010/main" val="42439479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41960" y="1219200"/>
            <a:ext cx="8229600" cy="4525963"/>
          </a:xfrm>
        </p:spPr>
        <p:txBody>
          <a:bodyPr/>
          <a:lstStyle/>
          <a:p>
            <a:r>
              <a:rPr lang="en-US" dirty="0" smtClean="0"/>
              <a:t>Extensive changes to the calibration section mostly designed to prevent inappropriate practices</a:t>
            </a:r>
          </a:p>
          <a:p>
            <a:r>
              <a:rPr lang="en-US" dirty="0" smtClean="0"/>
              <a:t>Number of standards revised to have a sound statistical basis.</a:t>
            </a:r>
          </a:p>
          <a:p>
            <a:r>
              <a:rPr lang="en-US" dirty="0" smtClean="0"/>
              <a:t>Relative error section should improve accuracy, especially at the low end of the curve</a:t>
            </a:r>
          </a:p>
          <a:p>
            <a:r>
              <a:rPr lang="en-US" dirty="0" smtClean="0"/>
              <a:t>Other minor changes</a:t>
            </a:r>
            <a:endParaRPr lang="en-US" dirty="0"/>
          </a:p>
        </p:txBody>
      </p:sp>
    </p:spTree>
    <p:extLst>
      <p:ext uri="{BB962C8B-B14F-4D97-AF65-F5344CB8AC3E}">
        <p14:creationId xmlns:p14="http://schemas.microsoft.com/office/powerpoint/2010/main" val="29996197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of 2016 Standard</a:t>
            </a:r>
            <a:endParaRPr lang="en-US" dirty="0"/>
          </a:p>
        </p:txBody>
      </p:sp>
      <p:sp>
        <p:nvSpPr>
          <p:cNvPr id="3" name="Content Placeholder 2"/>
          <p:cNvSpPr>
            <a:spLocks noGrp="1"/>
          </p:cNvSpPr>
          <p:nvPr>
            <p:ph idx="1"/>
          </p:nvPr>
        </p:nvSpPr>
        <p:spPr/>
        <p:txBody>
          <a:bodyPr/>
          <a:lstStyle/>
          <a:p>
            <a:r>
              <a:rPr lang="en-US" dirty="0" smtClean="0"/>
              <a:t>All Volumes and Modules are final</a:t>
            </a:r>
          </a:p>
          <a:p>
            <a:r>
              <a:rPr lang="en-US" dirty="0" smtClean="0"/>
              <a:t>A few minor editorial changes to PT and Chemistry</a:t>
            </a:r>
          </a:p>
          <a:p>
            <a:r>
              <a:rPr lang="en-US" dirty="0" smtClean="0"/>
              <a:t>Technical revisions in the LOD/LOQ section currently underway</a:t>
            </a:r>
          </a:p>
          <a:p>
            <a:r>
              <a:rPr lang="en-US" dirty="0" smtClean="0"/>
              <a:t>Revised standard should be complete by August 2017</a:t>
            </a:r>
          </a:p>
          <a:p>
            <a:r>
              <a:rPr lang="en-US" dirty="0" smtClean="0"/>
              <a:t>Implementation for 2018 or 2019</a:t>
            </a:r>
            <a:endParaRPr lang="en-US" dirty="0"/>
          </a:p>
        </p:txBody>
      </p:sp>
    </p:spTree>
    <p:extLst>
      <p:ext uri="{BB962C8B-B14F-4D97-AF65-F5344CB8AC3E}">
        <p14:creationId xmlns:p14="http://schemas.microsoft.com/office/powerpoint/2010/main" val="29196181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sz="4800" smtClean="0"/>
              <a:t>Contact TNI</a:t>
            </a:r>
          </a:p>
        </p:txBody>
      </p:sp>
      <p:sp>
        <p:nvSpPr>
          <p:cNvPr id="74755" name="Content Placeholder 2"/>
          <p:cNvSpPr>
            <a:spLocks noGrp="1"/>
          </p:cNvSpPr>
          <p:nvPr>
            <p:ph idx="1"/>
          </p:nvPr>
        </p:nvSpPr>
        <p:spPr>
          <a:xfrm>
            <a:off x="457200" y="1447800"/>
            <a:ext cx="7162800" cy="2438400"/>
          </a:xfrm>
        </p:spPr>
        <p:txBody>
          <a:bodyPr/>
          <a:lstStyle/>
          <a:p>
            <a:pPr>
              <a:buFont typeface="Wingdings" pitchFamily="2" charset="2"/>
              <a:buNone/>
            </a:pPr>
            <a:r>
              <a:rPr lang="en-US" sz="3600" dirty="0" smtClean="0"/>
              <a:t>Jerry Parr, Executive Director</a:t>
            </a:r>
          </a:p>
          <a:p>
            <a:pPr lvl="1"/>
            <a:r>
              <a:rPr lang="en-US" sz="3200" dirty="0" smtClean="0"/>
              <a:t>www.nelac-institute.org</a:t>
            </a:r>
          </a:p>
          <a:p>
            <a:pPr lvl="1"/>
            <a:r>
              <a:rPr lang="en-US" sz="3200" dirty="0" smtClean="0"/>
              <a:t>jerry.parr@nelac-institute.org</a:t>
            </a:r>
          </a:p>
          <a:p>
            <a:pPr lvl="1"/>
            <a:r>
              <a:rPr lang="en-US" sz="3200" dirty="0" smtClean="0"/>
              <a:t>817-598-1155</a:t>
            </a:r>
          </a:p>
        </p:txBody>
      </p:sp>
      <p:pic>
        <p:nvPicPr>
          <p:cNvPr id="74756" name="Picture 5" descr="outline map of Texas rivers"/>
          <p:cNvPicPr>
            <a:picLocks noChangeAspect="1" noChangeArrowheads="1"/>
          </p:cNvPicPr>
          <p:nvPr/>
        </p:nvPicPr>
        <p:blipFill>
          <a:blip r:embed="rId3" cstate="print"/>
          <a:srcRect/>
          <a:stretch>
            <a:fillRect/>
          </a:stretch>
        </p:blipFill>
        <p:spPr bwMode="auto">
          <a:xfrm>
            <a:off x="3933825" y="3276600"/>
            <a:ext cx="3457575" cy="3335338"/>
          </a:xfrm>
          <a:prstGeom prst="rect">
            <a:avLst/>
          </a:prstGeom>
          <a:noFill/>
          <a:ln w="9525">
            <a:noFill/>
            <a:miter lim="800000"/>
            <a:headEnd/>
            <a:tailEnd/>
          </a:ln>
        </p:spPr>
      </p:pic>
      <p:sp>
        <p:nvSpPr>
          <p:cNvPr id="47111" name="AutoShape 7"/>
          <p:cNvSpPr>
            <a:spLocks noChangeArrowheads="1"/>
          </p:cNvSpPr>
          <p:nvPr/>
        </p:nvSpPr>
        <p:spPr bwMode="auto">
          <a:xfrm>
            <a:off x="6067425" y="4267200"/>
            <a:ext cx="304800" cy="304800"/>
          </a:xfrm>
          <a:prstGeom prst="star5">
            <a:avLst/>
          </a:prstGeom>
          <a:solidFill>
            <a:srgbClr val="3366FF"/>
          </a:solidFill>
          <a:ln w="9525">
            <a:solidFill>
              <a:schemeClr val="tx1"/>
            </a:solidFill>
            <a:miter lim="800000"/>
            <a:headEnd/>
            <a:tailEnd/>
          </a:ln>
          <a:effectLst/>
        </p:spPr>
        <p:txBody>
          <a:bodyPr wrap="none" anchor="ctr"/>
          <a:lstStyle/>
          <a:p>
            <a:pPr>
              <a:defRPr/>
            </a:pPr>
            <a:endParaRPr lang="en-US"/>
          </a:p>
        </p:txBody>
      </p:sp>
    </p:spTree>
    <p:extLst>
      <p:ext uri="{BB962C8B-B14F-4D97-AF65-F5344CB8AC3E}">
        <p14:creationId xmlns:p14="http://schemas.microsoft.com/office/powerpoint/2010/main" val="2437230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Elements</a:t>
            </a:r>
            <a:endParaRPr lang="en-US" dirty="0"/>
          </a:p>
        </p:txBody>
      </p:sp>
      <p:sp>
        <p:nvSpPr>
          <p:cNvPr id="4" name="Text Placeholder 3"/>
          <p:cNvSpPr>
            <a:spLocks noGrp="1"/>
          </p:cNvSpPr>
          <p:nvPr>
            <p:ph type="body" idx="1"/>
          </p:nvPr>
        </p:nvSpPr>
        <p:spPr>
          <a:xfrm>
            <a:off x="495300" y="1298575"/>
            <a:ext cx="4040188" cy="639762"/>
          </a:xfrm>
        </p:spPr>
        <p:txBody>
          <a:bodyPr/>
          <a:lstStyle/>
          <a:p>
            <a:r>
              <a:rPr lang="en-US" dirty="0" smtClean="0"/>
              <a:t>EPA MDL</a:t>
            </a:r>
            <a:endParaRPr lang="en-US" dirty="0"/>
          </a:p>
        </p:txBody>
      </p:sp>
      <p:sp>
        <p:nvSpPr>
          <p:cNvPr id="3" name="Content Placeholder 2"/>
          <p:cNvSpPr>
            <a:spLocks noGrp="1"/>
          </p:cNvSpPr>
          <p:nvPr>
            <p:ph sz="half" idx="2"/>
          </p:nvPr>
        </p:nvSpPr>
        <p:spPr>
          <a:xfrm>
            <a:off x="495300" y="1935162"/>
            <a:ext cx="4040188" cy="3951288"/>
          </a:xfrm>
        </p:spPr>
        <p:txBody>
          <a:bodyPr/>
          <a:lstStyle/>
          <a:p>
            <a:pPr marL="0" indent="0">
              <a:buSzPct val="100000"/>
              <a:buNone/>
            </a:pPr>
            <a:r>
              <a:rPr lang="en-US" sz="2800" dirty="0" smtClean="0"/>
              <a:t>Estimate MDL using any of several criteria</a:t>
            </a:r>
          </a:p>
          <a:p>
            <a:pPr marL="0" indent="0">
              <a:buSzPct val="100000"/>
              <a:buNone/>
            </a:pPr>
            <a:r>
              <a:rPr lang="en-US" sz="2800" dirty="0" smtClean="0"/>
              <a:t>Calculate MDL</a:t>
            </a:r>
            <a:r>
              <a:rPr lang="en-US" sz="2800" baseline="-25000" dirty="0" smtClean="0"/>
              <a:t>S</a:t>
            </a:r>
            <a:r>
              <a:rPr lang="en-US" sz="2800" dirty="0" smtClean="0"/>
              <a:t> and MDL</a:t>
            </a:r>
            <a:r>
              <a:rPr lang="en-US" sz="2800" baseline="-25000" dirty="0" smtClean="0"/>
              <a:t>B</a:t>
            </a:r>
            <a:r>
              <a:rPr lang="en-US" sz="2800" dirty="0" smtClean="0"/>
              <a:t> and use the larger as the reported MDL</a:t>
            </a:r>
          </a:p>
          <a:p>
            <a:pPr marL="0" indent="0">
              <a:buSzPct val="100000"/>
              <a:buNone/>
            </a:pPr>
            <a:r>
              <a:rPr lang="en-US" sz="2800" dirty="0" smtClean="0"/>
              <a:t>Qualitative ID criteria defined</a:t>
            </a:r>
            <a:endParaRPr lang="en-US" sz="2800" dirty="0"/>
          </a:p>
          <a:p>
            <a:endParaRPr lang="en-US" dirty="0"/>
          </a:p>
        </p:txBody>
      </p:sp>
      <p:sp>
        <p:nvSpPr>
          <p:cNvPr id="5" name="Text Placeholder 4"/>
          <p:cNvSpPr>
            <a:spLocks noGrp="1"/>
          </p:cNvSpPr>
          <p:nvPr>
            <p:ph type="body" sz="quarter" idx="3"/>
          </p:nvPr>
        </p:nvSpPr>
        <p:spPr>
          <a:xfrm>
            <a:off x="4645024" y="1295400"/>
            <a:ext cx="4041775" cy="639762"/>
          </a:xfrm>
        </p:spPr>
        <p:txBody>
          <a:bodyPr/>
          <a:lstStyle/>
          <a:p>
            <a:r>
              <a:rPr lang="en-US" dirty="0" smtClean="0"/>
              <a:t>TNI LOD</a:t>
            </a:r>
            <a:endParaRPr lang="en-US" dirty="0"/>
          </a:p>
        </p:txBody>
      </p:sp>
      <p:sp>
        <p:nvSpPr>
          <p:cNvPr id="6" name="Content Placeholder 5"/>
          <p:cNvSpPr>
            <a:spLocks noGrp="1"/>
          </p:cNvSpPr>
          <p:nvPr>
            <p:ph sz="quarter" idx="4"/>
          </p:nvPr>
        </p:nvSpPr>
        <p:spPr>
          <a:xfrm>
            <a:off x="4792660" y="1935162"/>
            <a:ext cx="4041775" cy="3951288"/>
          </a:xfrm>
        </p:spPr>
        <p:txBody>
          <a:bodyPr/>
          <a:lstStyle/>
          <a:p>
            <a:r>
              <a:rPr lang="en-US" sz="2800" dirty="0" smtClean="0"/>
              <a:t>No requirements provided</a:t>
            </a:r>
            <a:endParaRPr lang="en-US" sz="2800" dirty="0"/>
          </a:p>
        </p:txBody>
      </p:sp>
    </p:spTree>
    <p:extLst>
      <p:ext uri="{BB962C8B-B14F-4D97-AF65-F5344CB8AC3E}">
        <p14:creationId xmlns:p14="http://schemas.microsoft.com/office/powerpoint/2010/main" val="3401535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EPA Spiking Levels</a:t>
            </a:r>
            <a:endParaRPr lang="en-US" dirty="0"/>
          </a:p>
        </p:txBody>
      </p:sp>
      <p:sp>
        <p:nvSpPr>
          <p:cNvPr id="3" name="Content Placeholder 2"/>
          <p:cNvSpPr>
            <a:spLocks noGrp="1"/>
          </p:cNvSpPr>
          <p:nvPr>
            <p:ph idx="1"/>
          </p:nvPr>
        </p:nvSpPr>
        <p:spPr>
          <a:xfrm>
            <a:off x="304800" y="1219200"/>
            <a:ext cx="8534400" cy="5257800"/>
          </a:xfrm>
        </p:spPr>
        <p:txBody>
          <a:bodyPr/>
          <a:lstStyle/>
          <a:p>
            <a:pPr marL="342900" lvl="1" indent="-342900"/>
            <a:r>
              <a:rPr lang="en-US" dirty="0"/>
              <a:t>The mean plus three times the standard deviation of a set of method </a:t>
            </a:r>
            <a:r>
              <a:rPr lang="en-US" dirty="0" smtClean="0"/>
              <a:t>blanks, or</a:t>
            </a:r>
            <a:endParaRPr lang="en-US" dirty="0"/>
          </a:p>
          <a:p>
            <a:pPr marL="342900" lvl="1" indent="-342900"/>
            <a:r>
              <a:rPr lang="en-US" dirty="0"/>
              <a:t>The concentration value that corresponds to an instrument signal/noise in the range of 3 to </a:t>
            </a:r>
            <a:r>
              <a:rPr lang="en-US" dirty="0" smtClean="0"/>
              <a:t>5, or</a:t>
            </a:r>
            <a:endParaRPr lang="en-US" dirty="0"/>
          </a:p>
          <a:p>
            <a:pPr marL="342900" lvl="1" indent="-342900"/>
            <a:r>
              <a:rPr lang="en-US" dirty="0" smtClean="0"/>
              <a:t>Three </a:t>
            </a:r>
            <a:r>
              <a:rPr lang="en-US" dirty="0"/>
              <a:t>times the standard deviation </a:t>
            </a:r>
            <a:r>
              <a:rPr lang="en-US" dirty="0" smtClean="0"/>
              <a:t>of </a:t>
            </a:r>
            <a:r>
              <a:rPr lang="en-US" dirty="0"/>
              <a:t>spiked </a:t>
            </a:r>
            <a:r>
              <a:rPr lang="en-US" dirty="0" smtClean="0"/>
              <a:t>blanks, or</a:t>
            </a:r>
            <a:endParaRPr lang="en-US" dirty="0"/>
          </a:p>
          <a:p>
            <a:pPr marL="342900" lvl="1" indent="-342900"/>
            <a:r>
              <a:rPr lang="en-US" dirty="0"/>
              <a:t>That region of the standard curve where there is a significant change in </a:t>
            </a:r>
            <a:r>
              <a:rPr lang="en-US" dirty="0" smtClean="0"/>
              <a:t>sensitivity, or</a:t>
            </a:r>
            <a:endParaRPr lang="en-US" dirty="0"/>
          </a:p>
          <a:p>
            <a:pPr marL="342900" lvl="1" indent="-342900"/>
            <a:r>
              <a:rPr lang="en-US" dirty="0"/>
              <a:t>Instrumental </a:t>
            </a:r>
            <a:r>
              <a:rPr lang="en-US" dirty="0" smtClean="0"/>
              <a:t>limitations, or</a:t>
            </a:r>
            <a:endParaRPr lang="en-US" dirty="0"/>
          </a:p>
          <a:p>
            <a:pPr marL="342900" lvl="1" indent="-342900"/>
            <a:r>
              <a:rPr lang="en-US" dirty="0"/>
              <a:t>Previously determined MDL. </a:t>
            </a:r>
          </a:p>
          <a:p>
            <a:endParaRPr lang="en-US" dirty="0"/>
          </a:p>
        </p:txBody>
      </p:sp>
    </p:spTree>
    <p:extLst>
      <p:ext uri="{BB962C8B-B14F-4D97-AF65-F5344CB8AC3E}">
        <p14:creationId xmlns:p14="http://schemas.microsoft.com/office/powerpoint/2010/main" val="11039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ni_bluebeakers_rt">
  <a:themeElements>
    <a:clrScheme name="1_tni_bluebeakers_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tni_bluebeakers_rt">
      <a:majorFont>
        <a:latin typeface="Optima"/>
        <a:ea typeface=""/>
        <a:cs typeface=""/>
      </a:majorFont>
      <a:minorFont>
        <a:latin typeface="Opti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tni_bluebeakers_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tni_bluebeakers_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tni_bluebeakers_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tni_bluebeakers_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tni_bluebeakers_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tni_bluebeakers_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tni_bluebeakers_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tni_bluebeakers_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tni_bluebeakers_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tni_bluebeakers_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tni_bluebeakers_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tni_bluebeakers_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ni_bluebeakers_rt">
  <a:themeElements>
    <a:clrScheme name="tni_bluebeakers_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ni_bluebeakers_rt">
      <a:majorFont>
        <a:latin typeface="Optima"/>
        <a:ea typeface=""/>
        <a:cs typeface=""/>
      </a:majorFont>
      <a:minorFont>
        <a:latin typeface="Opti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tni_bluebeakers_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ni_bluebeakers_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ni_bluebeakers_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ni_bluebeakers_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ni_bluebeakers_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ni_bluebeakers_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ni_bluebeakers_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ni_bluebeakers_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ni_bluebeakers_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ni_bluebeakers_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ni_bluebeakers_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ni_bluebeakers_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9711</TotalTime>
  <Words>3884</Words>
  <Application>Microsoft Office PowerPoint</Application>
  <PresentationFormat>On-screen Show (4:3)</PresentationFormat>
  <Paragraphs>626</Paragraphs>
  <Slides>73</Slides>
  <Notes>7</Notes>
  <HiddenSlides>0</HiddenSlides>
  <MMClips>0</MMClips>
  <ScaleCrop>false</ScaleCrop>
  <HeadingPairs>
    <vt:vector size="4" baseType="variant">
      <vt:variant>
        <vt:lpstr>Theme</vt:lpstr>
      </vt:variant>
      <vt:variant>
        <vt:i4>2</vt:i4>
      </vt:variant>
      <vt:variant>
        <vt:lpstr>Slide Titles</vt:lpstr>
      </vt:variant>
      <vt:variant>
        <vt:i4>73</vt:i4>
      </vt:variant>
    </vt:vector>
  </HeadingPairs>
  <TitlesOfParts>
    <vt:vector size="75" baseType="lpstr">
      <vt:lpstr>1_tni_bluebeakers_rt</vt:lpstr>
      <vt:lpstr>tni_bluebeakers_rt</vt:lpstr>
      <vt:lpstr>2016 Chemistry  Standard</vt:lpstr>
      <vt:lpstr>LOD/MDL and LOQ</vt:lpstr>
      <vt:lpstr>Goal of the Chemistry Committee Efforts</vt:lpstr>
      <vt:lpstr>Lloyd Currie’s Original Concepts (1968)</vt:lpstr>
      <vt:lpstr>PowerPoint Presentation</vt:lpstr>
      <vt:lpstr>LOD Procedure</vt:lpstr>
      <vt:lpstr>Required Elements</vt:lpstr>
      <vt:lpstr>Required Elements</vt:lpstr>
      <vt:lpstr>EPA Spiking Levels</vt:lpstr>
      <vt:lpstr>Calculate MDL (Part 136 Only</vt:lpstr>
      <vt:lpstr>The Procedure</vt:lpstr>
      <vt:lpstr>Analyze Samples</vt:lpstr>
      <vt:lpstr>Evaluate Results</vt:lpstr>
      <vt:lpstr>On-going Data Collection</vt:lpstr>
      <vt:lpstr>Annual Verification (Part 136)</vt:lpstr>
      <vt:lpstr>LOQ Procedure</vt:lpstr>
      <vt:lpstr>LOQ Verification</vt:lpstr>
      <vt:lpstr>On-going Verification</vt:lpstr>
      <vt:lpstr>Summary</vt:lpstr>
      <vt:lpstr>Guidance Document</vt:lpstr>
      <vt:lpstr>Instrument Calibration</vt:lpstr>
      <vt:lpstr>1.7.1.1 Initial Calibration</vt:lpstr>
      <vt:lpstr>1.7.1.1.e Removal and Replacement of Calibration Standards</vt:lpstr>
      <vt:lpstr>Written Procedure</vt:lpstr>
      <vt:lpstr>Removal – Low/High “the action of taking away or abolishing something unwanted” </vt:lpstr>
      <vt:lpstr>Removal - Interior “the action of taking away or abolishing something unwanted”</vt:lpstr>
      <vt:lpstr>Removal of Interior Level To Pass Calibration Criteria</vt:lpstr>
      <vt:lpstr>Incorrect</vt:lpstr>
      <vt:lpstr>Adjust LOQ/RL and Quantitation Range</vt:lpstr>
      <vt:lpstr>Minimum Number of Standards</vt:lpstr>
      <vt:lpstr>Replace “to put something new in the place or position of something”</vt:lpstr>
      <vt:lpstr>The BIG Caveat</vt:lpstr>
      <vt:lpstr>1.7.1.1 (f) Minimum Number of Standards</vt:lpstr>
      <vt:lpstr>Three Degrees of Freedom</vt:lpstr>
      <vt:lpstr>1.7.1.1 (m)- Aroclors</vt:lpstr>
      <vt:lpstr>1.7.1.1(k) Relative Error</vt:lpstr>
      <vt:lpstr>Is Relative Error currently used in Environmental Testing?</vt:lpstr>
      <vt:lpstr>Why do we need to evaluate relative error in a curve?</vt:lpstr>
      <vt:lpstr>Anscombe’s Quartet</vt:lpstr>
      <vt:lpstr>Relative Error in SW-846</vt:lpstr>
      <vt:lpstr>Relative Error in 40 CFR Part 136.6</vt:lpstr>
      <vt:lpstr>Relative Error in Drinking Water Methods (e.g., 524.4)</vt:lpstr>
      <vt:lpstr>Relative Error: Average Response Factor</vt:lpstr>
      <vt:lpstr>Relative Error: Correlation Coefficient</vt:lpstr>
      <vt:lpstr>Option 1: Relative Error</vt:lpstr>
      <vt:lpstr>Option 1: Relative Error</vt:lpstr>
      <vt:lpstr>Option 2: Relative Standard Error, RSE</vt:lpstr>
      <vt:lpstr>Calculation of RSE</vt:lpstr>
      <vt:lpstr>RSE Acceptance Criteria</vt:lpstr>
      <vt:lpstr>Examples</vt:lpstr>
      <vt:lpstr>Which Curve Type??</vt:lpstr>
      <vt:lpstr>1.7.1.1 (l) Single point calibration and linear range</vt:lpstr>
      <vt:lpstr>Required at least daily:</vt:lpstr>
      <vt:lpstr>1.7.1.1 (p) Reporting</vt:lpstr>
      <vt:lpstr>Linear Range Annual Requirement</vt:lpstr>
      <vt:lpstr>Linear Range Quarterly Requirement</vt:lpstr>
      <vt:lpstr>1.7.1.1 (o) Sensitivity Check</vt:lpstr>
      <vt:lpstr>1.7.1.2 – Continuing Calibration</vt:lpstr>
      <vt:lpstr>1.7.2.1 (c) CCV Concentration</vt:lpstr>
      <vt:lpstr>1.7.2.1 (d) Frequency of the CCV</vt:lpstr>
      <vt:lpstr>1.7.2 (f)  Acceptance Criteria</vt:lpstr>
      <vt:lpstr>2009 vs 2016</vt:lpstr>
      <vt:lpstr>i. Obvious Cause</vt:lpstr>
      <vt:lpstr>ii. No Obvious cause</vt:lpstr>
      <vt:lpstr>1.7.2 (f) ii</vt:lpstr>
      <vt:lpstr>1.7.2 (f) ii</vt:lpstr>
      <vt:lpstr>iii. Data Qualification</vt:lpstr>
      <vt:lpstr>1.7.2 (f) iii</vt:lpstr>
      <vt:lpstr>1.7.2 (f) iii</vt:lpstr>
      <vt:lpstr>1.7.2 (f) iii</vt:lpstr>
      <vt:lpstr>Summary</vt:lpstr>
      <vt:lpstr>Status of 2016 Standard</vt:lpstr>
      <vt:lpstr>Contact TNI</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Systems</dc:title>
  <dc:creator>Paul &amp; Sara Junio</dc:creator>
  <cp:lastModifiedBy>KGrogan</cp:lastModifiedBy>
  <cp:revision>111</cp:revision>
  <dcterms:created xsi:type="dcterms:W3CDTF">2010-01-26T03:24:25Z</dcterms:created>
  <dcterms:modified xsi:type="dcterms:W3CDTF">2017-06-12T22:52:37Z</dcterms:modified>
</cp:coreProperties>
</file>