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Lst>
  <p:notesMasterIdLst>
    <p:notesMasterId r:id="rId32"/>
  </p:notesMasterIdLst>
  <p:handoutMasterIdLst>
    <p:handoutMasterId r:id="rId33"/>
  </p:handoutMasterIdLst>
  <p:sldIdLst>
    <p:sldId id="476" r:id="rId2"/>
    <p:sldId id="772" r:id="rId3"/>
    <p:sldId id="704" r:id="rId4"/>
    <p:sldId id="719" r:id="rId5"/>
    <p:sldId id="767" r:id="rId6"/>
    <p:sldId id="768" r:id="rId7"/>
    <p:sldId id="766" r:id="rId8"/>
    <p:sldId id="769" r:id="rId9"/>
    <p:sldId id="743" r:id="rId10"/>
    <p:sldId id="759" r:id="rId11"/>
    <p:sldId id="776" r:id="rId12"/>
    <p:sldId id="775" r:id="rId13"/>
    <p:sldId id="770" r:id="rId14"/>
    <p:sldId id="763" r:id="rId15"/>
    <p:sldId id="773" r:id="rId16"/>
    <p:sldId id="726" r:id="rId17"/>
    <p:sldId id="777" r:id="rId18"/>
    <p:sldId id="778" r:id="rId19"/>
    <p:sldId id="760" r:id="rId20"/>
    <p:sldId id="745" r:id="rId21"/>
    <p:sldId id="746" r:id="rId22"/>
    <p:sldId id="748" r:id="rId23"/>
    <p:sldId id="761" r:id="rId24"/>
    <p:sldId id="749" r:id="rId25"/>
    <p:sldId id="757" r:id="rId26"/>
    <p:sldId id="781" r:id="rId27"/>
    <p:sldId id="779" r:id="rId28"/>
    <p:sldId id="780" r:id="rId29"/>
    <p:sldId id="774" r:id="rId30"/>
    <p:sldId id="703" r:id="rId31"/>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88356" autoAdjust="0"/>
  </p:normalViewPr>
  <p:slideViewPr>
    <p:cSldViewPr>
      <p:cViewPr>
        <p:scale>
          <a:sx n="85" d="100"/>
          <a:sy n="85" d="100"/>
        </p:scale>
        <p:origin x="-1234" y="-3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3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1"/>
            </a:solidFill>
            <a:ln>
              <a:noFill/>
            </a:ln>
            <a:effectLst/>
          </c:spPr>
          <c:invertIfNegative val="0"/>
          <c:dPt>
            <c:idx val="38"/>
            <c:invertIfNegative val="0"/>
            <c:bubble3D val="0"/>
            <c:spPr>
              <a:solidFill>
                <a:srgbClr val="C00000"/>
              </a:solidFill>
              <a:ln>
                <a:noFill/>
              </a:ln>
              <a:effectLst/>
            </c:spPr>
          </c:dPt>
          <c:cat>
            <c:strRef>
              <c:f>Sheet1!$A$16:$A$54</c:f>
              <c:strCache>
                <c:ptCount val="39"/>
                <c:pt idx="0">
                  <c:v>FY 1980</c:v>
                </c:pt>
                <c:pt idx="1">
                  <c:v>FY 1981</c:v>
                </c:pt>
                <c:pt idx="2">
                  <c:v>FY 1982</c:v>
                </c:pt>
                <c:pt idx="3">
                  <c:v>FY 1983</c:v>
                </c:pt>
                <c:pt idx="4">
                  <c:v>FY 1984</c:v>
                </c:pt>
                <c:pt idx="5">
                  <c:v>FY 1985</c:v>
                </c:pt>
                <c:pt idx="6">
                  <c:v>FY 1986</c:v>
                </c:pt>
                <c:pt idx="7">
                  <c:v>FY 1987</c:v>
                </c:pt>
                <c:pt idx="8">
                  <c:v>FY 1988</c:v>
                </c:pt>
                <c:pt idx="9">
                  <c:v>FY 1989</c:v>
                </c:pt>
                <c:pt idx="10">
                  <c:v>FY 1990</c:v>
                </c:pt>
                <c:pt idx="11">
                  <c:v>FY 1991</c:v>
                </c:pt>
                <c:pt idx="12">
                  <c:v>FY 1992</c:v>
                </c:pt>
                <c:pt idx="13">
                  <c:v>FY 1993</c:v>
                </c:pt>
                <c:pt idx="14">
                  <c:v>FY 1994</c:v>
                </c:pt>
                <c:pt idx="15">
                  <c:v>FY 1995</c:v>
                </c:pt>
                <c:pt idx="16">
                  <c:v>FY 1996</c:v>
                </c:pt>
                <c:pt idx="17">
                  <c:v>FY 1997</c:v>
                </c:pt>
                <c:pt idx="18">
                  <c:v>FY 1998</c:v>
                </c:pt>
                <c:pt idx="19">
                  <c:v>FY 1999</c:v>
                </c:pt>
                <c:pt idx="20">
                  <c:v>FY 2000</c:v>
                </c:pt>
                <c:pt idx="21">
                  <c:v>FY 2001</c:v>
                </c:pt>
                <c:pt idx="22">
                  <c:v>FY 2002</c:v>
                </c:pt>
                <c:pt idx="23">
                  <c:v>FY 2003</c:v>
                </c:pt>
                <c:pt idx="24">
                  <c:v>FY 2004</c:v>
                </c:pt>
                <c:pt idx="25">
                  <c:v>FY 2005</c:v>
                </c:pt>
                <c:pt idx="26">
                  <c:v>FY 2006</c:v>
                </c:pt>
                <c:pt idx="27">
                  <c:v>FY 2007</c:v>
                </c:pt>
                <c:pt idx="28">
                  <c:v>FY 2008</c:v>
                </c:pt>
                <c:pt idx="29">
                  <c:v>FY 2009</c:v>
                </c:pt>
                <c:pt idx="30">
                  <c:v>FY 2010</c:v>
                </c:pt>
                <c:pt idx="31">
                  <c:v>FY 2011</c:v>
                </c:pt>
                <c:pt idx="32">
                  <c:v>FY 2012</c:v>
                </c:pt>
                <c:pt idx="33">
                  <c:v>FY 2013</c:v>
                </c:pt>
                <c:pt idx="34">
                  <c:v>FY 2014</c:v>
                </c:pt>
                <c:pt idx="35">
                  <c:v>FY 2015</c:v>
                </c:pt>
                <c:pt idx="36">
                  <c:v>FY 2016</c:v>
                </c:pt>
                <c:pt idx="37">
                  <c:v>FY 2017</c:v>
                </c:pt>
                <c:pt idx="38">
                  <c:v>FY2018</c:v>
                </c:pt>
              </c:strCache>
            </c:strRef>
          </c:cat>
          <c:val>
            <c:numRef>
              <c:f>Sheet1!$B$16:$B$54</c:f>
              <c:numCache>
                <c:formatCode>"$"#,##0_);[Red]\("$"#,##0\)</c:formatCode>
                <c:ptCount val="39"/>
                <c:pt idx="0">
                  <c:v>4669415000</c:v>
                </c:pt>
                <c:pt idx="1">
                  <c:v>3030669000</c:v>
                </c:pt>
                <c:pt idx="2">
                  <c:v>3676013000</c:v>
                </c:pt>
                <c:pt idx="3">
                  <c:v>3688688000</c:v>
                </c:pt>
                <c:pt idx="4">
                  <c:v>4067000000</c:v>
                </c:pt>
                <c:pt idx="5">
                  <c:v>4353655000</c:v>
                </c:pt>
                <c:pt idx="6">
                  <c:v>3663841000</c:v>
                </c:pt>
                <c:pt idx="7">
                  <c:v>5364092000</c:v>
                </c:pt>
                <c:pt idx="8">
                  <c:v>5027442000</c:v>
                </c:pt>
                <c:pt idx="9">
                  <c:v>5155125000</c:v>
                </c:pt>
                <c:pt idx="10">
                  <c:v>5461808000</c:v>
                </c:pt>
                <c:pt idx="11">
                  <c:v>6094287000</c:v>
                </c:pt>
                <c:pt idx="12">
                  <c:v>6668853000</c:v>
                </c:pt>
                <c:pt idx="13">
                  <c:v>6892424000</c:v>
                </c:pt>
                <c:pt idx="14">
                  <c:v>6658927000</c:v>
                </c:pt>
                <c:pt idx="15">
                  <c:v>7240887000</c:v>
                </c:pt>
                <c:pt idx="16">
                  <c:v>6522953000</c:v>
                </c:pt>
                <c:pt idx="17">
                  <c:v>6799393000</c:v>
                </c:pt>
                <c:pt idx="18">
                  <c:v>7363046000</c:v>
                </c:pt>
                <c:pt idx="19">
                  <c:v>7590352000</c:v>
                </c:pt>
                <c:pt idx="20">
                  <c:v>7562811000</c:v>
                </c:pt>
                <c:pt idx="21">
                  <c:v>7832211000</c:v>
                </c:pt>
                <c:pt idx="22">
                  <c:v>8078813000</c:v>
                </c:pt>
                <c:pt idx="23">
                  <c:v>8078703000</c:v>
                </c:pt>
                <c:pt idx="24">
                  <c:v>8365420000</c:v>
                </c:pt>
                <c:pt idx="25">
                  <c:v>8023483000</c:v>
                </c:pt>
                <c:pt idx="26">
                  <c:v>7617416000</c:v>
                </c:pt>
                <c:pt idx="27">
                  <c:v>7725130000</c:v>
                </c:pt>
                <c:pt idx="28">
                  <c:v>7472324000</c:v>
                </c:pt>
                <c:pt idx="29">
                  <c:v>7643674000</c:v>
                </c:pt>
                <c:pt idx="30">
                  <c:v>10297864000</c:v>
                </c:pt>
                <c:pt idx="31">
                  <c:v>8682117000</c:v>
                </c:pt>
                <c:pt idx="32">
                  <c:v>8449385000</c:v>
                </c:pt>
                <c:pt idx="33">
                  <c:v>7901104000</c:v>
                </c:pt>
                <c:pt idx="34">
                  <c:v>8200000000</c:v>
                </c:pt>
                <c:pt idx="35">
                  <c:v>8139887000</c:v>
                </c:pt>
                <c:pt idx="36">
                  <c:v>8139887000</c:v>
                </c:pt>
                <c:pt idx="37">
                  <c:v>8139887000</c:v>
                </c:pt>
                <c:pt idx="38">
                  <c:v>5700000000</c:v>
                </c:pt>
              </c:numCache>
            </c:numRef>
          </c:val>
        </c:ser>
        <c:dLbls>
          <c:showLegendKey val="0"/>
          <c:showVal val="0"/>
          <c:showCatName val="0"/>
          <c:showSerName val="0"/>
          <c:showPercent val="0"/>
          <c:showBubbleSize val="0"/>
        </c:dLbls>
        <c:gapWidth val="219"/>
        <c:overlap val="-27"/>
        <c:axId val="37632256"/>
        <c:axId val="37658624"/>
      </c:barChart>
      <c:catAx>
        <c:axId val="37632256"/>
        <c:scaling>
          <c:orientation val="minMax"/>
        </c:scaling>
        <c:delete val="0"/>
        <c:axPos val="b"/>
        <c:numFmt formatCode="General" sourceLinked="1"/>
        <c:majorTickMark val="none"/>
        <c:minorTickMark val="none"/>
        <c:tickLblPos val="nextTo"/>
        <c:spPr>
          <a:noFill/>
          <a:ln w="9516" cap="flat" cmpd="sng" algn="ctr">
            <a:solidFill>
              <a:schemeClr val="tx1">
                <a:lumMod val="15000"/>
                <a:lumOff val="85000"/>
              </a:schemeClr>
            </a:solidFill>
            <a:round/>
          </a:ln>
          <a:effectLst/>
        </c:spPr>
        <c:txPr>
          <a:bodyPr rot="-27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7658624"/>
        <c:crosses val="autoZero"/>
        <c:auto val="1"/>
        <c:lblAlgn val="ctr"/>
        <c:lblOffset val="100"/>
        <c:noMultiLvlLbl val="0"/>
      </c:catAx>
      <c:valAx>
        <c:axId val="37658624"/>
        <c:scaling>
          <c:orientation val="minMax"/>
        </c:scaling>
        <c:delete val="0"/>
        <c:axPos val="l"/>
        <c:majorGridlines>
          <c:spPr>
            <a:ln w="9516"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7632256"/>
        <c:crosses val="autoZero"/>
        <c:crossBetween val="between"/>
      </c:valAx>
      <c:spPr>
        <a:noFill/>
        <a:ln w="25375">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1">
                  <a:lumMod val="40000"/>
                  <a:lumOff val="60000"/>
                </a:schemeClr>
              </a:solidFill>
              <a:ln w="19021">
                <a:solidFill>
                  <a:schemeClr val="lt1"/>
                </a:solidFill>
              </a:ln>
              <a:effectLst/>
            </c:spPr>
          </c:dPt>
          <c:dPt>
            <c:idx val="1"/>
            <c:bubble3D val="0"/>
            <c:spPr>
              <a:solidFill>
                <a:schemeClr val="accent1">
                  <a:lumMod val="75000"/>
                </a:schemeClr>
              </a:solidFill>
              <a:ln w="19021">
                <a:solidFill>
                  <a:schemeClr val="lt1"/>
                </a:solidFill>
              </a:ln>
              <a:effectLst/>
            </c:spPr>
          </c:dPt>
          <c:dPt>
            <c:idx val="2"/>
            <c:bubble3D val="0"/>
            <c:spPr>
              <a:solidFill>
                <a:srgbClr val="00B050"/>
              </a:solidFill>
              <a:ln w="19021">
                <a:solidFill>
                  <a:schemeClr val="lt1"/>
                </a:solidFill>
              </a:ln>
              <a:effectLst/>
            </c:spPr>
          </c:dPt>
          <c:dLbls>
            <c:spPr>
              <a:noFill/>
              <a:ln w="25361">
                <a:noFill/>
              </a:ln>
            </c:spPr>
            <c:txPr>
              <a:bodyPr wrap="square" lIns="38100" tIns="19050" rIns="38100" bIns="19050" anchor="ctr">
                <a:spAutoFit/>
              </a:bodyPr>
              <a:lstStyle/>
              <a:p>
                <a:pPr>
                  <a:defRPr sz="1997" b="1"/>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Sheet1!$A$1:$A$3</c:f>
              <c:strCache>
                <c:ptCount val="3"/>
                <c:pt idx="0">
                  <c:v>Fees</c:v>
                </c:pt>
                <c:pt idx="1">
                  <c:v>Federal</c:v>
                </c:pt>
                <c:pt idx="2">
                  <c:v>Medical MJ</c:v>
                </c:pt>
              </c:strCache>
            </c:strRef>
          </c:cat>
          <c:val>
            <c:numRef>
              <c:f>Sheet1!$B$1:$B$3</c:f>
              <c:numCache>
                <c:formatCode>General</c:formatCode>
                <c:ptCount val="3"/>
                <c:pt idx="0">
                  <c:v>2236075</c:v>
                </c:pt>
                <c:pt idx="1">
                  <c:v>10744800</c:v>
                </c:pt>
                <c:pt idx="2">
                  <c:v>4013364</c:v>
                </c:pt>
              </c:numCache>
            </c:numRef>
          </c:val>
        </c:ser>
        <c:dLbls>
          <c:showLegendKey val="0"/>
          <c:showVal val="0"/>
          <c:showCatName val="0"/>
          <c:showSerName val="0"/>
          <c:showPercent val="0"/>
          <c:showBubbleSize val="0"/>
          <c:showLeaderLines val="1"/>
        </c:dLbls>
        <c:firstSliceAng val="0"/>
      </c:pieChart>
      <c:spPr>
        <a:noFill/>
        <a:ln w="25361">
          <a:noFill/>
        </a:ln>
      </c:spPr>
    </c:plotArea>
    <c:plotVisOnly val="1"/>
    <c:dispBlanksAs val="gap"/>
    <c:showDLblsOverMax val="0"/>
  </c:chart>
  <c:spPr>
    <a:solidFill>
      <a:schemeClr val="bg1"/>
    </a:solid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w="25400">
                <a:noFill/>
              </a:ln>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'[Chart in DWS staff meeting May 2017 (Compatibility Mode)]Sheet1'!$A$8:$A$12</c:f>
              <c:strCache>
                <c:ptCount val="5"/>
                <c:pt idx="0">
                  <c:v>OHA Personnel &amp; Services</c:v>
                </c:pt>
                <c:pt idx="1">
                  <c:v>Cost allocations</c:v>
                </c:pt>
                <c:pt idx="2">
                  <c:v>County LHAs</c:v>
                </c:pt>
                <c:pt idx="3">
                  <c:v>Dept of Ag</c:v>
                </c:pt>
                <c:pt idx="4">
                  <c:v>Contracts</c:v>
                </c:pt>
              </c:strCache>
            </c:strRef>
          </c:cat>
          <c:val>
            <c:numRef>
              <c:f>'[Chart in DWS staff meeting May 2017 (Compatibility Mode)]Sheet1'!$B$8:$B$12</c:f>
              <c:numCache>
                <c:formatCode>General</c:formatCode>
                <c:ptCount val="5"/>
                <c:pt idx="0">
                  <c:v>8606424</c:v>
                </c:pt>
                <c:pt idx="1">
                  <c:v>3547699</c:v>
                </c:pt>
                <c:pt idx="2">
                  <c:v>2673366</c:v>
                </c:pt>
                <c:pt idx="3">
                  <c:v>141035</c:v>
                </c:pt>
                <c:pt idx="4">
                  <c:v>3515644</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Sheet2!$A$8</c:f>
              <c:strCache>
                <c:ptCount val="1"/>
                <c:pt idx="0">
                  <c:v>Drinking Water Services FTEs</c:v>
                </c:pt>
              </c:strCache>
            </c:strRef>
          </c:tx>
          <c:spPr>
            <a:solidFill>
              <a:schemeClr val="accent1"/>
            </a:solidFill>
            <a:ln>
              <a:noFill/>
            </a:ln>
            <a:effectLst/>
          </c:spPr>
          <c:invertIfNegative val="0"/>
          <c:cat>
            <c:numRef>
              <c:f>Sheet2!$F$5:$P$5</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Sheet2!$F$8:$P$8</c:f>
              <c:numCache>
                <c:formatCode>General</c:formatCode>
                <c:ptCount val="11"/>
                <c:pt idx="0">
                  <c:v>50</c:v>
                </c:pt>
                <c:pt idx="1">
                  <c:v>50</c:v>
                </c:pt>
                <c:pt idx="2">
                  <c:v>54</c:v>
                </c:pt>
                <c:pt idx="3">
                  <c:v>53</c:v>
                </c:pt>
                <c:pt idx="4">
                  <c:v>49</c:v>
                </c:pt>
                <c:pt idx="5">
                  <c:v>49</c:v>
                </c:pt>
                <c:pt idx="6">
                  <c:v>44</c:v>
                </c:pt>
                <c:pt idx="7">
                  <c:v>44</c:v>
                </c:pt>
                <c:pt idx="8">
                  <c:v>42</c:v>
                </c:pt>
                <c:pt idx="9">
                  <c:v>35</c:v>
                </c:pt>
                <c:pt idx="10">
                  <c:v>34</c:v>
                </c:pt>
              </c:numCache>
            </c:numRef>
          </c:val>
        </c:ser>
        <c:dLbls>
          <c:showLegendKey val="0"/>
          <c:showVal val="0"/>
          <c:showCatName val="0"/>
          <c:showSerName val="0"/>
          <c:showPercent val="0"/>
          <c:showBubbleSize val="0"/>
        </c:dLbls>
        <c:gapWidth val="219"/>
        <c:axId val="66787584"/>
        <c:axId val="66793472"/>
      </c:barChart>
      <c:catAx>
        <c:axId val="66787584"/>
        <c:scaling>
          <c:orientation val="minMax"/>
        </c:scaling>
        <c:delete val="0"/>
        <c:axPos val="b"/>
        <c:numFmt formatCode="General" sourceLinked="1"/>
        <c:majorTickMark val="none"/>
        <c:minorTickMark val="none"/>
        <c:tickLblPos val="nextTo"/>
        <c:spPr>
          <a:noFill/>
          <a:ln w="9516" cap="flat" cmpd="sng" algn="ctr">
            <a:solidFill>
              <a:schemeClr val="tx1">
                <a:lumMod val="15000"/>
                <a:lumOff val="85000"/>
              </a:schemeClr>
            </a:solidFill>
            <a:round/>
          </a:ln>
          <a:effectLst/>
        </c:spPr>
        <c:txPr>
          <a:bodyPr rot="-60000000" spcFirstLastPara="1" vertOverflow="ellipsis" vert="horz" wrap="square" anchor="ctr" anchorCtr="1"/>
          <a:lstStyle/>
          <a:p>
            <a:pPr>
              <a:defRPr sz="1199" b="0" i="0" u="none" strike="noStrike" kern="1200" baseline="0">
                <a:solidFill>
                  <a:schemeClr val="tx1">
                    <a:lumMod val="65000"/>
                    <a:lumOff val="35000"/>
                  </a:schemeClr>
                </a:solidFill>
                <a:latin typeface="+mn-lt"/>
                <a:ea typeface="+mn-ea"/>
                <a:cs typeface="+mn-cs"/>
              </a:defRPr>
            </a:pPr>
            <a:endParaRPr lang="en-US"/>
          </a:p>
        </c:txPr>
        <c:crossAx val="66793472"/>
        <c:crosses val="autoZero"/>
        <c:auto val="1"/>
        <c:lblAlgn val="ctr"/>
        <c:lblOffset val="100"/>
        <c:noMultiLvlLbl val="0"/>
      </c:catAx>
      <c:valAx>
        <c:axId val="66793472"/>
        <c:scaling>
          <c:orientation val="minMax"/>
        </c:scaling>
        <c:delete val="0"/>
        <c:axPos val="l"/>
        <c:majorGridlines>
          <c:spPr>
            <a:ln w="9516"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99" b="0" i="0" u="none" strike="noStrike" kern="1200" baseline="0">
                <a:solidFill>
                  <a:schemeClr val="tx1">
                    <a:lumMod val="65000"/>
                    <a:lumOff val="35000"/>
                  </a:schemeClr>
                </a:solidFill>
                <a:latin typeface="+mn-lt"/>
                <a:ea typeface="+mn-ea"/>
                <a:cs typeface="+mn-cs"/>
              </a:defRPr>
            </a:pPr>
            <a:endParaRPr lang="en-US"/>
          </a:p>
        </c:txPr>
        <c:crossAx val="66787584"/>
        <c:crosses val="autoZero"/>
        <c:crossBetween val="between"/>
      </c:valAx>
      <c:spPr>
        <a:noFill/>
        <a:ln w="25376">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a:latin typeface="Myriad Pro"/>
              </a:rPr>
              <a:t>Percent of </a:t>
            </a:r>
            <a:r>
              <a:rPr lang="en-US" sz="2400" dirty="0" smtClean="0">
                <a:latin typeface="Myriad Pro"/>
              </a:rPr>
              <a:t>OR </a:t>
            </a:r>
            <a:r>
              <a:rPr lang="en-US" sz="2400" dirty="0">
                <a:latin typeface="Myriad Pro"/>
              </a:rPr>
              <a:t>community </a:t>
            </a:r>
            <a:r>
              <a:rPr lang="en-US" sz="2400" u="sng" dirty="0">
                <a:latin typeface="Myriad Pro"/>
              </a:rPr>
              <a:t>systems</a:t>
            </a:r>
            <a:r>
              <a:rPr lang="en-US" sz="2400" dirty="0">
                <a:latin typeface="Myriad Pro"/>
              </a:rPr>
              <a:t> that meet health-based standards throughout the year</a:t>
            </a:r>
          </a:p>
        </c:rich>
      </c:tx>
      <c:layout>
        <c:manualLayout>
          <c:xMode val="edge"/>
          <c:yMode val="edge"/>
          <c:x val="0.11822671480678258"/>
          <c:y val="1.8987501617630045E-2"/>
        </c:manualLayout>
      </c:layout>
      <c:overlay val="0"/>
      <c:spPr>
        <a:noFill/>
        <a:ln w="30154">
          <a:noFill/>
        </a:ln>
      </c:spPr>
    </c:title>
    <c:autoTitleDeleted val="0"/>
    <c:plotArea>
      <c:layout>
        <c:manualLayout>
          <c:layoutTarget val="inner"/>
          <c:xMode val="edge"/>
          <c:yMode val="edge"/>
          <c:x val="0.14759254924929199"/>
          <c:y val="0.18858933394195582"/>
          <c:w val="0.84132371435579612"/>
          <c:h val="0.56017313534627078"/>
        </c:manualLayout>
      </c:layout>
      <c:barChart>
        <c:barDir val="col"/>
        <c:grouping val="clustered"/>
        <c:varyColors val="0"/>
        <c:ser>
          <c:idx val="0"/>
          <c:order val="0"/>
          <c:tx>
            <c:v>Oregon</c:v>
          </c:tx>
          <c:spPr>
            <a:solidFill>
              <a:schemeClr val="accent1"/>
            </a:solidFill>
            <a:ln w="15076">
              <a:solidFill>
                <a:schemeClr val="tx1"/>
              </a:solidFill>
              <a:prstDash val="solid"/>
            </a:ln>
          </c:spPr>
          <c:invertIfNegative val="0"/>
          <c:cat>
            <c:strRef>
              <c:f>Sheet1!$R$1:$X$1</c:f>
              <c:strCache>
                <c:ptCount val="7"/>
                <c:pt idx="0">
                  <c:v>2010</c:v>
                </c:pt>
                <c:pt idx="1">
                  <c:v>2011</c:v>
                </c:pt>
                <c:pt idx="2">
                  <c:v>2012</c:v>
                </c:pt>
                <c:pt idx="3">
                  <c:v>2013</c:v>
                </c:pt>
                <c:pt idx="4">
                  <c:v>2014</c:v>
                </c:pt>
                <c:pt idx="5">
                  <c:v>2015</c:v>
                </c:pt>
                <c:pt idx="6">
                  <c:v>EPA Goal</c:v>
                </c:pt>
              </c:strCache>
            </c:strRef>
          </c:cat>
          <c:val>
            <c:numRef>
              <c:f>Sheet1!$R$2:$X$2</c:f>
              <c:numCache>
                <c:formatCode>General</c:formatCode>
                <c:ptCount val="7"/>
                <c:pt idx="0">
                  <c:v>84.4</c:v>
                </c:pt>
                <c:pt idx="1">
                  <c:v>83.4</c:v>
                </c:pt>
                <c:pt idx="2">
                  <c:v>90.2</c:v>
                </c:pt>
                <c:pt idx="3">
                  <c:v>90.9</c:v>
                </c:pt>
                <c:pt idx="4">
                  <c:v>89.5</c:v>
                </c:pt>
                <c:pt idx="5">
                  <c:v>90</c:v>
                </c:pt>
              </c:numCache>
            </c:numRef>
          </c:val>
        </c:ser>
        <c:ser>
          <c:idx val="1"/>
          <c:order val="1"/>
          <c:tx>
            <c:v>USA</c:v>
          </c:tx>
          <c:spPr>
            <a:solidFill>
              <a:schemeClr val="accent2"/>
            </a:solidFill>
            <a:ln w="15076">
              <a:solidFill>
                <a:schemeClr val="tx1"/>
              </a:solidFill>
              <a:prstDash val="solid"/>
            </a:ln>
          </c:spPr>
          <c:invertIfNegative val="0"/>
          <c:cat>
            <c:strRef>
              <c:f>Sheet1!$R$1:$X$1</c:f>
              <c:strCache>
                <c:ptCount val="7"/>
                <c:pt idx="0">
                  <c:v>2010</c:v>
                </c:pt>
                <c:pt idx="1">
                  <c:v>2011</c:v>
                </c:pt>
                <c:pt idx="2">
                  <c:v>2012</c:v>
                </c:pt>
                <c:pt idx="3">
                  <c:v>2013</c:v>
                </c:pt>
                <c:pt idx="4">
                  <c:v>2014</c:v>
                </c:pt>
                <c:pt idx="5">
                  <c:v>2015</c:v>
                </c:pt>
                <c:pt idx="6">
                  <c:v>EPA Goal</c:v>
                </c:pt>
              </c:strCache>
            </c:strRef>
          </c:cat>
          <c:val>
            <c:numRef>
              <c:f>Sheet1!$R$3:$X$3</c:f>
              <c:numCache>
                <c:formatCode>General</c:formatCode>
                <c:ptCount val="7"/>
                <c:pt idx="0">
                  <c:v>90</c:v>
                </c:pt>
                <c:pt idx="1">
                  <c:v>90.7</c:v>
                </c:pt>
                <c:pt idx="2">
                  <c:v>91.2</c:v>
                </c:pt>
                <c:pt idx="3">
                  <c:v>91.4</c:v>
                </c:pt>
                <c:pt idx="4">
                  <c:v>90.8</c:v>
                </c:pt>
                <c:pt idx="5">
                  <c:v>90</c:v>
                </c:pt>
                <c:pt idx="6">
                  <c:v>90</c:v>
                </c:pt>
              </c:numCache>
            </c:numRef>
          </c:val>
        </c:ser>
        <c:dLbls>
          <c:showLegendKey val="0"/>
          <c:showVal val="0"/>
          <c:showCatName val="0"/>
          <c:showSerName val="0"/>
          <c:showPercent val="0"/>
          <c:showBubbleSize val="0"/>
        </c:dLbls>
        <c:gapWidth val="150"/>
        <c:axId val="71836416"/>
        <c:axId val="71837952"/>
      </c:barChart>
      <c:catAx>
        <c:axId val="71836416"/>
        <c:scaling>
          <c:orientation val="minMax"/>
        </c:scaling>
        <c:delete val="0"/>
        <c:axPos val="b"/>
        <c:numFmt formatCode="General" sourceLinked="1"/>
        <c:majorTickMark val="out"/>
        <c:minorTickMark val="none"/>
        <c:tickLblPos val="nextTo"/>
        <c:spPr>
          <a:ln w="3766">
            <a:solidFill>
              <a:schemeClr val="tx1"/>
            </a:solidFill>
            <a:prstDash val="solid"/>
          </a:ln>
        </c:spPr>
        <c:txPr>
          <a:bodyPr rot="-2700000" vert="horz"/>
          <a:lstStyle/>
          <a:p>
            <a:pPr>
              <a:defRPr/>
            </a:pPr>
            <a:endParaRPr lang="en-US"/>
          </a:p>
        </c:txPr>
        <c:crossAx val="71837952"/>
        <c:crosses val="autoZero"/>
        <c:auto val="1"/>
        <c:lblAlgn val="ctr"/>
        <c:lblOffset val="100"/>
        <c:tickLblSkip val="1"/>
        <c:tickMarkSkip val="1"/>
        <c:noMultiLvlLbl val="0"/>
      </c:catAx>
      <c:valAx>
        <c:axId val="71837952"/>
        <c:scaling>
          <c:orientation val="minMax"/>
          <c:max val="100"/>
          <c:min val="0"/>
        </c:scaling>
        <c:delete val="0"/>
        <c:axPos val="l"/>
        <c:majorGridlines>
          <c:spPr>
            <a:ln w="3766">
              <a:solidFill>
                <a:schemeClr val="tx1"/>
              </a:solidFill>
              <a:prstDash val="solid"/>
            </a:ln>
          </c:spPr>
        </c:majorGridlines>
        <c:title>
          <c:tx>
            <c:rich>
              <a:bodyPr/>
              <a:lstStyle/>
              <a:p>
                <a:pPr>
                  <a:defRPr sz="2131" b="1" i="0" u="none" strike="noStrike" baseline="0">
                    <a:solidFill>
                      <a:srgbClr val="003366"/>
                    </a:solidFill>
                    <a:latin typeface="Tahoma"/>
                    <a:ea typeface="Tahoma"/>
                    <a:cs typeface="Tahoma"/>
                  </a:defRPr>
                </a:pPr>
                <a:r>
                  <a:rPr lang="en-US"/>
                  <a:t>Percent</a:t>
                </a:r>
              </a:p>
            </c:rich>
          </c:tx>
          <c:layout>
            <c:manualLayout>
              <c:xMode val="edge"/>
              <c:yMode val="edge"/>
              <c:x val="1.3546801444203477E-2"/>
              <c:y val="0.30801692554947052"/>
            </c:manualLayout>
          </c:layout>
          <c:overlay val="0"/>
          <c:spPr>
            <a:noFill/>
            <a:ln w="30154">
              <a:noFill/>
            </a:ln>
          </c:spPr>
        </c:title>
        <c:numFmt formatCode="General" sourceLinked="1"/>
        <c:majorTickMark val="out"/>
        <c:minorTickMark val="none"/>
        <c:tickLblPos val="nextTo"/>
        <c:spPr>
          <a:ln w="3766">
            <a:solidFill>
              <a:schemeClr val="tx1"/>
            </a:solidFill>
            <a:prstDash val="solid"/>
          </a:ln>
        </c:spPr>
        <c:txPr>
          <a:bodyPr rot="0" vert="horz"/>
          <a:lstStyle/>
          <a:p>
            <a:pPr>
              <a:defRPr/>
            </a:pPr>
            <a:endParaRPr lang="en-US"/>
          </a:p>
        </c:txPr>
        <c:crossAx val="71836416"/>
        <c:crosses val="autoZero"/>
        <c:crossBetween val="between"/>
        <c:majorUnit val="20"/>
      </c:valAx>
      <c:spPr>
        <a:noFill/>
        <a:ln w="15076">
          <a:solidFill>
            <a:schemeClr val="tx1"/>
          </a:solidFill>
          <a:prstDash val="solid"/>
        </a:ln>
      </c:spPr>
    </c:plotArea>
    <c:legend>
      <c:legendPos val="b"/>
      <c:layout>
        <c:manualLayout>
          <c:xMode val="edge"/>
          <c:yMode val="edge"/>
          <c:x val="0.40517250541945998"/>
          <c:y val="0.91772160944253478"/>
          <c:w val="0.3251232346608835"/>
          <c:h val="7.5949419131321361E-2"/>
        </c:manualLayout>
      </c:layout>
      <c:overlay val="0"/>
      <c:spPr>
        <a:solidFill>
          <a:schemeClr val="bg1"/>
        </a:solidFill>
        <a:ln w="3766">
          <a:solidFill>
            <a:schemeClr val="tx1"/>
          </a:solidFill>
          <a:prstDash val="solid"/>
        </a:ln>
      </c:spPr>
    </c:legend>
    <c:plotVisOnly val="1"/>
    <c:dispBlanksAs val="gap"/>
    <c:showDLblsOverMax val="0"/>
  </c:chart>
  <c:spPr>
    <a:noFill/>
    <a:ln>
      <a:noFill/>
    </a:ln>
  </c:spPr>
  <c:txPr>
    <a:bodyPr/>
    <a:lstStyle/>
    <a:p>
      <a:pPr>
        <a:defRPr sz="2166" b="1" i="0" u="none" strike="noStrike" baseline="0">
          <a:solidFill>
            <a:srgbClr val="005595"/>
          </a:solidFill>
          <a:latin typeface="Tahoma"/>
          <a:ea typeface="Tahoma"/>
          <a:cs typeface="Tahoma"/>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Times"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atin typeface="Times" charset="0"/>
              </a:defRPr>
            </a:lvl1pPr>
          </a:lstStyle>
          <a:p>
            <a:pPr>
              <a:defRPr/>
            </a:pPr>
            <a:fld id="{BEBB9CBC-22E9-4CF7-A456-61E79132ABC2}" type="datetimeFigureOut">
              <a:rPr lang="en-US"/>
              <a:pPr>
                <a:defRPr/>
              </a:pPr>
              <a:t>6/12/2017</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atin typeface="Times"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4DEDD60-ADDB-46C5-B476-2317E8C459C0}" type="slidenum">
              <a:rPr lang="en-US"/>
              <a:pPr>
                <a:defRPr/>
              </a:pPr>
              <a:t>‹#›</a:t>
            </a:fld>
            <a:endParaRPr lang="en-US" dirty="0"/>
          </a:p>
        </p:txBody>
      </p:sp>
    </p:spTree>
    <p:extLst>
      <p:ext uri="{BB962C8B-B14F-4D97-AF65-F5344CB8AC3E}">
        <p14:creationId xmlns:p14="http://schemas.microsoft.com/office/powerpoint/2010/main" val="1013153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Times" charset="0"/>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atin typeface="Times" charset="0"/>
              </a:defRPr>
            </a:lvl1pPr>
          </a:lstStyle>
          <a:p>
            <a:pPr>
              <a:defRPr/>
            </a:pPr>
            <a:fld id="{1BF64D00-7C91-4D5B-A7D1-B198659E77AA}" type="datetimeFigureOut">
              <a:rPr lang="en-US"/>
              <a:pPr>
                <a:defRPr/>
              </a:pPr>
              <a:t>6/12/2017</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atin typeface="Times"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73ED5C3-8ABE-4576-B1BB-446B515456E0}" type="slidenum">
              <a:rPr lang="en-US"/>
              <a:pPr>
                <a:defRPr/>
              </a:pPr>
              <a:t>‹#›</a:t>
            </a:fld>
            <a:endParaRPr lang="en-US" dirty="0"/>
          </a:p>
        </p:txBody>
      </p:sp>
    </p:spTree>
    <p:extLst>
      <p:ext uri="{BB962C8B-B14F-4D97-AF65-F5344CB8AC3E}">
        <p14:creationId xmlns:p14="http://schemas.microsoft.com/office/powerpoint/2010/main" val="11222787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97EF561-EE96-4A03-83BB-BA78D93E7BC4}" type="slidenum">
              <a:rPr lang="en-US" altLang="en-US" sz="1200" smtClean="0"/>
              <a:pPr/>
              <a:t>1</a:t>
            </a:fld>
            <a:endParaRPr lang="en-US" altLang="en-US" sz="1200" smtClean="0"/>
          </a:p>
        </p:txBody>
      </p:sp>
    </p:spTree>
    <p:extLst>
      <p:ext uri="{BB962C8B-B14F-4D97-AF65-F5344CB8AC3E}">
        <p14:creationId xmlns:p14="http://schemas.microsoft.com/office/powerpoint/2010/main" val="3322751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is the rigorous process set out in the 1996 amendments. First determine whether to regulate.</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6643538-BC42-47EB-86AF-B1F89E292C96}" type="slidenum">
              <a:rPr lang="en-US" altLang="en-US" sz="1200" smtClean="0"/>
              <a:pPr/>
              <a:t>12</a:t>
            </a:fld>
            <a:endParaRPr lang="en-US" altLang="en-US" sz="1200" smtClean="0"/>
          </a:p>
        </p:txBody>
      </p:sp>
    </p:spTree>
    <p:extLst>
      <p:ext uri="{BB962C8B-B14F-4D97-AF65-F5344CB8AC3E}">
        <p14:creationId xmlns:p14="http://schemas.microsoft.com/office/powerpoint/2010/main" val="3891138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3ED5C3-8ABE-4576-B1BB-446B515456E0}" type="slidenum">
              <a:rPr lang="en-US" smtClean="0"/>
              <a:pPr>
                <a:defRPr/>
              </a:pPr>
              <a:t>18</a:t>
            </a:fld>
            <a:endParaRPr lang="en-US" dirty="0"/>
          </a:p>
        </p:txBody>
      </p:sp>
    </p:spTree>
    <p:extLst>
      <p:ext uri="{BB962C8B-B14F-4D97-AF65-F5344CB8AC3E}">
        <p14:creationId xmlns:p14="http://schemas.microsoft.com/office/powerpoint/2010/main" val="982275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Arial" panose="020B0604020202020204" pitchFamily="34" charset="0"/>
              </a:rPr>
              <a:t>National performance measure – system based. Generated by EPA annually from state data submitted. Oregon historically underperformed with respect to national levels, with clear disparity for small system safety. That disparity is much improved in recent years, as promised in 2007 Legislature staffing increase! 2015 – met EPA goal!</a:t>
            </a:r>
          </a:p>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720502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0971C92-C532-4A09-AEE2-9B43284FD686}" type="slidenum">
              <a:rPr lang="en-US" altLang="en-US" sz="1200" smtClean="0"/>
              <a:pPr/>
              <a:t>30</a:t>
            </a:fld>
            <a:endParaRPr lang="en-US" altLang="en-US" sz="1200" smtClean="0"/>
          </a:p>
        </p:txBody>
      </p:sp>
    </p:spTree>
    <p:extLst>
      <p:ext uri="{BB962C8B-B14F-4D97-AF65-F5344CB8AC3E}">
        <p14:creationId xmlns:p14="http://schemas.microsoft.com/office/powerpoint/2010/main" val="1498338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E5A4DFE-A588-4A59-98C1-DAE1C261C2C8}" type="slidenum">
              <a:rPr lang="en-US" altLang="en-US" sz="1200" smtClean="0">
                <a:solidFill>
                  <a:srgbClr val="000000"/>
                </a:solidFill>
              </a:rPr>
              <a:pPr/>
              <a:t>3</a:t>
            </a:fld>
            <a:endParaRPr lang="en-US" altLang="en-US" sz="1200" smtClean="0">
              <a:solidFill>
                <a:srgbClr val="000000"/>
              </a:solidFill>
            </a:endParaRPr>
          </a:p>
        </p:txBody>
      </p:sp>
    </p:spTree>
    <p:extLst>
      <p:ext uri="{BB962C8B-B14F-4D97-AF65-F5344CB8AC3E}">
        <p14:creationId xmlns:p14="http://schemas.microsoft.com/office/powerpoint/2010/main" val="1882866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E5A4DFE-A588-4A59-98C1-DAE1C261C2C8}" type="slidenum">
              <a:rPr lang="en-US" altLang="en-US" sz="1200" smtClean="0">
                <a:solidFill>
                  <a:srgbClr val="000000"/>
                </a:solidFill>
              </a:rPr>
              <a:pPr/>
              <a:t>5</a:t>
            </a:fld>
            <a:endParaRPr lang="en-US" altLang="en-US" sz="1200" smtClean="0">
              <a:solidFill>
                <a:srgbClr val="000000"/>
              </a:solidFill>
            </a:endParaRPr>
          </a:p>
        </p:txBody>
      </p:sp>
    </p:spTree>
    <p:extLst>
      <p:ext uri="{BB962C8B-B14F-4D97-AF65-F5344CB8AC3E}">
        <p14:creationId xmlns:p14="http://schemas.microsoft.com/office/powerpoint/2010/main" val="838125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E5A4DFE-A588-4A59-98C1-DAE1C261C2C8}" type="slidenum">
              <a:rPr lang="en-US" altLang="en-US" sz="1200" smtClean="0">
                <a:solidFill>
                  <a:srgbClr val="000000"/>
                </a:solidFill>
              </a:rPr>
              <a:pPr/>
              <a:t>6</a:t>
            </a:fld>
            <a:endParaRPr lang="en-US" altLang="en-US" sz="1200" smtClean="0">
              <a:solidFill>
                <a:srgbClr val="000000"/>
              </a:solidFill>
            </a:endParaRPr>
          </a:p>
        </p:txBody>
      </p:sp>
    </p:spTree>
    <p:extLst>
      <p:ext uri="{BB962C8B-B14F-4D97-AF65-F5344CB8AC3E}">
        <p14:creationId xmlns:p14="http://schemas.microsoft.com/office/powerpoint/2010/main" val="440725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E5A4DFE-A588-4A59-98C1-DAE1C261C2C8}" type="slidenum">
              <a:rPr lang="en-US" altLang="en-US" sz="1200" smtClean="0">
                <a:solidFill>
                  <a:srgbClr val="000000"/>
                </a:solidFill>
              </a:rPr>
              <a:pPr/>
              <a:t>7</a:t>
            </a:fld>
            <a:endParaRPr lang="en-US" altLang="en-US" sz="1200" smtClean="0">
              <a:solidFill>
                <a:srgbClr val="000000"/>
              </a:solidFill>
            </a:endParaRPr>
          </a:p>
        </p:txBody>
      </p:sp>
    </p:spTree>
    <p:extLst>
      <p:ext uri="{BB962C8B-B14F-4D97-AF65-F5344CB8AC3E}">
        <p14:creationId xmlns:p14="http://schemas.microsoft.com/office/powerpoint/2010/main" val="3598754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E5A4DFE-A588-4A59-98C1-DAE1C261C2C8}" type="slidenum">
              <a:rPr lang="en-US" altLang="en-US" sz="1200" smtClean="0">
                <a:solidFill>
                  <a:srgbClr val="000000"/>
                </a:solidFill>
              </a:rPr>
              <a:pPr/>
              <a:t>8</a:t>
            </a:fld>
            <a:endParaRPr lang="en-US" altLang="en-US" sz="1200" smtClean="0">
              <a:solidFill>
                <a:srgbClr val="000000"/>
              </a:solidFill>
            </a:endParaRPr>
          </a:p>
        </p:txBody>
      </p:sp>
    </p:spTree>
    <p:extLst>
      <p:ext uri="{BB962C8B-B14F-4D97-AF65-F5344CB8AC3E}">
        <p14:creationId xmlns:p14="http://schemas.microsoft.com/office/powerpoint/2010/main" val="2510651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D774BBE-87F3-4828-8D82-97769B002345}" type="slidenum">
              <a:rPr lang="en-US" altLang="en-US" sz="1200" smtClean="0">
                <a:solidFill>
                  <a:srgbClr val="000000"/>
                </a:solidFill>
              </a:rPr>
              <a:pPr/>
              <a:t>9</a:t>
            </a:fld>
            <a:endParaRPr lang="en-US" altLang="en-US" sz="1200" smtClean="0">
              <a:solidFill>
                <a:srgbClr val="000000"/>
              </a:solidFill>
            </a:endParaRPr>
          </a:p>
        </p:txBody>
      </p:sp>
    </p:spTree>
    <p:extLst>
      <p:ext uri="{BB962C8B-B14F-4D97-AF65-F5344CB8AC3E}">
        <p14:creationId xmlns:p14="http://schemas.microsoft.com/office/powerpoint/2010/main" val="4206911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A2C88E8-3AF2-4A15-9641-99FF670C9FE2}" type="slidenum">
              <a:rPr lang="en-US" altLang="en-US" sz="1200" smtClean="0">
                <a:solidFill>
                  <a:srgbClr val="000000"/>
                </a:solidFill>
              </a:rPr>
              <a:pPr/>
              <a:t>10</a:t>
            </a:fld>
            <a:endParaRPr lang="en-US" altLang="en-US" sz="1200" smtClean="0">
              <a:solidFill>
                <a:srgbClr val="000000"/>
              </a:solidFill>
            </a:endParaRPr>
          </a:p>
        </p:txBody>
      </p:sp>
    </p:spTree>
    <p:extLst>
      <p:ext uri="{BB962C8B-B14F-4D97-AF65-F5344CB8AC3E}">
        <p14:creationId xmlns:p14="http://schemas.microsoft.com/office/powerpoint/2010/main" val="433062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A2C88E8-3AF2-4A15-9641-99FF670C9FE2}" type="slidenum">
              <a:rPr lang="en-US" altLang="en-US" sz="1200" smtClean="0">
                <a:solidFill>
                  <a:srgbClr val="000000"/>
                </a:solidFill>
              </a:rPr>
              <a:pPr/>
              <a:t>11</a:t>
            </a:fld>
            <a:endParaRPr lang="en-US" altLang="en-US" sz="1200" smtClean="0">
              <a:solidFill>
                <a:srgbClr val="000000"/>
              </a:solidFill>
            </a:endParaRPr>
          </a:p>
        </p:txBody>
      </p:sp>
    </p:spTree>
    <p:extLst>
      <p:ext uri="{BB962C8B-B14F-4D97-AF65-F5344CB8AC3E}">
        <p14:creationId xmlns:p14="http://schemas.microsoft.com/office/powerpoint/2010/main" val="1622054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00E43F-8B1D-4DCA-9E9D-14DD6D76922D}" type="slidenum">
              <a:rPr lang="en-US"/>
              <a:pPr>
                <a:defRPr/>
              </a:pPr>
              <a:t>‹#›</a:t>
            </a:fld>
            <a:endParaRPr lang="en-US" dirty="0"/>
          </a:p>
        </p:txBody>
      </p:sp>
    </p:spTree>
    <p:extLst>
      <p:ext uri="{BB962C8B-B14F-4D97-AF65-F5344CB8AC3E}">
        <p14:creationId xmlns:p14="http://schemas.microsoft.com/office/powerpoint/2010/main" val="2156225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7AF4FE-166C-4548-9D03-7919A44F9CB9}" type="slidenum">
              <a:rPr lang="en-US"/>
              <a:pPr>
                <a:defRPr/>
              </a:pPr>
              <a:t>‹#›</a:t>
            </a:fld>
            <a:endParaRPr lang="en-US" dirty="0"/>
          </a:p>
        </p:txBody>
      </p:sp>
    </p:spTree>
    <p:extLst>
      <p:ext uri="{BB962C8B-B14F-4D97-AF65-F5344CB8AC3E}">
        <p14:creationId xmlns:p14="http://schemas.microsoft.com/office/powerpoint/2010/main" val="84579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0EF91A-EA24-4697-9CEA-D97C00918697}" type="slidenum">
              <a:rPr lang="en-US"/>
              <a:pPr>
                <a:defRPr/>
              </a:pPr>
              <a:t>‹#›</a:t>
            </a:fld>
            <a:endParaRPr lang="en-US" dirty="0"/>
          </a:p>
        </p:txBody>
      </p:sp>
    </p:spTree>
    <p:extLst>
      <p:ext uri="{BB962C8B-B14F-4D97-AF65-F5344CB8AC3E}">
        <p14:creationId xmlns:p14="http://schemas.microsoft.com/office/powerpoint/2010/main" val="3351716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p>
        </p:txBody>
      </p:sp>
      <p:sp>
        <p:nvSpPr>
          <p:cNvPr id="3" name="Chart Placeholder 2"/>
          <p:cNvSpPr>
            <a:spLocks noGrp="1"/>
          </p:cNvSpPr>
          <p:nvPr>
            <p:ph type="chart" idx="1"/>
          </p:nvPr>
        </p:nvSpPr>
        <p:spPr>
          <a:xfrm>
            <a:off x="1066800" y="1981200"/>
            <a:ext cx="7543800" cy="4114800"/>
          </a:xfrm>
        </p:spPr>
        <p:txBody>
          <a:bodyPr/>
          <a:lstStyle/>
          <a:p>
            <a:pPr lvl="0"/>
            <a:r>
              <a:rPr lang="en-US" noProof="0" dirty="0"/>
              <a:t>Click icon to add chart</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2E2A93-D76E-4CB8-9B6F-1DF42A57FA73}" type="slidenum">
              <a:rPr lang="en-US"/>
              <a:pPr>
                <a:defRPr/>
              </a:pPr>
              <a:t>‹#›</a:t>
            </a:fld>
            <a:endParaRPr lang="en-US" dirty="0"/>
          </a:p>
        </p:txBody>
      </p:sp>
    </p:spTree>
    <p:extLst>
      <p:ext uri="{BB962C8B-B14F-4D97-AF65-F5344CB8AC3E}">
        <p14:creationId xmlns:p14="http://schemas.microsoft.com/office/powerpoint/2010/main" val="279972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F0330C-1765-49F3-AE3B-7C052383494F}" type="slidenum">
              <a:rPr lang="en-US"/>
              <a:pPr>
                <a:defRPr/>
              </a:pPr>
              <a:t>‹#›</a:t>
            </a:fld>
            <a:endParaRPr lang="en-US" dirty="0"/>
          </a:p>
        </p:txBody>
      </p:sp>
    </p:spTree>
    <p:extLst>
      <p:ext uri="{BB962C8B-B14F-4D97-AF65-F5344CB8AC3E}">
        <p14:creationId xmlns:p14="http://schemas.microsoft.com/office/powerpoint/2010/main" val="2518495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9D0526-34C3-4DD1-9135-A5B0F4130715}" type="slidenum">
              <a:rPr lang="en-US"/>
              <a:pPr>
                <a:defRPr/>
              </a:pPr>
              <a:t>‹#›</a:t>
            </a:fld>
            <a:endParaRPr lang="en-US" dirty="0"/>
          </a:p>
        </p:txBody>
      </p:sp>
    </p:spTree>
    <p:extLst>
      <p:ext uri="{BB962C8B-B14F-4D97-AF65-F5344CB8AC3E}">
        <p14:creationId xmlns:p14="http://schemas.microsoft.com/office/powerpoint/2010/main" val="304979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C43642-84D9-4275-B190-CD665CC5171A}" type="slidenum">
              <a:rPr lang="en-US"/>
              <a:pPr>
                <a:defRPr/>
              </a:pPr>
              <a:t>‹#›</a:t>
            </a:fld>
            <a:endParaRPr lang="en-US" dirty="0"/>
          </a:p>
        </p:txBody>
      </p:sp>
    </p:spTree>
    <p:extLst>
      <p:ext uri="{BB962C8B-B14F-4D97-AF65-F5344CB8AC3E}">
        <p14:creationId xmlns:p14="http://schemas.microsoft.com/office/powerpoint/2010/main" val="369401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6D681E5-075D-4C31-976B-753124F82A6F}" type="slidenum">
              <a:rPr lang="en-US"/>
              <a:pPr>
                <a:defRPr/>
              </a:pPr>
              <a:t>‹#›</a:t>
            </a:fld>
            <a:endParaRPr lang="en-US" dirty="0"/>
          </a:p>
        </p:txBody>
      </p:sp>
    </p:spTree>
    <p:extLst>
      <p:ext uri="{BB962C8B-B14F-4D97-AF65-F5344CB8AC3E}">
        <p14:creationId xmlns:p14="http://schemas.microsoft.com/office/powerpoint/2010/main" val="152424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19CF4CE-7418-4182-977D-D2BD2657D8C4}" type="slidenum">
              <a:rPr lang="en-US"/>
              <a:pPr>
                <a:defRPr/>
              </a:pPr>
              <a:t>‹#›</a:t>
            </a:fld>
            <a:endParaRPr lang="en-US" dirty="0"/>
          </a:p>
        </p:txBody>
      </p:sp>
    </p:spTree>
    <p:extLst>
      <p:ext uri="{BB962C8B-B14F-4D97-AF65-F5344CB8AC3E}">
        <p14:creationId xmlns:p14="http://schemas.microsoft.com/office/powerpoint/2010/main" val="4292381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2380FC1-0CDC-465E-BB3F-70EDEEBBDCD0}" type="slidenum">
              <a:rPr lang="en-US"/>
              <a:pPr>
                <a:defRPr/>
              </a:pPr>
              <a:t>‹#›</a:t>
            </a:fld>
            <a:endParaRPr lang="en-US" dirty="0"/>
          </a:p>
        </p:txBody>
      </p:sp>
    </p:spTree>
    <p:extLst>
      <p:ext uri="{BB962C8B-B14F-4D97-AF65-F5344CB8AC3E}">
        <p14:creationId xmlns:p14="http://schemas.microsoft.com/office/powerpoint/2010/main" val="329568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B05D01-6039-4077-B627-A1A236B32026}" type="slidenum">
              <a:rPr lang="en-US"/>
              <a:pPr>
                <a:defRPr/>
              </a:pPr>
              <a:t>‹#›</a:t>
            </a:fld>
            <a:endParaRPr lang="en-US" dirty="0"/>
          </a:p>
        </p:txBody>
      </p:sp>
    </p:spTree>
    <p:extLst>
      <p:ext uri="{BB962C8B-B14F-4D97-AF65-F5344CB8AC3E}">
        <p14:creationId xmlns:p14="http://schemas.microsoft.com/office/powerpoint/2010/main" val="1808732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86BA57-7864-44C3-A272-67F63A44C0ED}" type="slidenum">
              <a:rPr lang="en-US"/>
              <a:pPr>
                <a:defRPr/>
              </a:pPr>
              <a:t>‹#›</a:t>
            </a:fld>
            <a:endParaRPr lang="en-US" dirty="0"/>
          </a:p>
        </p:txBody>
      </p:sp>
    </p:spTree>
    <p:extLst>
      <p:ext uri="{BB962C8B-B14F-4D97-AF65-F5344CB8AC3E}">
        <p14:creationId xmlns:p14="http://schemas.microsoft.com/office/powerpoint/2010/main" val="162209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E8CD53A-A1AD-4EA1-B364-4801B3B3E96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Microsoft_Excel_97-2003_Worksheet1.xls"/></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mailto:david.e.leland@state.or.u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ctrTitle"/>
          </p:nvPr>
        </p:nvSpPr>
        <p:spPr>
          <a:xfrm>
            <a:off x="608013" y="1752600"/>
            <a:ext cx="8001000" cy="2286000"/>
          </a:xfrm>
        </p:spPr>
        <p:txBody>
          <a:bodyPr/>
          <a:lstStyle/>
          <a:p>
            <a:pPr eaLnBrk="1" hangingPunct="1"/>
            <a:r>
              <a:rPr lang="en-US" altLang="en-US" sz="4000" dirty="0" smtClean="0">
                <a:solidFill>
                  <a:srgbClr val="005595"/>
                </a:solidFill>
                <a:latin typeface="Myriad Pro" charset="0"/>
              </a:rPr>
              <a:t>Drinking Water Services</a:t>
            </a:r>
            <a:br>
              <a:rPr lang="en-US" altLang="en-US" sz="4000" dirty="0" smtClean="0">
                <a:solidFill>
                  <a:srgbClr val="005595"/>
                </a:solidFill>
                <a:latin typeface="Myriad Pro" charset="0"/>
              </a:rPr>
            </a:br>
            <a:r>
              <a:rPr lang="en-US" altLang="en-US" sz="3200" dirty="0" smtClean="0">
                <a:solidFill>
                  <a:srgbClr val="005595"/>
                </a:solidFill>
                <a:latin typeface="Myriad Pro" charset="0"/>
              </a:rPr>
              <a:t>Program Update</a:t>
            </a:r>
            <a:br>
              <a:rPr lang="en-US" altLang="en-US" sz="3200" dirty="0" smtClean="0">
                <a:solidFill>
                  <a:srgbClr val="005595"/>
                </a:solidFill>
                <a:latin typeface="Myriad Pro" charset="0"/>
              </a:rPr>
            </a:br>
            <a:r>
              <a:rPr lang="en-US" altLang="en-US" sz="2800" dirty="0" smtClean="0">
                <a:solidFill>
                  <a:srgbClr val="005595"/>
                </a:solidFill>
                <a:latin typeface="Myriad Pro" charset="0"/>
              </a:rPr>
              <a:t>Dave Emme</a:t>
            </a:r>
            <a:r>
              <a:rPr lang="en-US" altLang="en-US" sz="3200" dirty="0" smtClean="0">
                <a:solidFill>
                  <a:srgbClr val="005595"/>
                </a:solidFill>
                <a:latin typeface="Myriad Pro" charset="0"/>
              </a:rPr>
              <a:t/>
            </a:r>
            <a:br>
              <a:rPr lang="en-US" altLang="en-US" sz="3200" dirty="0" smtClean="0">
                <a:solidFill>
                  <a:srgbClr val="005595"/>
                </a:solidFill>
                <a:latin typeface="Myriad Pro" charset="0"/>
              </a:rPr>
            </a:br>
            <a:r>
              <a:rPr lang="en-US" altLang="en-US" sz="3200" dirty="0" smtClean="0">
                <a:solidFill>
                  <a:srgbClr val="005595"/>
                </a:solidFill>
                <a:latin typeface="Myriad Pro" charset="0"/>
              </a:rPr>
              <a:t/>
            </a:r>
            <a:br>
              <a:rPr lang="en-US" altLang="en-US" sz="3200" dirty="0" smtClean="0">
                <a:solidFill>
                  <a:srgbClr val="005595"/>
                </a:solidFill>
                <a:latin typeface="Myriad Pro" charset="0"/>
              </a:rPr>
            </a:br>
            <a:r>
              <a:rPr lang="en-US" altLang="en-US" sz="3200" dirty="0" smtClean="0">
                <a:solidFill>
                  <a:srgbClr val="005595"/>
                </a:solidFill>
                <a:latin typeface="Myriad Pro" charset="0"/>
              </a:rPr>
              <a:t>May 2017</a:t>
            </a:r>
          </a:p>
        </p:txBody>
      </p:sp>
      <p:sp>
        <p:nvSpPr>
          <p:cNvPr id="4100" name="Rectangle 3"/>
          <p:cNvSpPr>
            <a:spLocks noGrp="1" noChangeArrowheads="1"/>
          </p:cNvSpPr>
          <p:nvPr>
            <p:ph type="subTitle" idx="1"/>
          </p:nvPr>
        </p:nvSpPr>
        <p:spPr>
          <a:xfrm>
            <a:off x="6705600" y="5334000"/>
            <a:ext cx="2133600" cy="1066800"/>
          </a:xfrm>
        </p:spPr>
        <p:txBody>
          <a:bodyPr/>
          <a:lstStyle/>
          <a:p>
            <a:pPr eaLnBrk="1" hangingPunct="1"/>
            <a:r>
              <a:rPr lang="en-US" altLang="en-US" sz="2000" smtClean="0">
                <a:solidFill>
                  <a:srgbClr val="005595"/>
                </a:solidFill>
                <a:latin typeface="Myriad Pro" charset="0"/>
              </a:rPr>
              <a:t> </a:t>
            </a:r>
          </a:p>
        </p:txBody>
      </p:sp>
      <p:sp>
        <p:nvSpPr>
          <p:cNvPr id="4101" name="TextBox 1"/>
          <p:cNvSpPr txBox="1">
            <a:spLocks noChangeArrowheads="1"/>
          </p:cNvSpPr>
          <p:nvPr/>
        </p:nvSpPr>
        <p:spPr bwMode="auto">
          <a:xfrm>
            <a:off x="34925" y="30480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800">
                <a:solidFill>
                  <a:srgbClr val="005595"/>
                </a:solidFill>
                <a:latin typeface="Myriad Pro" charset="0"/>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7938"/>
            <a:ext cx="9382125"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a:xfrm>
            <a:off x="277813" y="457200"/>
            <a:ext cx="8610600" cy="1143000"/>
          </a:xfrm>
        </p:spPr>
        <p:txBody>
          <a:bodyPr/>
          <a:lstStyle/>
          <a:p>
            <a:r>
              <a:rPr lang="en-US" altLang="en-US" sz="3200" dirty="0" smtClean="0">
                <a:solidFill>
                  <a:srgbClr val="005595"/>
                </a:solidFill>
                <a:latin typeface="Myriad Pro" charset="0"/>
              </a:rPr>
              <a:t>EPA  Policy and Regulatory Outlook</a:t>
            </a:r>
          </a:p>
        </p:txBody>
      </p:sp>
      <p:sp>
        <p:nvSpPr>
          <p:cNvPr id="3" name="TextBox 2"/>
          <p:cNvSpPr txBox="1"/>
          <p:nvPr/>
        </p:nvSpPr>
        <p:spPr>
          <a:xfrm>
            <a:off x="533400" y="1600200"/>
            <a:ext cx="7924800" cy="3108543"/>
          </a:xfrm>
          <a:prstGeom prst="rect">
            <a:avLst/>
          </a:prstGeom>
          <a:noFill/>
        </p:spPr>
        <p:txBody>
          <a:bodyPr>
            <a:spAutoFit/>
          </a:bodyPr>
          <a:lstStyle/>
          <a:p>
            <a:pPr>
              <a:defRPr/>
            </a:pPr>
            <a:r>
              <a:rPr lang="en-US" sz="2800" dirty="0">
                <a:solidFill>
                  <a:schemeClr val="accent5">
                    <a:lumMod val="75000"/>
                  </a:schemeClr>
                </a:solidFill>
                <a:latin typeface="Myriad Pro"/>
              </a:rPr>
              <a:t>Themes from EPA Administrator Scott Pruitt:</a:t>
            </a:r>
          </a:p>
          <a:p>
            <a:pPr marL="457200" indent="-457200">
              <a:buFont typeface="Arial" panose="020B0604020202020204" pitchFamily="34" charset="0"/>
              <a:buChar char="•"/>
              <a:defRPr/>
            </a:pPr>
            <a:r>
              <a:rPr lang="en-US" dirty="0">
                <a:solidFill>
                  <a:schemeClr val="accent5">
                    <a:lumMod val="75000"/>
                  </a:schemeClr>
                </a:solidFill>
                <a:latin typeface="Myriad Pro"/>
              </a:rPr>
              <a:t>The Rule of Law Matters – </a:t>
            </a:r>
            <a:r>
              <a:rPr lang="en-US" dirty="0" smtClean="0">
                <a:solidFill>
                  <a:schemeClr val="accent5">
                    <a:lumMod val="75000"/>
                  </a:schemeClr>
                </a:solidFill>
                <a:latin typeface="Myriad Pro"/>
              </a:rPr>
              <a:t>perceived </a:t>
            </a:r>
            <a:r>
              <a:rPr lang="en-US" dirty="0">
                <a:solidFill>
                  <a:schemeClr val="accent5">
                    <a:lumMod val="75000"/>
                  </a:schemeClr>
                </a:solidFill>
                <a:latin typeface="Myriad Pro"/>
              </a:rPr>
              <a:t>overreach of statutory authority</a:t>
            </a:r>
          </a:p>
          <a:p>
            <a:pPr marL="457200" indent="-457200">
              <a:buFont typeface="Arial" panose="020B0604020202020204" pitchFamily="34" charset="0"/>
              <a:buChar char="•"/>
              <a:defRPr/>
            </a:pPr>
            <a:endParaRPr lang="en-US" dirty="0">
              <a:solidFill>
                <a:schemeClr val="accent5">
                  <a:lumMod val="75000"/>
                </a:schemeClr>
              </a:solidFill>
              <a:latin typeface="Myriad Pro"/>
            </a:endParaRPr>
          </a:p>
          <a:p>
            <a:pPr marL="457200" indent="-457200">
              <a:buFont typeface="Arial" panose="020B0604020202020204" pitchFamily="34" charset="0"/>
              <a:buChar char="•"/>
              <a:defRPr/>
            </a:pPr>
            <a:r>
              <a:rPr lang="en-US" dirty="0">
                <a:solidFill>
                  <a:schemeClr val="accent5">
                    <a:lumMod val="75000"/>
                  </a:schemeClr>
                </a:solidFill>
                <a:latin typeface="Myriad Pro"/>
              </a:rPr>
              <a:t>Process Matters </a:t>
            </a:r>
            <a:r>
              <a:rPr lang="en-US" dirty="0" smtClean="0">
                <a:solidFill>
                  <a:schemeClr val="accent5">
                    <a:lumMod val="75000"/>
                  </a:schemeClr>
                </a:solidFill>
                <a:latin typeface="Myriad Pro"/>
              </a:rPr>
              <a:t>– reaction to </a:t>
            </a:r>
            <a:r>
              <a:rPr lang="en-US" dirty="0">
                <a:solidFill>
                  <a:schemeClr val="accent5">
                    <a:lumMod val="75000"/>
                  </a:schemeClr>
                </a:solidFill>
                <a:latin typeface="Myriad Pro"/>
              </a:rPr>
              <a:t>sue then settle</a:t>
            </a:r>
          </a:p>
          <a:p>
            <a:pPr marL="457200" indent="-457200">
              <a:buFont typeface="Arial" panose="020B0604020202020204" pitchFamily="34" charset="0"/>
              <a:buChar char="•"/>
              <a:defRPr/>
            </a:pPr>
            <a:endParaRPr lang="en-US" dirty="0">
              <a:solidFill>
                <a:schemeClr val="accent5">
                  <a:lumMod val="75000"/>
                </a:schemeClr>
              </a:solidFill>
              <a:latin typeface="Myriad Pro"/>
            </a:endParaRPr>
          </a:p>
          <a:p>
            <a:pPr marL="457200" indent="-457200">
              <a:buFont typeface="Arial" panose="020B0604020202020204" pitchFamily="34" charset="0"/>
              <a:buChar char="•"/>
              <a:defRPr/>
            </a:pPr>
            <a:r>
              <a:rPr lang="en-US" dirty="0">
                <a:solidFill>
                  <a:schemeClr val="accent5">
                    <a:lumMod val="75000"/>
                  </a:schemeClr>
                </a:solidFill>
                <a:latin typeface="Myriad Pro"/>
              </a:rPr>
              <a:t>Cooperative Federalism as a Guiding Principle – deference to States as primary implementers</a:t>
            </a:r>
          </a:p>
        </p:txBody>
      </p:sp>
    </p:spTree>
    <p:extLst>
      <p:ext uri="{BB962C8B-B14F-4D97-AF65-F5344CB8AC3E}">
        <p14:creationId xmlns:p14="http://schemas.microsoft.com/office/powerpoint/2010/main" val="165394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98" y="0"/>
            <a:ext cx="9382125"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a:xfrm>
            <a:off x="277813" y="457200"/>
            <a:ext cx="8610600" cy="1143000"/>
          </a:xfrm>
        </p:spPr>
        <p:txBody>
          <a:bodyPr/>
          <a:lstStyle/>
          <a:p>
            <a:r>
              <a:rPr lang="en-US" altLang="en-US" sz="3200" dirty="0" smtClean="0">
                <a:solidFill>
                  <a:srgbClr val="005595"/>
                </a:solidFill>
                <a:latin typeface="Myriad Pro" charset="0"/>
              </a:rPr>
              <a:t>EPA  Policy and Regulatory Outlook</a:t>
            </a:r>
          </a:p>
        </p:txBody>
      </p:sp>
      <p:sp>
        <p:nvSpPr>
          <p:cNvPr id="3" name="TextBox 2"/>
          <p:cNvSpPr txBox="1"/>
          <p:nvPr/>
        </p:nvSpPr>
        <p:spPr>
          <a:xfrm>
            <a:off x="620713" y="1905000"/>
            <a:ext cx="7924800" cy="3108543"/>
          </a:xfrm>
          <a:prstGeom prst="rect">
            <a:avLst/>
          </a:prstGeom>
          <a:noFill/>
        </p:spPr>
        <p:txBody>
          <a:bodyPr>
            <a:spAutoFit/>
          </a:bodyPr>
          <a:lstStyle/>
          <a:p>
            <a:pPr>
              <a:defRPr/>
            </a:pPr>
            <a:r>
              <a:rPr lang="en-US" sz="2800" dirty="0" smtClean="0">
                <a:solidFill>
                  <a:schemeClr val="accent5">
                    <a:lumMod val="75000"/>
                  </a:schemeClr>
                </a:solidFill>
                <a:latin typeface="Myriad Pro"/>
              </a:rPr>
              <a:t>Drinking Water program</a:t>
            </a:r>
          </a:p>
          <a:p>
            <a:pPr marL="457200" indent="-457200">
              <a:buFont typeface="Arial" panose="020B0604020202020204" pitchFamily="34" charset="0"/>
              <a:buChar char="•"/>
              <a:defRPr/>
            </a:pPr>
            <a:r>
              <a:rPr lang="en-US" sz="2800" dirty="0" smtClean="0">
                <a:solidFill>
                  <a:schemeClr val="accent5">
                    <a:lumMod val="75000"/>
                  </a:schemeClr>
                </a:solidFill>
                <a:latin typeface="Myriad Pro"/>
              </a:rPr>
              <a:t>Still a priority, but resources will be constrained at both the Federal and State level.</a:t>
            </a:r>
          </a:p>
          <a:p>
            <a:pPr marL="457200" indent="-457200">
              <a:buFont typeface="Arial" panose="020B0604020202020204" pitchFamily="34" charset="0"/>
              <a:buChar char="•"/>
              <a:defRPr/>
            </a:pPr>
            <a:endParaRPr lang="en-US" sz="2800" dirty="0" smtClean="0">
              <a:solidFill>
                <a:schemeClr val="accent5">
                  <a:lumMod val="75000"/>
                </a:schemeClr>
              </a:solidFill>
              <a:latin typeface="Myriad Pro"/>
            </a:endParaRPr>
          </a:p>
          <a:p>
            <a:pPr marL="457200" indent="-457200">
              <a:buFont typeface="Arial" panose="020B0604020202020204" pitchFamily="34" charset="0"/>
              <a:buChar char="•"/>
              <a:defRPr/>
            </a:pPr>
            <a:r>
              <a:rPr lang="en-US" sz="2800" dirty="0" smtClean="0">
                <a:solidFill>
                  <a:schemeClr val="accent5">
                    <a:lumMod val="75000"/>
                  </a:schemeClr>
                </a:solidFill>
                <a:latin typeface="Myriad Pro"/>
              </a:rPr>
              <a:t>Continued support for State Revolving loan fund program.</a:t>
            </a:r>
            <a:endParaRPr lang="en-US" sz="2800" dirty="0">
              <a:solidFill>
                <a:schemeClr val="accent5">
                  <a:lumMod val="75000"/>
                </a:schemeClr>
              </a:solidFill>
              <a:latin typeface="Myriad Pro"/>
            </a:endParaRPr>
          </a:p>
        </p:txBody>
      </p:sp>
    </p:spTree>
    <p:extLst>
      <p:ext uri="{BB962C8B-B14F-4D97-AF65-F5344CB8AC3E}">
        <p14:creationId xmlns:p14="http://schemas.microsoft.com/office/powerpoint/2010/main" val="137465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txBox="1">
            <a:spLocks/>
          </p:cNvSpPr>
          <p:nvPr/>
        </p:nvSpPr>
        <p:spPr bwMode="auto">
          <a:xfrm>
            <a:off x="277812" y="414338"/>
            <a:ext cx="86375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FontTx/>
              <a:buNone/>
            </a:pPr>
            <a:r>
              <a:rPr lang="en-US" altLang="en-US" sz="3200" dirty="0" smtClean="0">
                <a:solidFill>
                  <a:schemeClr val="accent5">
                    <a:lumMod val="75000"/>
                  </a:schemeClr>
                </a:solidFill>
                <a:latin typeface="Myriad Pro"/>
              </a:rPr>
              <a:t>EPA Drinking Water Standards Process</a:t>
            </a:r>
            <a:endParaRPr lang="en-US" altLang="en-US" sz="3200" dirty="0">
              <a:solidFill>
                <a:schemeClr val="accent5">
                  <a:lumMod val="75000"/>
                </a:schemeClr>
              </a:solidFill>
              <a:latin typeface="Myriad Pro"/>
            </a:endParaRPr>
          </a:p>
        </p:txBody>
      </p:sp>
      <p:sp>
        <p:nvSpPr>
          <p:cNvPr id="4" name="TextBox 3"/>
          <p:cNvSpPr txBox="1"/>
          <p:nvPr/>
        </p:nvSpPr>
        <p:spPr>
          <a:xfrm>
            <a:off x="298450" y="3886200"/>
            <a:ext cx="3663950" cy="2062163"/>
          </a:xfrm>
          <a:prstGeom prst="rect">
            <a:avLst/>
          </a:prstGeom>
          <a:solidFill>
            <a:schemeClr val="accent1">
              <a:lumMod val="20000"/>
              <a:lumOff val="80000"/>
            </a:schemeClr>
          </a:solidFill>
          <a:ln>
            <a:solidFill>
              <a:schemeClr val="tx1"/>
            </a:solidFill>
          </a:ln>
        </p:spPr>
        <p:txBody>
          <a:bodyPr>
            <a:spAutoFit/>
          </a:bodyPr>
          <a:lstStyle/>
          <a:p>
            <a:pPr algn="ctr">
              <a:defRPr/>
            </a:pPr>
            <a:r>
              <a:rPr lang="en-US" dirty="0"/>
              <a:t>Unregulated Contaminant Monitoring Rule</a:t>
            </a:r>
          </a:p>
          <a:p>
            <a:pPr marL="342900" indent="-342900">
              <a:buFont typeface="Arial" panose="020B0604020202020204" pitchFamily="34" charset="0"/>
              <a:buChar char="•"/>
              <a:defRPr/>
            </a:pPr>
            <a:r>
              <a:rPr lang="en-US" sz="2000" dirty="0"/>
              <a:t>Collect data on contaminants suspected to be present in DW</a:t>
            </a:r>
          </a:p>
          <a:p>
            <a:pPr marL="342900" indent="-342900">
              <a:buFont typeface="Arial" panose="020B0604020202020204" pitchFamily="34" charset="0"/>
              <a:buChar char="•"/>
              <a:defRPr/>
            </a:pPr>
            <a:r>
              <a:rPr lang="en-US" sz="2000" dirty="0"/>
              <a:t>Up to 30 contaminants every 5 </a:t>
            </a:r>
            <a:r>
              <a:rPr lang="en-US" sz="2000" dirty="0" err="1"/>
              <a:t>yrs</a:t>
            </a:r>
            <a:endParaRPr lang="en-US" sz="2000" dirty="0"/>
          </a:p>
        </p:txBody>
      </p:sp>
      <p:sp>
        <p:nvSpPr>
          <p:cNvPr id="5" name="TextBox 4"/>
          <p:cNvSpPr txBox="1"/>
          <p:nvPr/>
        </p:nvSpPr>
        <p:spPr>
          <a:xfrm>
            <a:off x="277813" y="1404938"/>
            <a:ext cx="3684587" cy="1385887"/>
          </a:xfrm>
          <a:prstGeom prst="rect">
            <a:avLst/>
          </a:prstGeom>
          <a:solidFill>
            <a:schemeClr val="accent1">
              <a:lumMod val="20000"/>
              <a:lumOff val="80000"/>
            </a:schemeClr>
          </a:solidFill>
          <a:ln>
            <a:solidFill>
              <a:schemeClr val="tx1"/>
            </a:solidFill>
          </a:ln>
          <a:effectLst>
            <a:softEdge rad="0"/>
          </a:effectLst>
          <a:scene3d>
            <a:camera prst="orthographicFront"/>
            <a:lightRig rig="threePt" dir="t"/>
          </a:scene3d>
          <a:sp3d prstMaterial="matte"/>
        </p:spPr>
        <p:txBody>
          <a:bodyPr>
            <a:spAutoFit/>
          </a:bodyPr>
          <a:lstStyle/>
          <a:p>
            <a:pPr algn="ctr">
              <a:defRPr/>
            </a:pPr>
            <a:r>
              <a:rPr lang="en-US" dirty="0"/>
              <a:t>Contaminant Candidate List</a:t>
            </a:r>
          </a:p>
          <a:p>
            <a:pPr marL="342900" indent="-342900">
              <a:buFont typeface="Arial" panose="020B0604020202020204" pitchFamily="34" charset="0"/>
              <a:buChar char="•"/>
              <a:defRPr/>
            </a:pPr>
            <a:r>
              <a:rPr lang="en-US" sz="2000" dirty="0"/>
              <a:t>EPA to publish list every 5 yrs.</a:t>
            </a:r>
          </a:p>
          <a:p>
            <a:pPr marL="342900" indent="-342900">
              <a:buFont typeface="Arial" panose="020B0604020202020204" pitchFamily="34" charset="0"/>
              <a:buChar char="•"/>
              <a:defRPr/>
            </a:pPr>
            <a:r>
              <a:rPr lang="en-US" sz="2000" dirty="0"/>
              <a:t>Contaminants known or suspected to occur in DW</a:t>
            </a:r>
            <a:endParaRPr lang="en-US" dirty="0"/>
          </a:p>
        </p:txBody>
      </p:sp>
      <p:sp>
        <p:nvSpPr>
          <p:cNvPr id="6" name="TextBox 5"/>
          <p:cNvSpPr txBox="1"/>
          <p:nvPr/>
        </p:nvSpPr>
        <p:spPr>
          <a:xfrm>
            <a:off x="5278438" y="1423988"/>
            <a:ext cx="3636962" cy="3230562"/>
          </a:xfrm>
          <a:prstGeom prst="rect">
            <a:avLst/>
          </a:prstGeom>
          <a:solidFill>
            <a:schemeClr val="accent1">
              <a:lumMod val="20000"/>
              <a:lumOff val="80000"/>
            </a:schemeClr>
          </a:solidFill>
          <a:ln>
            <a:solidFill>
              <a:schemeClr val="tx1"/>
            </a:solidFill>
          </a:ln>
        </p:spPr>
        <p:txBody>
          <a:bodyPr>
            <a:spAutoFit/>
          </a:bodyPr>
          <a:lstStyle/>
          <a:p>
            <a:pPr algn="ctr">
              <a:defRPr/>
            </a:pPr>
            <a:r>
              <a:rPr lang="en-US" dirty="0"/>
              <a:t>Regulatory Determination</a:t>
            </a:r>
          </a:p>
          <a:p>
            <a:pPr marL="342900" indent="-342900">
              <a:buFont typeface="Arial" panose="020B0604020202020204" pitchFamily="34" charset="0"/>
              <a:buChar char="•"/>
              <a:defRPr/>
            </a:pPr>
            <a:r>
              <a:rPr lang="en-US" sz="2000" dirty="0"/>
              <a:t>EPA must determine </a:t>
            </a:r>
            <a:r>
              <a:rPr lang="en-US" sz="2000" u="sng" dirty="0"/>
              <a:t>whether</a:t>
            </a:r>
            <a:r>
              <a:rPr lang="en-US" sz="2000" dirty="0"/>
              <a:t> to regulate at least 5 from latest </a:t>
            </a:r>
            <a:r>
              <a:rPr lang="en-US" sz="2000" dirty="0" smtClean="0"/>
              <a:t>CCL (every 5 </a:t>
            </a:r>
            <a:r>
              <a:rPr lang="en-US" sz="2000" dirty="0" err="1" smtClean="0"/>
              <a:t>yrs</a:t>
            </a:r>
            <a:r>
              <a:rPr lang="en-US" sz="2000" dirty="0" smtClean="0"/>
              <a:t>).</a:t>
            </a:r>
            <a:endParaRPr lang="en-US" sz="2000" dirty="0"/>
          </a:p>
          <a:p>
            <a:pPr marL="342900" indent="-342900">
              <a:buFont typeface="Arial" panose="020B0604020202020204" pitchFamily="34" charset="0"/>
              <a:buChar char="•"/>
              <a:defRPr/>
            </a:pPr>
            <a:r>
              <a:rPr lang="en-US" sz="2000" dirty="0"/>
              <a:t>3 Criteria used:</a:t>
            </a:r>
          </a:p>
          <a:p>
            <a:pPr marL="800100" lvl="1" indent="-342900">
              <a:buFont typeface="Arial" panose="020B0604020202020204" pitchFamily="34" charset="0"/>
              <a:buChar char="•"/>
              <a:defRPr/>
            </a:pPr>
            <a:r>
              <a:rPr lang="en-US" sz="2000" dirty="0"/>
              <a:t>Adverse health effect</a:t>
            </a:r>
          </a:p>
          <a:p>
            <a:pPr marL="800100" lvl="1" indent="-342900">
              <a:buFont typeface="Arial" panose="020B0604020202020204" pitchFamily="34" charset="0"/>
              <a:buChar char="•"/>
              <a:defRPr/>
            </a:pPr>
            <a:r>
              <a:rPr lang="en-US" sz="2000" dirty="0"/>
              <a:t>Known or likely to occur at levels of concern</a:t>
            </a:r>
          </a:p>
          <a:p>
            <a:pPr marL="800100" lvl="1" indent="-342900">
              <a:buFont typeface="Arial" panose="020B0604020202020204" pitchFamily="34" charset="0"/>
              <a:buChar char="•"/>
              <a:defRPr/>
            </a:pPr>
            <a:r>
              <a:rPr lang="en-US" sz="2000" dirty="0"/>
              <a:t>Meaningful opportunity for health risk reduction</a:t>
            </a:r>
          </a:p>
        </p:txBody>
      </p:sp>
      <p:sp>
        <p:nvSpPr>
          <p:cNvPr id="7" name="TextBox 6"/>
          <p:cNvSpPr txBox="1"/>
          <p:nvPr/>
        </p:nvSpPr>
        <p:spPr>
          <a:xfrm>
            <a:off x="5292725" y="5486400"/>
            <a:ext cx="3636963" cy="461963"/>
          </a:xfrm>
          <a:prstGeom prst="rect">
            <a:avLst/>
          </a:prstGeom>
          <a:solidFill>
            <a:schemeClr val="accent1">
              <a:lumMod val="20000"/>
              <a:lumOff val="80000"/>
            </a:schemeClr>
          </a:solidFill>
          <a:ln>
            <a:solidFill>
              <a:schemeClr val="tx1"/>
            </a:solidFill>
          </a:ln>
        </p:spPr>
        <p:txBody>
          <a:bodyPr>
            <a:spAutoFit/>
          </a:bodyPr>
          <a:lstStyle/>
          <a:p>
            <a:pPr algn="ctr">
              <a:defRPr/>
            </a:pPr>
            <a:r>
              <a:rPr lang="en-US" dirty="0"/>
              <a:t>Development of Standard</a:t>
            </a:r>
          </a:p>
        </p:txBody>
      </p:sp>
      <p:sp>
        <p:nvSpPr>
          <p:cNvPr id="3" name="Down Arrow 2"/>
          <p:cNvSpPr/>
          <p:nvPr/>
        </p:nvSpPr>
        <p:spPr>
          <a:xfrm>
            <a:off x="2438400" y="2862263"/>
            <a:ext cx="484188" cy="9794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Up Arrow 8"/>
          <p:cNvSpPr/>
          <p:nvPr/>
        </p:nvSpPr>
        <p:spPr>
          <a:xfrm flipH="1">
            <a:off x="1219200" y="2862263"/>
            <a:ext cx="427038" cy="9191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ight Arrow 9"/>
          <p:cNvSpPr/>
          <p:nvPr/>
        </p:nvSpPr>
        <p:spPr>
          <a:xfrm>
            <a:off x="4130675" y="1939925"/>
            <a:ext cx="979488"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Down Arrow 10"/>
          <p:cNvSpPr/>
          <p:nvPr/>
        </p:nvSpPr>
        <p:spPr>
          <a:xfrm>
            <a:off x="7010400" y="4730750"/>
            <a:ext cx="484188" cy="679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472562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81000" y="153988"/>
            <a:ext cx="7886700" cy="1155700"/>
          </a:xfrm>
        </p:spPr>
        <p:txBody>
          <a:bodyPr/>
          <a:lstStyle/>
          <a:p>
            <a:r>
              <a:rPr lang="en-US" altLang="en-US" sz="3200" dirty="0">
                <a:solidFill>
                  <a:srgbClr val="005595"/>
                </a:solidFill>
                <a:latin typeface="Myriad Pro" charset="0"/>
              </a:rPr>
              <a:t>EPA </a:t>
            </a:r>
            <a:r>
              <a:rPr lang="en-US" altLang="en-US" sz="3200" dirty="0" smtClean="0">
                <a:solidFill>
                  <a:srgbClr val="005595"/>
                </a:solidFill>
                <a:latin typeface="Myriad Pro" charset="0"/>
              </a:rPr>
              <a:t>Drinking Water Program Outlook</a:t>
            </a:r>
            <a:endParaRPr lang="en-US" altLang="en-US" sz="3200" dirty="0" smtClean="0"/>
          </a:p>
        </p:txBody>
      </p:sp>
      <p:sp>
        <p:nvSpPr>
          <p:cNvPr id="23555" name="Rectangle 3"/>
          <p:cNvSpPr txBox="1">
            <a:spLocks noChangeArrowheads="1"/>
          </p:cNvSpPr>
          <p:nvPr/>
        </p:nvSpPr>
        <p:spPr bwMode="auto">
          <a:xfrm>
            <a:off x="381000" y="1295400"/>
            <a:ext cx="853281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342900" indent="-342900">
              <a:defRPr/>
            </a:pPr>
            <a:r>
              <a:rPr lang="en-US" altLang="en-US" sz="2800" dirty="0" smtClean="0">
                <a:solidFill>
                  <a:srgbClr val="005595"/>
                </a:solidFill>
                <a:latin typeface="Myriad Pro" charset="0"/>
              </a:rPr>
              <a:t>Unregulated Contaminant Monitoring</a:t>
            </a:r>
          </a:p>
          <a:p>
            <a:pPr marL="857250" lvl="1" indent="-342900">
              <a:defRPr/>
            </a:pPr>
            <a:endParaRPr lang="en-US" altLang="en-US" sz="2700" dirty="0" smtClean="0">
              <a:solidFill>
                <a:srgbClr val="005595"/>
              </a:solidFill>
              <a:latin typeface="Myriad Pro" charset="0"/>
            </a:endParaRPr>
          </a:p>
          <a:p>
            <a:pPr marL="857250" lvl="1" indent="-342900">
              <a:defRPr/>
            </a:pPr>
            <a:r>
              <a:rPr lang="en-US" altLang="en-US" sz="2700" dirty="0" smtClean="0">
                <a:solidFill>
                  <a:srgbClr val="005595"/>
                </a:solidFill>
                <a:latin typeface="Myriad Pro" charset="0"/>
              </a:rPr>
              <a:t>UCMR 3 monitoring completed 2015-16 and posted in January 2017, included:</a:t>
            </a:r>
          </a:p>
          <a:p>
            <a:pPr marL="1200150" lvl="2" indent="-342900">
              <a:defRPr/>
            </a:pPr>
            <a:r>
              <a:rPr lang="en-US" altLang="en-US" sz="2400" dirty="0" smtClean="0">
                <a:solidFill>
                  <a:srgbClr val="005595"/>
                </a:solidFill>
                <a:latin typeface="Myriad Pro" charset="0"/>
              </a:rPr>
              <a:t>28 chemicals and 2 viruses. Including </a:t>
            </a:r>
            <a:r>
              <a:rPr lang="en-US" altLang="en-US" sz="2400" dirty="0" err="1" smtClean="0">
                <a:solidFill>
                  <a:srgbClr val="005595"/>
                </a:solidFill>
                <a:latin typeface="Myriad Pro" charset="0"/>
              </a:rPr>
              <a:t>perfluorinated</a:t>
            </a:r>
            <a:r>
              <a:rPr lang="en-US" altLang="en-US" sz="2400" dirty="0" smtClean="0">
                <a:solidFill>
                  <a:srgbClr val="005595"/>
                </a:solidFill>
                <a:latin typeface="Myriad Pro" charset="0"/>
              </a:rPr>
              <a:t> (PFOA/PFOS) compounds and hexavalent chromium.</a:t>
            </a:r>
          </a:p>
          <a:p>
            <a:pPr marL="857250" lvl="1" indent="-342900">
              <a:defRPr/>
            </a:pPr>
            <a:endParaRPr lang="en-US" altLang="en-US" sz="2700" dirty="0" smtClean="0">
              <a:solidFill>
                <a:srgbClr val="005595"/>
              </a:solidFill>
              <a:latin typeface="Myriad Pro" charset="0"/>
            </a:endParaRPr>
          </a:p>
          <a:p>
            <a:pPr marL="857250" lvl="1" indent="-342900">
              <a:defRPr/>
            </a:pPr>
            <a:r>
              <a:rPr lang="en-US" altLang="en-US" sz="2700" dirty="0" smtClean="0">
                <a:solidFill>
                  <a:srgbClr val="005595"/>
                </a:solidFill>
                <a:latin typeface="Myriad Pro" charset="0"/>
              </a:rPr>
              <a:t>UCMR 4 monitoring to take place 2018-20, includes 10 </a:t>
            </a:r>
            <a:r>
              <a:rPr lang="en-US" altLang="en-US" sz="2700" dirty="0" err="1" smtClean="0">
                <a:solidFill>
                  <a:srgbClr val="005595"/>
                </a:solidFill>
                <a:latin typeface="Myriad Pro" charset="0"/>
              </a:rPr>
              <a:t>cyanotoxins</a:t>
            </a:r>
            <a:r>
              <a:rPr lang="en-US" altLang="en-US" sz="2700" dirty="0" smtClean="0">
                <a:solidFill>
                  <a:srgbClr val="005595"/>
                </a:solidFill>
                <a:latin typeface="Myriad Pro" charset="0"/>
              </a:rPr>
              <a:t> and 20 additional chemicals.</a:t>
            </a:r>
          </a:p>
          <a:p>
            <a:pPr>
              <a:buFont typeface="Arial" panose="020B0604020202020204" pitchFamily="34" charset="0"/>
              <a:buNone/>
              <a:defRPr/>
            </a:pPr>
            <a:endParaRPr lang="en-US" altLang="en-US" sz="2000" dirty="0">
              <a:solidFill>
                <a:srgbClr val="005595"/>
              </a:solidFill>
              <a:latin typeface="Myriad Pro" charset="0"/>
            </a:endParaRPr>
          </a:p>
          <a:p>
            <a:pPr>
              <a:buNone/>
              <a:defRPr/>
            </a:pPr>
            <a:endParaRPr lang="en-US" altLang="en-US" sz="2400" dirty="0">
              <a:solidFill>
                <a:srgbClr val="005595"/>
              </a:solidFill>
              <a:latin typeface="Myriad Pro" charset="0"/>
            </a:endParaRPr>
          </a:p>
        </p:txBody>
      </p:sp>
    </p:spTree>
    <p:extLst>
      <p:ext uri="{BB962C8B-B14F-4D97-AF65-F5344CB8AC3E}">
        <p14:creationId xmlns:p14="http://schemas.microsoft.com/office/powerpoint/2010/main" val="3143880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81000" y="153988"/>
            <a:ext cx="7886700" cy="1155700"/>
          </a:xfrm>
        </p:spPr>
        <p:txBody>
          <a:bodyPr/>
          <a:lstStyle/>
          <a:p>
            <a:r>
              <a:rPr lang="en-US" altLang="en-US" sz="3200" dirty="0">
                <a:solidFill>
                  <a:srgbClr val="005595"/>
                </a:solidFill>
                <a:latin typeface="Myriad Pro" charset="0"/>
              </a:rPr>
              <a:t>EPA </a:t>
            </a:r>
            <a:r>
              <a:rPr lang="en-US" altLang="en-US" sz="3200" dirty="0" smtClean="0">
                <a:solidFill>
                  <a:srgbClr val="005595"/>
                </a:solidFill>
                <a:latin typeface="Myriad Pro" charset="0"/>
              </a:rPr>
              <a:t>Drinking Water Program Outlook</a:t>
            </a:r>
            <a:endParaRPr lang="en-US" altLang="en-US" sz="3200" dirty="0" smtClean="0"/>
          </a:p>
        </p:txBody>
      </p:sp>
      <p:sp>
        <p:nvSpPr>
          <p:cNvPr id="23555" name="Rectangle 3"/>
          <p:cNvSpPr txBox="1">
            <a:spLocks noChangeArrowheads="1"/>
          </p:cNvSpPr>
          <p:nvPr/>
        </p:nvSpPr>
        <p:spPr bwMode="auto">
          <a:xfrm>
            <a:off x="381000" y="1295400"/>
            <a:ext cx="853281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342900" indent="-342900">
              <a:defRPr/>
            </a:pPr>
            <a:r>
              <a:rPr lang="en-US" altLang="en-US" sz="2400" dirty="0" smtClean="0">
                <a:solidFill>
                  <a:srgbClr val="005595"/>
                </a:solidFill>
                <a:latin typeface="Myriad Pro" charset="0"/>
              </a:rPr>
              <a:t>Continued focus on lead and reducing exposure.</a:t>
            </a:r>
            <a:endParaRPr lang="en-US" altLang="en-US" sz="2400" dirty="0">
              <a:solidFill>
                <a:srgbClr val="005595"/>
              </a:solidFill>
              <a:latin typeface="Myriad Pro" charset="0"/>
            </a:endParaRPr>
          </a:p>
          <a:p>
            <a:pPr>
              <a:buFont typeface="Arial" panose="020B0604020202020204" pitchFamily="34" charset="0"/>
              <a:buNone/>
              <a:defRPr/>
            </a:pPr>
            <a:r>
              <a:rPr lang="en-US" altLang="en-US" sz="2400" dirty="0">
                <a:solidFill>
                  <a:srgbClr val="005595"/>
                </a:solidFill>
                <a:latin typeface="Myriad Pro" charset="0"/>
              </a:rPr>
              <a:t> 	</a:t>
            </a:r>
            <a:r>
              <a:rPr lang="en-US" altLang="en-US" sz="2000" dirty="0" smtClean="0">
                <a:solidFill>
                  <a:srgbClr val="005595"/>
                </a:solidFill>
                <a:latin typeface="Myriad Pro" charset="0"/>
              </a:rPr>
              <a:t>Lead </a:t>
            </a:r>
            <a:r>
              <a:rPr lang="en-US" altLang="en-US" sz="2000" dirty="0">
                <a:solidFill>
                  <a:srgbClr val="005595"/>
                </a:solidFill>
                <a:latin typeface="Myriad Pro" charset="0"/>
              </a:rPr>
              <a:t>and Copper Rule revisions. EPA White Paper.</a:t>
            </a:r>
          </a:p>
          <a:p>
            <a:pPr lvl="2">
              <a:defRPr/>
            </a:pPr>
            <a:r>
              <a:rPr lang="en-US" altLang="en-US" sz="1800" dirty="0">
                <a:solidFill>
                  <a:srgbClr val="005595"/>
                </a:solidFill>
                <a:latin typeface="Myriad Pro" charset="0"/>
              </a:rPr>
              <a:t>LSL replacement</a:t>
            </a:r>
          </a:p>
          <a:p>
            <a:pPr lvl="2">
              <a:defRPr/>
            </a:pPr>
            <a:r>
              <a:rPr lang="en-US" altLang="en-US" sz="1800" dirty="0">
                <a:solidFill>
                  <a:srgbClr val="005595"/>
                </a:solidFill>
                <a:latin typeface="Myriad Pro" charset="0"/>
              </a:rPr>
              <a:t>Improved Optimal corrosion control treatment</a:t>
            </a:r>
          </a:p>
          <a:p>
            <a:pPr lvl="2">
              <a:defRPr/>
            </a:pPr>
            <a:r>
              <a:rPr lang="en-US" altLang="en-US" sz="1800" dirty="0">
                <a:solidFill>
                  <a:srgbClr val="005595"/>
                </a:solidFill>
                <a:latin typeface="Myriad Pro" charset="0"/>
              </a:rPr>
              <a:t>Health-based benchmark for lead </a:t>
            </a:r>
          </a:p>
          <a:p>
            <a:pPr lvl="2">
              <a:defRPr/>
            </a:pPr>
            <a:r>
              <a:rPr lang="en-US" altLang="en-US" sz="1800" dirty="0">
                <a:solidFill>
                  <a:srgbClr val="005595"/>
                </a:solidFill>
                <a:latin typeface="Myriad Pro" charset="0"/>
              </a:rPr>
              <a:t>Clarify and strengthen sampling requirements</a:t>
            </a:r>
          </a:p>
          <a:p>
            <a:pPr lvl="2">
              <a:defRPr/>
            </a:pPr>
            <a:r>
              <a:rPr lang="en-US" altLang="en-US" sz="1800" dirty="0">
                <a:solidFill>
                  <a:srgbClr val="005595"/>
                </a:solidFill>
                <a:latin typeface="Myriad Pro" charset="0"/>
              </a:rPr>
              <a:t>Increased transparency</a:t>
            </a:r>
          </a:p>
          <a:p>
            <a:pPr lvl="2">
              <a:defRPr/>
            </a:pPr>
            <a:r>
              <a:rPr lang="en-US" altLang="en-US" sz="1800" dirty="0">
                <a:solidFill>
                  <a:srgbClr val="005595"/>
                </a:solidFill>
                <a:latin typeface="Myriad Pro" charset="0"/>
              </a:rPr>
              <a:t>Decouple copper from lead</a:t>
            </a:r>
          </a:p>
          <a:p>
            <a:pPr marL="342900" indent="-342900">
              <a:defRPr/>
            </a:pPr>
            <a:endParaRPr lang="en-US" altLang="en-US" sz="2400" dirty="0" smtClean="0">
              <a:solidFill>
                <a:srgbClr val="005595"/>
              </a:solidFill>
              <a:latin typeface="Myriad Pro" charset="0"/>
            </a:endParaRPr>
          </a:p>
          <a:p>
            <a:pPr marL="342900" indent="-342900">
              <a:defRPr/>
            </a:pPr>
            <a:r>
              <a:rPr lang="en-US" altLang="en-US" sz="2400" dirty="0" smtClean="0">
                <a:solidFill>
                  <a:srgbClr val="005595"/>
                </a:solidFill>
                <a:latin typeface="Myriad Pro" charset="0"/>
              </a:rPr>
              <a:t>Perchlorate proposed MCL by Oct 31, 2018</a:t>
            </a:r>
          </a:p>
          <a:p>
            <a:pPr marL="857250" lvl="1" indent="-342900">
              <a:defRPr/>
            </a:pPr>
            <a:r>
              <a:rPr lang="en-US" altLang="en-US" sz="2000" dirty="0" smtClean="0">
                <a:solidFill>
                  <a:srgbClr val="005595"/>
                </a:solidFill>
                <a:latin typeface="Myriad Pro" charset="0"/>
              </a:rPr>
              <a:t>Low concentrations in some wells in Lower Umatilla Basin.  </a:t>
            </a:r>
          </a:p>
          <a:p>
            <a:pPr marL="857250" lvl="1" indent="-342900">
              <a:defRPr/>
            </a:pPr>
            <a:r>
              <a:rPr lang="en-US" altLang="en-US" sz="2000" dirty="0" smtClean="0">
                <a:solidFill>
                  <a:srgbClr val="005595"/>
                </a:solidFill>
                <a:latin typeface="Myriad Pro" charset="0"/>
              </a:rPr>
              <a:t>Big issue in NV and the lower Colorado River.</a:t>
            </a:r>
          </a:p>
          <a:p>
            <a:pPr>
              <a:buNone/>
              <a:defRPr/>
            </a:pPr>
            <a:endParaRPr lang="en-US" altLang="en-US" sz="2400" dirty="0">
              <a:solidFill>
                <a:srgbClr val="005595"/>
              </a:solidFill>
              <a:latin typeface="Myriad Pro" charset="0"/>
            </a:endParaRPr>
          </a:p>
        </p:txBody>
      </p:sp>
    </p:spTree>
    <p:extLst>
      <p:ext uri="{BB962C8B-B14F-4D97-AF65-F5344CB8AC3E}">
        <p14:creationId xmlns:p14="http://schemas.microsoft.com/office/powerpoint/2010/main" val="1170352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48213"/>
            <a:ext cx="9144000" cy="6906214"/>
          </a:xfrm>
          <a:prstGeom prst="rect">
            <a:avLst/>
          </a:prstGeom>
        </p:spPr>
      </p:pic>
    </p:spTree>
    <p:extLst>
      <p:ext uri="{BB962C8B-B14F-4D97-AF65-F5344CB8AC3E}">
        <p14:creationId xmlns:p14="http://schemas.microsoft.com/office/powerpoint/2010/main" val="1411777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44525" y="762000"/>
            <a:ext cx="7886700" cy="1285875"/>
          </a:xfrm>
        </p:spPr>
        <p:txBody>
          <a:bodyPr/>
          <a:lstStyle/>
          <a:p>
            <a:pPr algn="ctr"/>
            <a:r>
              <a:rPr lang="en-US" altLang="en-US" dirty="0" smtClean="0"/>
              <a:t>Oregon Drinking Water program update</a:t>
            </a:r>
          </a:p>
        </p:txBody>
      </p:sp>
      <p:sp>
        <p:nvSpPr>
          <p:cNvPr id="3" name="Text Placeholder 2"/>
          <p:cNvSpPr>
            <a:spLocks noGrp="1"/>
          </p:cNvSpPr>
          <p:nvPr>
            <p:ph type="body" idx="1"/>
          </p:nvPr>
        </p:nvSpPr>
        <p:spPr>
          <a:xfrm>
            <a:off x="623888" y="4589463"/>
            <a:ext cx="7886700" cy="1500187"/>
          </a:xfrm>
        </p:spPr>
        <p:txBody>
          <a:bodyPr/>
          <a:lstStyle/>
          <a:p>
            <a:pPr>
              <a:defRPr/>
            </a:pPr>
            <a:r>
              <a:rPr lang="en-US" dirty="0"/>
              <a:t> </a:t>
            </a:r>
          </a:p>
        </p:txBody>
      </p:sp>
      <p:pic>
        <p:nvPicPr>
          <p:cNvPr id="2458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2971800"/>
            <a:ext cx="913288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Oval 15"/>
          <p:cNvSpPr/>
          <p:nvPr/>
        </p:nvSpPr>
        <p:spPr>
          <a:xfrm>
            <a:off x="2638681" y="2438400"/>
            <a:ext cx="4055055" cy="30703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800" dirty="0" smtClean="0"/>
              <a:t>Grant &amp;		        Data</a:t>
            </a:r>
          </a:p>
          <a:p>
            <a:r>
              <a:rPr lang="en-US" sz="1800" dirty="0" smtClean="0"/>
              <a:t>Contract		        Mgt.</a:t>
            </a:r>
          </a:p>
          <a:p>
            <a:r>
              <a:rPr lang="en-US" sz="1800" dirty="0" smtClean="0"/>
              <a:t>Admin.</a:t>
            </a:r>
            <a:endParaRPr lang="en-US" sz="1800" dirty="0"/>
          </a:p>
        </p:txBody>
      </p:sp>
      <p:sp>
        <p:nvSpPr>
          <p:cNvPr id="4" name="Title 3"/>
          <p:cNvSpPr>
            <a:spLocks noGrp="1"/>
          </p:cNvSpPr>
          <p:nvPr>
            <p:ph type="title"/>
          </p:nvPr>
        </p:nvSpPr>
        <p:spPr>
          <a:xfrm>
            <a:off x="1773340" y="-68105"/>
            <a:ext cx="5976504" cy="1083650"/>
          </a:xfrm>
        </p:spPr>
        <p:txBody>
          <a:bodyPr/>
          <a:lstStyle/>
          <a:p>
            <a:r>
              <a:rPr lang="en-US" dirty="0" smtClean="0"/>
              <a:t>Oregon Drinking Water Program</a:t>
            </a:r>
            <a:endParaRPr lang="en-US" dirty="0"/>
          </a:p>
        </p:txBody>
      </p:sp>
      <p:pic>
        <p:nvPicPr>
          <p:cNvPr id="18" name="Content Placeholder 1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26086" y="3128002"/>
            <a:ext cx="1280247" cy="1691125"/>
          </a:xfrm>
          <a:gradFill flip="none" rotWithShape="1">
            <a:gsLst>
              <a:gs pos="0">
                <a:schemeClr val="accent1">
                  <a:lumMod val="5000"/>
                  <a:lumOff val="95000"/>
                  <a:alpha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a:softEdge rad="127000"/>
          </a:effectLst>
        </p:spPr>
      </p:pic>
      <p:sp>
        <p:nvSpPr>
          <p:cNvPr id="6" name="Oval 5"/>
          <p:cNvSpPr/>
          <p:nvPr/>
        </p:nvSpPr>
        <p:spPr>
          <a:xfrm>
            <a:off x="3673817" y="991327"/>
            <a:ext cx="22098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Rules and Health-based Standards</a:t>
            </a:r>
            <a:endParaRPr lang="en-US" sz="1800" dirty="0"/>
          </a:p>
        </p:txBody>
      </p:sp>
      <p:sp>
        <p:nvSpPr>
          <p:cNvPr id="8" name="Oval 7"/>
          <p:cNvSpPr/>
          <p:nvPr/>
        </p:nvSpPr>
        <p:spPr>
          <a:xfrm>
            <a:off x="6014445" y="1656148"/>
            <a:ext cx="22098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 Assess  Monitoring Reports</a:t>
            </a:r>
            <a:endParaRPr lang="en-US" sz="1800" dirty="0"/>
          </a:p>
        </p:txBody>
      </p:sp>
      <p:sp>
        <p:nvSpPr>
          <p:cNvPr id="9" name="Oval 8"/>
          <p:cNvSpPr/>
          <p:nvPr/>
        </p:nvSpPr>
        <p:spPr>
          <a:xfrm>
            <a:off x="6645853" y="4614317"/>
            <a:ext cx="22098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On-site Sanitary Surveys</a:t>
            </a:r>
            <a:endParaRPr lang="en-US" sz="1800" dirty="0"/>
          </a:p>
        </p:txBody>
      </p:sp>
      <p:sp>
        <p:nvSpPr>
          <p:cNvPr id="12" name="Oval 11"/>
          <p:cNvSpPr/>
          <p:nvPr/>
        </p:nvSpPr>
        <p:spPr>
          <a:xfrm>
            <a:off x="6705602" y="3102198"/>
            <a:ext cx="22098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Investigate  Contaminants </a:t>
            </a:r>
            <a:endParaRPr lang="en-US" sz="1800" dirty="0"/>
          </a:p>
        </p:txBody>
      </p:sp>
      <p:sp>
        <p:nvSpPr>
          <p:cNvPr id="13" name="Oval 12"/>
          <p:cNvSpPr/>
          <p:nvPr/>
        </p:nvSpPr>
        <p:spPr>
          <a:xfrm>
            <a:off x="374163" y="2923192"/>
            <a:ext cx="22098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Technical and Financial Assistance</a:t>
            </a:r>
            <a:endParaRPr lang="en-US" sz="1800" dirty="0"/>
          </a:p>
        </p:txBody>
      </p:sp>
      <p:sp>
        <p:nvSpPr>
          <p:cNvPr id="14" name="Oval 13"/>
          <p:cNvSpPr/>
          <p:nvPr/>
        </p:nvSpPr>
        <p:spPr>
          <a:xfrm>
            <a:off x="1333189" y="1468401"/>
            <a:ext cx="22098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Source Water Assessment and Protection</a:t>
            </a:r>
            <a:endParaRPr lang="en-US" sz="1800" dirty="0"/>
          </a:p>
        </p:txBody>
      </p:sp>
      <p:sp>
        <p:nvSpPr>
          <p:cNvPr id="15" name="Oval 14"/>
          <p:cNvSpPr/>
          <p:nvPr/>
        </p:nvSpPr>
        <p:spPr>
          <a:xfrm>
            <a:off x="4648200" y="5508731"/>
            <a:ext cx="22098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Certification of Operators, Testers, Labs</a:t>
            </a:r>
            <a:endParaRPr lang="en-US" sz="1800" dirty="0"/>
          </a:p>
        </p:txBody>
      </p:sp>
      <p:sp>
        <p:nvSpPr>
          <p:cNvPr id="17" name="Oval 16"/>
          <p:cNvSpPr/>
          <p:nvPr/>
        </p:nvSpPr>
        <p:spPr>
          <a:xfrm>
            <a:off x="498928" y="4421053"/>
            <a:ext cx="22098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Enforcement</a:t>
            </a:r>
            <a:endParaRPr lang="en-US" sz="1800" dirty="0"/>
          </a:p>
        </p:txBody>
      </p:sp>
      <p:sp>
        <p:nvSpPr>
          <p:cNvPr id="19" name="Oval 18"/>
          <p:cNvSpPr/>
          <p:nvPr/>
        </p:nvSpPr>
        <p:spPr>
          <a:xfrm>
            <a:off x="2133600" y="5508731"/>
            <a:ext cx="22098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Plan Review</a:t>
            </a:r>
            <a:endParaRPr lang="en-US" sz="1800" dirty="0"/>
          </a:p>
        </p:txBody>
      </p:sp>
    </p:spTree>
    <p:extLst>
      <p:ext uri="{BB962C8B-B14F-4D97-AF65-F5344CB8AC3E}">
        <p14:creationId xmlns:p14="http://schemas.microsoft.com/office/powerpoint/2010/main" val="4267489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rotWithShape="1">
          <a:blip r:embed="rId3"/>
          <a:srcRect l="3386" t="7422" r="53263"/>
          <a:stretch/>
        </p:blipFill>
        <p:spPr>
          <a:xfrm>
            <a:off x="-1" y="365125"/>
            <a:ext cx="9184899" cy="6340475"/>
          </a:xfrm>
          <a:prstGeom prst="rect">
            <a:avLst/>
          </a:prstGeom>
        </p:spPr>
      </p:pic>
    </p:spTree>
    <p:extLst>
      <p:ext uri="{BB962C8B-B14F-4D97-AF65-F5344CB8AC3E}">
        <p14:creationId xmlns:p14="http://schemas.microsoft.com/office/powerpoint/2010/main" val="609290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Content Placeholder 5"/>
          <p:cNvGraphicFramePr>
            <a:graphicFrameLocks/>
          </p:cNvGraphicFramePr>
          <p:nvPr>
            <p:extLst>
              <p:ext uri="{D42A27DB-BD31-4B8C-83A1-F6EECF244321}">
                <p14:modId xmlns:p14="http://schemas.microsoft.com/office/powerpoint/2010/main" val="4105931314"/>
              </p:ext>
            </p:extLst>
          </p:nvPr>
        </p:nvGraphicFramePr>
        <p:xfrm>
          <a:off x="495299" y="1409700"/>
          <a:ext cx="8043863" cy="5270500"/>
        </p:xfrm>
        <a:graphic>
          <a:graphicData uri="http://schemas.openxmlformats.org/presentationml/2006/ole">
            <mc:AlternateContent xmlns:mc="http://schemas.openxmlformats.org/markup-compatibility/2006">
              <mc:Choice xmlns:v="urn:schemas-microsoft-com:vml" Requires="v">
                <p:oleObj spid="_x0000_s1036" name="Chart" r:id="rId4" imgW="8047417" imgH="5273497" progId="Excel.Chart.8">
                  <p:embed/>
                </p:oleObj>
              </mc:Choice>
              <mc:Fallback>
                <p:oleObj name="Chart" r:id="rId4" imgW="8047417" imgH="5273497"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299" y="1409700"/>
                        <a:ext cx="8043863"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27" name="Title 3"/>
          <p:cNvSpPr txBox="1">
            <a:spLocks/>
          </p:cNvSpPr>
          <p:nvPr/>
        </p:nvSpPr>
        <p:spPr bwMode="auto">
          <a:xfrm>
            <a:off x="1354931" y="266700"/>
            <a:ext cx="6324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FontTx/>
              <a:buNone/>
            </a:pPr>
            <a:r>
              <a:rPr lang="en-US" altLang="en-US" sz="3200" dirty="0">
                <a:solidFill>
                  <a:srgbClr val="005595"/>
                </a:solidFill>
                <a:latin typeface="Myriad Pro" charset="0"/>
              </a:rPr>
              <a:t>Oregon water systems by type</a:t>
            </a:r>
          </a:p>
        </p:txBody>
      </p:sp>
    </p:spTree>
    <p:extLst>
      <p:ext uri="{BB962C8B-B14F-4D97-AF65-F5344CB8AC3E}">
        <p14:creationId xmlns:p14="http://schemas.microsoft.com/office/powerpoint/2010/main" val="304400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867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554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txBox="1">
            <a:spLocks/>
          </p:cNvSpPr>
          <p:nvPr/>
        </p:nvSpPr>
        <p:spPr bwMode="auto">
          <a:xfrm>
            <a:off x="1219200" y="381000"/>
            <a:ext cx="6705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FontTx/>
              <a:buNone/>
            </a:pPr>
            <a:r>
              <a:rPr lang="en-US" altLang="en-US" sz="3200" dirty="0">
                <a:solidFill>
                  <a:srgbClr val="005595"/>
                </a:solidFill>
                <a:latin typeface="Myriad Pro" charset="0"/>
              </a:rPr>
              <a:t>DWS Revenue Sources FY15-17</a:t>
            </a:r>
          </a:p>
        </p:txBody>
      </p:sp>
      <p:graphicFrame>
        <p:nvGraphicFramePr>
          <p:cNvPr id="2" name="Chart 3"/>
          <p:cNvGraphicFramePr>
            <a:graphicFrameLocks/>
          </p:cNvGraphicFramePr>
          <p:nvPr/>
        </p:nvGraphicFramePr>
        <p:xfrm>
          <a:off x="1371600" y="1066800"/>
          <a:ext cx="6400800" cy="5486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txBox="1">
            <a:spLocks/>
          </p:cNvSpPr>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FontTx/>
              <a:buNone/>
            </a:pPr>
            <a:r>
              <a:rPr lang="en-US" altLang="en-US" sz="3200">
                <a:solidFill>
                  <a:srgbClr val="005595"/>
                </a:solidFill>
                <a:latin typeface="Myriad Pro" charset="0"/>
              </a:rPr>
              <a:t>DWS Expenditure Categories FY15-17</a:t>
            </a:r>
          </a:p>
        </p:txBody>
      </p:sp>
      <p:graphicFrame>
        <p:nvGraphicFramePr>
          <p:cNvPr id="4" name="Chart 3"/>
          <p:cNvGraphicFramePr>
            <a:graphicFrameLocks/>
          </p:cNvGraphicFramePr>
          <p:nvPr/>
        </p:nvGraphicFramePr>
        <p:xfrm>
          <a:off x="304800" y="1143000"/>
          <a:ext cx="8534400" cy="5638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txBox="1">
            <a:spLocks/>
          </p:cNvSpPr>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FontTx/>
              <a:buNone/>
            </a:pPr>
            <a:r>
              <a:rPr lang="en-US" altLang="en-US" sz="3200">
                <a:solidFill>
                  <a:srgbClr val="005595"/>
                </a:solidFill>
                <a:latin typeface="Myriad Pro" charset="0"/>
              </a:rPr>
              <a:t>DWS FTE Trends—</a:t>
            </a:r>
            <a:r>
              <a:rPr lang="en-US" altLang="en-US" sz="2800">
                <a:solidFill>
                  <a:srgbClr val="005595"/>
                </a:solidFill>
                <a:latin typeface="Myriad Pro" charset="0"/>
              </a:rPr>
              <a:t>35% reduction from 2009</a:t>
            </a:r>
          </a:p>
        </p:txBody>
      </p:sp>
      <p:graphicFrame>
        <p:nvGraphicFramePr>
          <p:cNvPr id="2" name="Chart 4"/>
          <p:cNvGraphicFramePr>
            <a:graphicFrameLocks/>
          </p:cNvGraphicFramePr>
          <p:nvPr/>
        </p:nvGraphicFramePr>
        <p:xfrm>
          <a:off x="685800" y="1316038"/>
          <a:ext cx="7620000" cy="50085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0"/>
            <a:ext cx="8534400" cy="457200"/>
          </a:xfrm>
        </p:spPr>
        <p:txBody>
          <a:bodyPr/>
          <a:lstStyle/>
          <a:p>
            <a:pPr eaLnBrk="1" hangingPunct="1"/>
            <a:r>
              <a:rPr lang="en-US" altLang="en-US" sz="2800" smtClean="0">
                <a:solidFill>
                  <a:srgbClr val="005595"/>
                </a:solidFill>
                <a:latin typeface="Myriad Pro" charset="0"/>
              </a:rPr>
              <a:t> </a:t>
            </a:r>
          </a:p>
        </p:txBody>
      </p:sp>
      <p:graphicFrame>
        <p:nvGraphicFramePr>
          <p:cNvPr id="2" name="Object 3"/>
          <p:cNvGraphicFramePr>
            <a:graphicFrameLocks noGrp="1" noChangeAspect="1"/>
          </p:cNvGraphicFramePr>
          <p:nvPr>
            <p:ph type="chart" idx="1"/>
            <p:extLst>
              <p:ext uri="{D42A27DB-BD31-4B8C-83A1-F6EECF244321}">
                <p14:modId xmlns:p14="http://schemas.microsoft.com/office/powerpoint/2010/main" val="2479519163"/>
              </p:ext>
            </p:extLst>
          </p:nvPr>
        </p:nvGraphicFramePr>
        <p:xfrm>
          <a:off x="50800" y="127000"/>
          <a:ext cx="9042400" cy="657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3586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3"/>
          <p:cNvSpPr txBox="1">
            <a:spLocks/>
          </p:cNvSpPr>
          <p:nvPr/>
        </p:nvSpPr>
        <p:spPr bwMode="auto">
          <a:xfrm>
            <a:off x="304800" y="581458"/>
            <a:ext cx="8037512"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FontTx/>
              <a:buNone/>
            </a:pPr>
            <a:r>
              <a:rPr lang="en-US" altLang="en-US" sz="3200" dirty="0" smtClean="0">
                <a:solidFill>
                  <a:srgbClr val="005595"/>
                </a:solidFill>
                <a:latin typeface="Myriad Pro" charset="0"/>
              </a:rPr>
              <a:t>Compliance progress, but still work to do…</a:t>
            </a:r>
            <a:endParaRPr lang="en-US" altLang="en-US" sz="3200" dirty="0">
              <a:solidFill>
                <a:srgbClr val="005595"/>
              </a:solidFill>
              <a:latin typeface="Myriad Pro" charset="0"/>
            </a:endParaRPr>
          </a:p>
        </p:txBody>
      </p:sp>
      <p:sp>
        <p:nvSpPr>
          <p:cNvPr id="27652" name="TextBox 1"/>
          <p:cNvSpPr txBox="1">
            <a:spLocks noChangeArrowheads="1"/>
          </p:cNvSpPr>
          <p:nvPr/>
        </p:nvSpPr>
        <p:spPr bwMode="auto">
          <a:xfrm>
            <a:off x="608806" y="1433945"/>
            <a:ext cx="79248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buFont typeface="Arial" panose="020B0604020202020204" pitchFamily="34" charset="0"/>
              <a:buChar char="•"/>
            </a:pPr>
            <a:r>
              <a:rPr lang="en-US" altLang="en-US" sz="2800" dirty="0" smtClean="0">
                <a:solidFill>
                  <a:srgbClr val="002060"/>
                </a:solidFill>
                <a:latin typeface="Myriad Pro" charset="0"/>
              </a:rPr>
              <a:t>In the past year:</a:t>
            </a:r>
          </a:p>
          <a:p>
            <a:pPr lvl="1">
              <a:buFont typeface="Arial" panose="020B0604020202020204" pitchFamily="34" charset="0"/>
              <a:buChar char="•"/>
            </a:pPr>
            <a:r>
              <a:rPr lang="en-US" altLang="en-US" sz="2800" dirty="0" smtClean="0">
                <a:solidFill>
                  <a:srgbClr val="002060"/>
                </a:solidFill>
                <a:latin typeface="Myriad Pro" charset="0"/>
              </a:rPr>
              <a:t>1606 contaminant alerts</a:t>
            </a:r>
          </a:p>
          <a:p>
            <a:pPr lvl="1">
              <a:buFont typeface="Arial" panose="020B0604020202020204" pitchFamily="34" charset="0"/>
              <a:buChar char="•"/>
            </a:pPr>
            <a:r>
              <a:rPr lang="en-US" altLang="en-US" sz="2800" dirty="0" smtClean="0">
                <a:solidFill>
                  <a:srgbClr val="002060"/>
                </a:solidFill>
                <a:latin typeface="Myriad Pro" charset="0"/>
              </a:rPr>
              <a:t>25 Level 2 investigations for </a:t>
            </a:r>
            <a:r>
              <a:rPr lang="en-US" altLang="en-US" sz="2800" i="1" dirty="0" smtClean="0">
                <a:solidFill>
                  <a:srgbClr val="002060"/>
                </a:solidFill>
                <a:latin typeface="Myriad Pro" charset="0"/>
              </a:rPr>
              <a:t>E. coli</a:t>
            </a:r>
            <a:r>
              <a:rPr lang="en-US" altLang="en-US" sz="2800" dirty="0" smtClean="0">
                <a:solidFill>
                  <a:srgbClr val="002060"/>
                </a:solidFill>
                <a:latin typeface="Myriad Pro" charset="0"/>
              </a:rPr>
              <a:t>.</a:t>
            </a:r>
          </a:p>
          <a:p>
            <a:pPr lvl="1">
              <a:buFont typeface="Arial" panose="020B0604020202020204" pitchFamily="34" charset="0"/>
              <a:buChar char="•"/>
            </a:pPr>
            <a:r>
              <a:rPr lang="en-US" altLang="en-US" sz="2800" dirty="0" smtClean="0">
                <a:solidFill>
                  <a:srgbClr val="002060"/>
                </a:solidFill>
                <a:latin typeface="Myriad Pro" charset="0"/>
              </a:rPr>
              <a:t>20 lead and copper exceedances</a:t>
            </a:r>
          </a:p>
          <a:p>
            <a:pPr lvl="1">
              <a:buFont typeface="Arial" panose="020B0604020202020204" pitchFamily="34" charset="0"/>
              <a:buChar char="•"/>
            </a:pPr>
            <a:r>
              <a:rPr lang="en-US" altLang="en-US" sz="2800" dirty="0" smtClean="0">
                <a:solidFill>
                  <a:srgbClr val="002060"/>
                </a:solidFill>
                <a:latin typeface="Myriad Pro" charset="0"/>
              </a:rPr>
              <a:t>3 arsenic exceedances</a:t>
            </a:r>
          </a:p>
          <a:p>
            <a:pPr lvl="1">
              <a:buFont typeface="Arial" panose="020B0604020202020204" pitchFamily="34" charset="0"/>
              <a:buChar char="•"/>
            </a:pPr>
            <a:r>
              <a:rPr lang="en-US" altLang="en-US" sz="2800" dirty="0" smtClean="0">
                <a:solidFill>
                  <a:srgbClr val="002060"/>
                </a:solidFill>
                <a:latin typeface="Myriad Pro" charset="0"/>
              </a:rPr>
              <a:t>3 nitrate exceedances</a:t>
            </a:r>
          </a:p>
          <a:p>
            <a:pPr>
              <a:buFont typeface="Arial" panose="020B0604020202020204" pitchFamily="34" charset="0"/>
              <a:buChar char="•"/>
            </a:pPr>
            <a:endParaRPr lang="en-US" altLang="en-US" sz="2800" dirty="0">
              <a:solidFill>
                <a:srgbClr val="002060"/>
              </a:solidFill>
              <a:latin typeface="Myriad Pro" charset="0"/>
            </a:endParaRPr>
          </a:p>
          <a:p>
            <a:pPr>
              <a:buFont typeface="Arial" panose="020B0604020202020204" pitchFamily="34" charset="0"/>
              <a:buChar char="•"/>
            </a:pPr>
            <a:r>
              <a:rPr lang="en-US" altLang="en-US" sz="2800" dirty="0" smtClean="0">
                <a:solidFill>
                  <a:srgbClr val="002060"/>
                </a:solidFill>
                <a:latin typeface="Myriad Pro" charset="0"/>
              </a:rPr>
              <a:t>215 unaddressed violations currently.</a:t>
            </a:r>
            <a:endParaRPr lang="en-US" altLang="en-US" sz="2800" dirty="0">
              <a:solidFill>
                <a:srgbClr val="002060"/>
              </a:solidFill>
              <a:latin typeface="Myriad Pro" charset="0"/>
            </a:endParaRPr>
          </a:p>
          <a:p>
            <a:pPr marL="0" indent="0"/>
            <a:endParaRPr lang="en-US" altLang="en-US" sz="2800" dirty="0" smtClean="0">
              <a:solidFill>
                <a:srgbClr val="002060"/>
              </a:solidFill>
              <a:latin typeface="Myriad Pro" charset="0"/>
            </a:endParaRPr>
          </a:p>
          <a:p>
            <a:pPr>
              <a:buFont typeface="Arial" panose="020B0604020202020204" pitchFamily="34" charset="0"/>
              <a:buChar char="•"/>
            </a:pPr>
            <a:r>
              <a:rPr lang="en-US" altLang="en-US" sz="2800" dirty="0" smtClean="0">
                <a:solidFill>
                  <a:srgbClr val="002060"/>
                </a:solidFill>
                <a:latin typeface="Myriad Pro" charset="0"/>
              </a:rPr>
              <a:t>6 boil water advisories currently.</a:t>
            </a:r>
            <a:endParaRPr lang="en-US" altLang="en-US" sz="2800" dirty="0">
              <a:solidFill>
                <a:srgbClr val="002060"/>
              </a:solidFill>
              <a:latin typeface="Myriad Pro" charset="0"/>
            </a:endParaRPr>
          </a:p>
          <a:p>
            <a:pPr>
              <a:buFont typeface="Arial" panose="020B0604020202020204" pitchFamily="34" charset="0"/>
              <a:buChar char="•"/>
            </a:pPr>
            <a:endParaRPr lang="en-US" altLang="en-US" sz="2800" dirty="0">
              <a:solidFill>
                <a:srgbClr val="002060"/>
              </a:solidFill>
              <a:latin typeface="Myriad Pro" charset="0"/>
            </a:endParaRPr>
          </a:p>
          <a:p>
            <a:pPr>
              <a:buFont typeface="Arial" panose="020B0604020202020204" pitchFamily="34" charset="0"/>
              <a:buChar char="•"/>
            </a:pPr>
            <a:endParaRPr lang="en-US" altLang="en-US" sz="2800" dirty="0">
              <a:solidFill>
                <a:srgbClr val="002060"/>
              </a:solidFill>
              <a:latin typeface="Myriad Pro"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3"/>
          <p:cNvSpPr txBox="1">
            <a:spLocks/>
          </p:cNvSpPr>
          <p:nvPr/>
        </p:nvSpPr>
        <p:spPr bwMode="auto">
          <a:xfrm>
            <a:off x="533400" y="685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FontTx/>
              <a:buNone/>
            </a:pPr>
            <a:r>
              <a:rPr lang="en-US" altLang="en-US" sz="3200" dirty="0" smtClean="0">
                <a:solidFill>
                  <a:srgbClr val="005595"/>
                </a:solidFill>
                <a:latin typeface="Myriad Pro" charset="0"/>
              </a:rPr>
              <a:t>Drinking Water Services--Areas of focus</a:t>
            </a:r>
            <a:endParaRPr lang="en-US" altLang="en-US" sz="3200" dirty="0">
              <a:solidFill>
                <a:srgbClr val="005595"/>
              </a:solidFill>
              <a:latin typeface="Myriad Pro" charset="0"/>
            </a:endParaRPr>
          </a:p>
        </p:txBody>
      </p:sp>
      <p:sp>
        <p:nvSpPr>
          <p:cNvPr id="32772" name="TextBox 1"/>
          <p:cNvSpPr txBox="1">
            <a:spLocks noChangeArrowheads="1"/>
          </p:cNvSpPr>
          <p:nvPr/>
        </p:nvSpPr>
        <p:spPr bwMode="auto">
          <a:xfrm>
            <a:off x="685006" y="1676400"/>
            <a:ext cx="777319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800" b="1" dirty="0" smtClean="0">
                <a:solidFill>
                  <a:srgbClr val="002060"/>
                </a:solidFill>
                <a:latin typeface="Myriad Pro" charset="0"/>
              </a:rPr>
              <a:t>Continued focus on Lead</a:t>
            </a:r>
            <a:r>
              <a:rPr lang="en-US" altLang="en-US" sz="2800" dirty="0" smtClean="0">
                <a:solidFill>
                  <a:srgbClr val="002060"/>
                </a:solidFill>
                <a:latin typeface="Myriad Pro" charset="0"/>
              </a:rPr>
              <a:t>.  </a:t>
            </a:r>
          </a:p>
          <a:p>
            <a:pPr marL="457200" indent="-457200">
              <a:buFont typeface="Arial" panose="020B0604020202020204" pitchFamily="34" charset="0"/>
              <a:buChar char="•"/>
            </a:pPr>
            <a:r>
              <a:rPr lang="en-US" altLang="en-US" sz="2800" dirty="0">
                <a:solidFill>
                  <a:srgbClr val="002060"/>
                </a:solidFill>
                <a:latin typeface="Myriad Pro" charset="0"/>
              </a:rPr>
              <a:t>Approved a schedule for improved corrosion </a:t>
            </a:r>
            <a:r>
              <a:rPr lang="en-US" altLang="en-US" sz="2800" dirty="0" smtClean="0">
                <a:solidFill>
                  <a:srgbClr val="002060"/>
                </a:solidFill>
                <a:latin typeface="Myriad Pro" charset="0"/>
              </a:rPr>
              <a:t>control in Portland. </a:t>
            </a:r>
          </a:p>
          <a:p>
            <a:pPr marL="457200" indent="-457200">
              <a:buFont typeface="Arial" panose="020B0604020202020204" pitchFamily="34" charset="0"/>
              <a:buChar char="•"/>
            </a:pPr>
            <a:r>
              <a:rPr lang="en-US" altLang="en-US" sz="2800" dirty="0" smtClean="0">
                <a:solidFill>
                  <a:srgbClr val="002060"/>
                </a:solidFill>
                <a:latin typeface="Myriad Pro" charset="0"/>
              </a:rPr>
              <a:t>Conducting on-site reviews of LCR compliance at large systems.  </a:t>
            </a:r>
          </a:p>
          <a:p>
            <a:pPr marL="457200" indent="-457200">
              <a:buFont typeface="Arial" panose="020B0604020202020204" pitchFamily="34" charset="0"/>
              <a:buChar char="•"/>
            </a:pPr>
            <a:r>
              <a:rPr lang="en-US" altLang="en-US" sz="2800" dirty="0" smtClean="0">
                <a:solidFill>
                  <a:srgbClr val="002060"/>
                </a:solidFill>
                <a:latin typeface="Myriad Pro" charset="0"/>
              </a:rPr>
              <a:t>On-going assistance to ODE related to lead in schools.</a:t>
            </a:r>
          </a:p>
          <a:p>
            <a:endParaRPr lang="en-US" altLang="en-US" sz="2800" dirty="0">
              <a:solidFill>
                <a:srgbClr val="002060"/>
              </a:solidFill>
              <a:latin typeface="Myriad Pro" charset="0"/>
            </a:endParaRPr>
          </a:p>
          <a:p>
            <a:endParaRPr lang="en-US" altLang="en-US" sz="2800" dirty="0">
              <a:solidFill>
                <a:srgbClr val="002060"/>
              </a:solidFill>
              <a:latin typeface="Myriad Pro"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3"/>
          <p:cNvSpPr txBox="1">
            <a:spLocks/>
          </p:cNvSpPr>
          <p:nvPr/>
        </p:nvSpPr>
        <p:spPr bwMode="auto">
          <a:xfrm>
            <a:off x="533400" y="685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FontTx/>
              <a:buNone/>
            </a:pPr>
            <a:r>
              <a:rPr lang="en-US" altLang="en-US" sz="3200" dirty="0" smtClean="0">
                <a:solidFill>
                  <a:srgbClr val="005595"/>
                </a:solidFill>
                <a:latin typeface="Myriad Pro" charset="0"/>
              </a:rPr>
              <a:t>Drinking Water Services--Areas of focus</a:t>
            </a:r>
            <a:endParaRPr lang="en-US" altLang="en-US" sz="3200" dirty="0">
              <a:solidFill>
                <a:srgbClr val="005595"/>
              </a:solidFill>
              <a:latin typeface="Myriad Pro" charset="0"/>
            </a:endParaRPr>
          </a:p>
        </p:txBody>
      </p:sp>
      <p:sp>
        <p:nvSpPr>
          <p:cNvPr id="32772" name="TextBox 1"/>
          <p:cNvSpPr txBox="1">
            <a:spLocks noChangeArrowheads="1"/>
          </p:cNvSpPr>
          <p:nvPr/>
        </p:nvSpPr>
        <p:spPr bwMode="auto">
          <a:xfrm>
            <a:off x="685006" y="1676400"/>
            <a:ext cx="777319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800" b="1" dirty="0" smtClean="0">
                <a:solidFill>
                  <a:srgbClr val="002060"/>
                </a:solidFill>
                <a:latin typeface="Myriad Pro" charset="0"/>
              </a:rPr>
              <a:t>Surface Water systems/</a:t>
            </a:r>
            <a:r>
              <a:rPr lang="en-US" altLang="en-US" sz="2800" b="1" dirty="0" err="1" smtClean="0">
                <a:solidFill>
                  <a:srgbClr val="002060"/>
                </a:solidFill>
                <a:latin typeface="Myriad Pro" charset="0"/>
              </a:rPr>
              <a:t>Microbials</a:t>
            </a:r>
            <a:r>
              <a:rPr lang="en-US" altLang="en-US" sz="2800" dirty="0" smtClean="0">
                <a:solidFill>
                  <a:srgbClr val="002060"/>
                </a:solidFill>
                <a:latin typeface="Myriad Pro" charset="0"/>
              </a:rPr>
              <a:t>.  </a:t>
            </a:r>
          </a:p>
          <a:p>
            <a:pPr marL="457200" indent="-457200">
              <a:buFont typeface="Arial" panose="020B0604020202020204" pitchFamily="34" charset="0"/>
              <a:buChar char="•"/>
            </a:pPr>
            <a:r>
              <a:rPr lang="en-US" altLang="en-US" sz="2800" dirty="0" smtClean="0">
                <a:solidFill>
                  <a:srgbClr val="002060"/>
                </a:solidFill>
                <a:latin typeface="Myriad Pro" charset="0"/>
              </a:rPr>
              <a:t>Implementation of Revised Total Coliform Rule.</a:t>
            </a:r>
          </a:p>
          <a:p>
            <a:pPr marL="457200" indent="-457200">
              <a:buFont typeface="Arial" panose="020B0604020202020204" pitchFamily="34" charset="0"/>
              <a:buChar char="•"/>
            </a:pPr>
            <a:r>
              <a:rPr lang="en-US" altLang="en-US" sz="2800" dirty="0" smtClean="0">
                <a:solidFill>
                  <a:srgbClr val="002060"/>
                </a:solidFill>
                <a:latin typeface="Myriad Pro" charset="0"/>
              </a:rPr>
              <a:t>LT2 Rule. Portland to install </a:t>
            </a:r>
            <a:r>
              <a:rPr lang="en-US" altLang="en-US" sz="2800" i="1" dirty="0" smtClean="0">
                <a:solidFill>
                  <a:srgbClr val="002060"/>
                </a:solidFill>
                <a:latin typeface="Myriad Pro" charset="0"/>
              </a:rPr>
              <a:t>Crypto</a:t>
            </a:r>
            <a:r>
              <a:rPr lang="en-US" altLang="en-US" sz="2800" dirty="0" smtClean="0">
                <a:solidFill>
                  <a:srgbClr val="002060"/>
                </a:solidFill>
                <a:latin typeface="Myriad Pro" charset="0"/>
              </a:rPr>
              <a:t> treatment. </a:t>
            </a:r>
          </a:p>
          <a:p>
            <a:pPr marL="457200" indent="-457200">
              <a:buFont typeface="Arial" panose="020B0604020202020204" pitchFamily="34" charset="0"/>
              <a:buChar char="•"/>
            </a:pPr>
            <a:r>
              <a:rPr lang="en-US" altLang="en-US" sz="2800" dirty="0" smtClean="0">
                <a:solidFill>
                  <a:srgbClr val="002060"/>
                </a:solidFill>
                <a:latin typeface="Myriad Pro" charset="0"/>
              </a:rPr>
              <a:t>On-going assistance to systems through Optimization program.</a:t>
            </a:r>
          </a:p>
          <a:p>
            <a:endParaRPr lang="en-US" altLang="en-US" sz="2800" dirty="0">
              <a:solidFill>
                <a:srgbClr val="002060"/>
              </a:solidFill>
              <a:latin typeface="Myriad Pro" charset="0"/>
            </a:endParaRPr>
          </a:p>
          <a:p>
            <a:endParaRPr lang="en-US" altLang="en-US" sz="2800" dirty="0">
              <a:solidFill>
                <a:srgbClr val="002060"/>
              </a:solidFill>
              <a:latin typeface="Myriad Pro" charset="0"/>
            </a:endParaRPr>
          </a:p>
        </p:txBody>
      </p:sp>
    </p:spTree>
    <p:extLst>
      <p:ext uri="{BB962C8B-B14F-4D97-AF65-F5344CB8AC3E}">
        <p14:creationId xmlns:p14="http://schemas.microsoft.com/office/powerpoint/2010/main" val="106180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3"/>
          <p:cNvSpPr txBox="1">
            <a:spLocks/>
          </p:cNvSpPr>
          <p:nvPr/>
        </p:nvSpPr>
        <p:spPr bwMode="auto">
          <a:xfrm>
            <a:off x="381000" y="589617"/>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FontTx/>
              <a:buNone/>
            </a:pPr>
            <a:r>
              <a:rPr lang="en-US" altLang="en-US" sz="3200" dirty="0" smtClean="0">
                <a:solidFill>
                  <a:srgbClr val="005595"/>
                </a:solidFill>
                <a:latin typeface="Myriad Pro" charset="0"/>
              </a:rPr>
              <a:t>Drinking Water Services--Areas of focus</a:t>
            </a:r>
            <a:endParaRPr lang="en-US" altLang="en-US" sz="3200" dirty="0">
              <a:solidFill>
                <a:srgbClr val="005595"/>
              </a:solidFill>
              <a:latin typeface="Myriad Pro" charset="0"/>
            </a:endParaRPr>
          </a:p>
        </p:txBody>
      </p:sp>
      <p:sp>
        <p:nvSpPr>
          <p:cNvPr id="32772" name="TextBox 1"/>
          <p:cNvSpPr txBox="1">
            <a:spLocks noChangeArrowheads="1"/>
          </p:cNvSpPr>
          <p:nvPr/>
        </p:nvSpPr>
        <p:spPr bwMode="auto">
          <a:xfrm>
            <a:off x="685006" y="1828800"/>
            <a:ext cx="7772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800" b="1" dirty="0" smtClean="0">
                <a:solidFill>
                  <a:srgbClr val="002060"/>
                </a:solidFill>
                <a:latin typeface="Myriad Pro" charset="0"/>
              </a:rPr>
              <a:t>Small system compliance issues.</a:t>
            </a:r>
            <a:r>
              <a:rPr lang="en-US" altLang="en-US" sz="2800" dirty="0" smtClean="0">
                <a:solidFill>
                  <a:srgbClr val="002060"/>
                </a:solidFill>
                <a:latin typeface="Myriad Pro" charset="0"/>
              </a:rPr>
              <a:t> </a:t>
            </a:r>
          </a:p>
          <a:p>
            <a:pPr marL="457200" indent="-457200">
              <a:buFont typeface="Arial" panose="020B0604020202020204" pitchFamily="34" charset="0"/>
              <a:buChar char="•"/>
            </a:pPr>
            <a:r>
              <a:rPr lang="en-US" altLang="en-US" sz="2800" dirty="0" smtClean="0">
                <a:solidFill>
                  <a:srgbClr val="002060"/>
                </a:solidFill>
                <a:latin typeface="Myriad Pro" charset="0"/>
              </a:rPr>
              <a:t>Over 90% of OR public water systems serve fewer than 500 people.</a:t>
            </a:r>
          </a:p>
          <a:p>
            <a:pPr marL="457200" indent="-457200">
              <a:buFont typeface="Arial" panose="020B0604020202020204" pitchFamily="34" charset="0"/>
              <a:buChar char="•"/>
            </a:pPr>
            <a:r>
              <a:rPr lang="en-US" altLang="en-US" sz="2800" dirty="0">
                <a:solidFill>
                  <a:srgbClr val="002060"/>
                </a:solidFill>
                <a:latin typeface="Myriad Pro" charset="0"/>
              </a:rPr>
              <a:t>Tracking and follow-up of Priority Non-Compliers.</a:t>
            </a:r>
          </a:p>
          <a:p>
            <a:pPr marL="457200" indent="-457200">
              <a:buFont typeface="Arial" panose="020B0604020202020204" pitchFamily="34" charset="0"/>
              <a:buChar char="•"/>
            </a:pPr>
            <a:r>
              <a:rPr lang="en-US" altLang="en-US" sz="2800" dirty="0" smtClean="0">
                <a:solidFill>
                  <a:srgbClr val="002060"/>
                </a:solidFill>
                <a:latin typeface="Myriad Pro" charset="0"/>
              </a:rPr>
              <a:t>Targeted technical and financial assistance.</a:t>
            </a:r>
          </a:p>
          <a:p>
            <a:endParaRPr lang="en-US" altLang="en-US" sz="2800" dirty="0">
              <a:solidFill>
                <a:srgbClr val="002060"/>
              </a:solidFill>
              <a:latin typeface="Myriad Pro" charset="0"/>
            </a:endParaRPr>
          </a:p>
          <a:p>
            <a:endParaRPr lang="en-US" altLang="en-US" sz="2800" dirty="0">
              <a:solidFill>
                <a:srgbClr val="002060"/>
              </a:solidFill>
              <a:latin typeface="Myriad Pro" charset="0"/>
            </a:endParaRPr>
          </a:p>
          <a:p>
            <a:endParaRPr lang="en-US" altLang="en-US" sz="2800" dirty="0">
              <a:solidFill>
                <a:srgbClr val="002060"/>
              </a:solidFill>
              <a:latin typeface="Myriad Pro" charset="0"/>
            </a:endParaRPr>
          </a:p>
          <a:p>
            <a:endParaRPr lang="en-US" altLang="en-US" sz="2800" dirty="0">
              <a:solidFill>
                <a:srgbClr val="002060"/>
              </a:solidFill>
              <a:latin typeface="Myriad Pro" charset="0"/>
            </a:endParaRPr>
          </a:p>
        </p:txBody>
      </p:sp>
    </p:spTree>
    <p:extLst>
      <p:ext uri="{BB962C8B-B14F-4D97-AF65-F5344CB8AC3E}">
        <p14:creationId xmlns:p14="http://schemas.microsoft.com/office/powerpoint/2010/main" val="1917727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3"/>
          <p:cNvSpPr txBox="1">
            <a:spLocks/>
          </p:cNvSpPr>
          <p:nvPr/>
        </p:nvSpPr>
        <p:spPr bwMode="auto">
          <a:xfrm>
            <a:off x="533400" y="685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FontTx/>
              <a:buNone/>
            </a:pPr>
            <a:r>
              <a:rPr lang="en-US" altLang="en-US" sz="3200" dirty="0" smtClean="0">
                <a:solidFill>
                  <a:srgbClr val="005595"/>
                </a:solidFill>
                <a:latin typeface="Myriad Pro" charset="0"/>
              </a:rPr>
              <a:t>Drinking Water Services--Areas of focus</a:t>
            </a:r>
            <a:endParaRPr lang="en-US" altLang="en-US" sz="3200" dirty="0">
              <a:solidFill>
                <a:srgbClr val="005595"/>
              </a:solidFill>
              <a:latin typeface="Myriad Pro" charset="0"/>
            </a:endParaRPr>
          </a:p>
        </p:txBody>
      </p:sp>
      <p:sp>
        <p:nvSpPr>
          <p:cNvPr id="32772" name="TextBox 1"/>
          <p:cNvSpPr txBox="1">
            <a:spLocks noChangeArrowheads="1"/>
          </p:cNvSpPr>
          <p:nvPr/>
        </p:nvSpPr>
        <p:spPr bwMode="auto">
          <a:xfrm>
            <a:off x="685006" y="1828800"/>
            <a:ext cx="77724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800" b="1" dirty="0" smtClean="0">
                <a:solidFill>
                  <a:srgbClr val="002060"/>
                </a:solidFill>
                <a:latin typeface="Myriad Pro" charset="0"/>
              </a:rPr>
              <a:t>Business process improvements</a:t>
            </a:r>
            <a:r>
              <a:rPr lang="en-US" altLang="en-US" sz="2800" dirty="0" smtClean="0">
                <a:solidFill>
                  <a:srgbClr val="002060"/>
                </a:solidFill>
                <a:latin typeface="Myriad Pro" charset="0"/>
              </a:rPr>
              <a:t>. </a:t>
            </a:r>
          </a:p>
          <a:p>
            <a:pPr marL="457200" indent="-457200">
              <a:buFont typeface="Arial" panose="020B0604020202020204" pitchFamily="34" charset="0"/>
              <a:buChar char="•"/>
            </a:pPr>
            <a:r>
              <a:rPr lang="en-US" altLang="en-US" sz="2800" dirty="0" smtClean="0">
                <a:solidFill>
                  <a:srgbClr val="002060"/>
                </a:solidFill>
                <a:latin typeface="Myriad Pro" charset="0"/>
              </a:rPr>
              <a:t>Expand electronic reporting. </a:t>
            </a:r>
          </a:p>
          <a:p>
            <a:pPr marL="457200" indent="-457200">
              <a:buFont typeface="Arial" panose="020B0604020202020204" pitchFamily="34" charset="0"/>
              <a:buChar char="•"/>
            </a:pPr>
            <a:r>
              <a:rPr lang="en-US" altLang="en-US" sz="2800" dirty="0" smtClean="0">
                <a:solidFill>
                  <a:srgbClr val="002060"/>
                </a:solidFill>
                <a:latin typeface="Myriad Pro" charset="0"/>
              </a:rPr>
              <a:t>State-County workgroup. </a:t>
            </a:r>
          </a:p>
          <a:p>
            <a:pPr marL="457200" indent="-457200">
              <a:buFont typeface="Arial" panose="020B0604020202020204" pitchFamily="34" charset="0"/>
              <a:buChar char="•"/>
            </a:pPr>
            <a:r>
              <a:rPr lang="en-US" altLang="en-US" sz="2800" dirty="0" smtClean="0">
                <a:solidFill>
                  <a:srgbClr val="002060"/>
                </a:solidFill>
                <a:latin typeface="Myriad Pro" charset="0"/>
              </a:rPr>
              <a:t>Long-term planning</a:t>
            </a:r>
          </a:p>
          <a:p>
            <a:pPr marL="1200150" lvl="1" indent="-457200">
              <a:buFont typeface="Arial" panose="020B0604020202020204" pitchFamily="34" charset="0"/>
              <a:buChar char="•"/>
            </a:pPr>
            <a:r>
              <a:rPr lang="en-US" altLang="en-US" sz="2800" dirty="0" smtClean="0">
                <a:solidFill>
                  <a:srgbClr val="002060"/>
                </a:solidFill>
                <a:latin typeface="Myriad Pro" charset="0"/>
              </a:rPr>
              <a:t>Possible repeal of non-EPA systems</a:t>
            </a:r>
          </a:p>
          <a:p>
            <a:pPr marL="1200150" lvl="1" indent="-457200">
              <a:buFont typeface="Arial" panose="020B0604020202020204" pitchFamily="34" charset="0"/>
              <a:buChar char="•"/>
            </a:pPr>
            <a:r>
              <a:rPr lang="en-US" altLang="en-US" sz="2800" dirty="0" smtClean="0">
                <a:solidFill>
                  <a:srgbClr val="002060"/>
                </a:solidFill>
                <a:latin typeface="Myriad Pro" charset="0"/>
              </a:rPr>
              <a:t>Revisit fee structure.</a:t>
            </a:r>
            <a:endParaRPr lang="en-US" altLang="en-US" sz="2800" dirty="0">
              <a:solidFill>
                <a:srgbClr val="002060"/>
              </a:solidFill>
              <a:latin typeface="Myriad Pro" charset="0"/>
            </a:endParaRPr>
          </a:p>
          <a:p>
            <a:endParaRPr lang="en-US" altLang="en-US" sz="2800" dirty="0">
              <a:solidFill>
                <a:srgbClr val="002060"/>
              </a:solidFill>
              <a:latin typeface="Myriad Pro" charset="0"/>
            </a:endParaRPr>
          </a:p>
          <a:p>
            <a:endParaRPr lang="en-US" altLang="en-US" sz="2800" dirty="0">
              <a:solidFill>
                <a:srgbClr val="002060"/>
              </a:solidFill>
              <a:latin typeface="Myriad Pro" charset="0"/>
            </a:endParaRPr>
          </a:p>
          <a:p>
            <a:endParaRPr lang="en-US" altLang="en-US" sz="2800" dirty="0">
              <a:solidFill>
                <a:srgbClr val="002060"/>
              </a:solidFill>
              <a:latin typeface="Myriad Pro" charset="0"/>
            </a:endParaRPr>
          </a:p>
        </p:txBody>
      </p:sp>
    </p:spTree>
    <p:extLst>
      <p:ext uri="{BB962C8B-B14F-4D97-AF65-F5344CB8AC3E}">
        <p14:creationId xmlns:p14="http://schemas.microsoft.com/office/powerpoint/2010/main" val="650521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3"/>
          <p:cNvSpPr txBox="1">
            <a:spLocks/>
          </p:cNvSpPr>
          <p:nvPr/>
        </p:nvSpPr>
        <p:spPr bwMode="auto">
          <a:xfrm>
            <a:off x="533400" y="685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FontTx/>
              <a:buNone/>
            </a:pPr>
            <a:r>
              <a:rPr lang="en-US" altLang="en-US" sz="3200" dirty="0" smtClean="0">
                <a:solidFill>
                  <a:srgbClr val="005595"/>
                </a:solidFill>
                <a:latin typeface="Myriad Pro" charset="0"/>
              </a:rPr>
              <a:t>Drinking Water Services--Conclusions </a:t>
            </a:r>
            <a:endParaRPr lang="en-US" altLang="en-US" sz="3200" dirty="0">
              <a:solidFill>
                <a:srgbClr val="005595"/>
              </a:solidFill>
              <a:latin typeface="Myriad Pro" charset="0"/>
            </a:endParaRPr>
          </a:p>
        </p:txBody>
      </p:sp>
      <p:sp>
        <p:nvSpPr>
          <p:cNvPr id="32772" name="TextBox 1"/>
          <p:cNvSpPr txBox="1">
            <a:spLocks noChangeArrowheads="1"/>
          </p:cNvSpPr>
          <p:nvPr/>
        </p:nvSpPr>
        <p:spPr bwMode="auto">
          <a:xfrm>
            <a:off x="685006" y="1676400"/>
            <a:ext cx="7772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800" b="1" dirty="0" smtClean="0">
                <a:solidFill>
                  <a:srgbClr val="002060"/>
                </a:solidFill>
                <a:latin typeface="Myriad Pro" charset="0"/>
              </a:rPr>
              <a:t>Continued success is dependent on the contributions of many partners, including:</a:t>
            </a:r>
            <a:r>
              <a:rPr lang="en-US" altLang="en-US" sz="2800" dirty="0" smtClean="0">
                <a:solidFill>
                  <a:srgbClr val="002060"/>
                </a:solidFill>
                <a:latin typeface="Myriad Pro" charset="0"/>
              </a:rPr>
              <a:t>  </a:t>
            </a:r>
          </a:p>
          <a:p>
            <a:pPr marL="1200150" lvl="1" indent="-457200">
              <a:buFont typeface="Arial" panose="020B0604020202020204" pitchFamily="34" charset="0"/>
              <a:buChar char="•"/>
            </a:pPr>
            <a:r>
              <a:rPr lang="en-US" altLang="en-US" sz="2800" dirty="0" smtClean="0">
                <a:solidFill>
                  <a:srgbClr val="002060"/>
                </a:solidFill>
                <a:latin typeface="Myriad Pro" charset="0"/>
              </a:rPr>
              <a:t>EPA</a:t>
            </a:r>
          </a:p>
          <a:p>
            <a:pPr marL="1200150" lvl="1" indent="-457200">
              <a:buFont typeface="Arial" panose="020B0604020202020204" pitchFamily="34" charset="0"/>
              <a:buChar char="•"/>
            </a:pPr>
            <a:r>
              <a:rPr lang="en-US" altLang="en-US" sz="2800" dirty="0" smtClean="0">
                <a:solidFill>
                  <a:srgbClr val="002060"/>
                </a:solidFill>
                <a:latin typeface="Myriad Pro" charset="0"/>
              </a:rPr>
              <a:t>Local Health </a:t>
            </a:r>
            <a:r>
              <a:rPr lang="en-US" altLang="en-US" sz="2800" dirty="0" err="1" smtClean="0">
                <a:solidFill>
                  <a:srgbClr val="002060"/>
                </a:solidFill>
                <a:latin typeface="Myriad Pro" charset="0"/>
              </a:rPr>
              <a:t>Dept’s</a:t>
            </a:r>
            <a:r>
              <a:rPr lang="en-US" altLang="en-US" sz="2800" dirty="0" smtClean="0">
                <a:solidFill>
                  <a:srgbClr val="002060"/>
                </a:solidFill>
                <a:latin typeface="Myriad Pro" charset="0"/>
              </a:rPr>
              <a:t> </a:t>
            </a:r>
          </a:p>
          <a:p>
            <a:pPr marL="1200150" lvl="1" indent="-457200">
              <a:buFont typeface="Arial" panose="020B0604020202020204" pitchFamily="34" charset="0"/>
              <a:buChar char="•"/>
            </a:pPr>
            <a:r>
              <a:rPr lang="en-US" altLang="en-US" sz="2800" dirty="0" err="1" smtClean="0">
                <a:solidFill>
                  <a:srgbClr val="002060"/>
                </a:solidFill>
                <a:latin typeface="Myriad Pro" charset="0"/>
              </a:rPr>
              <a:t>Dept</a:t>
            </a:r>
            <a:r>
              <a:rPr lang="en-US" altLang="en-US" sz="2800" dirty="0" smtClean="0">
                <a:solidFill>
                  <a:srgbClr val="002060"/>
                </a:solidFill>
                <a:latin typeface="Myriad Pro" charset="0"/>
              </a:rPr>
              <a:t> of Agriculture</a:t>
            </a:r>
          </a:p>
          <a:p>
            <a:pPr marL="1200150" lvl="1" indent="-457200">
              <a:buFont typeface="Arial" panose="020B0604020202020204" pitchFamily="34" charset="0"/>
              <a:buChar char="•"/>
            </a:pPr>
            <a:r>
              <a:rPr lang="en-US" altLang="en-US" sz="2800" dirty="0" smtClean="0">
                <a:solidFill>
                  <a:srgbClr val="002060"/>
                </a:solidFill>
                <a:latin typeface="Myriad Pro" charset="0"/>
              </a:rPr>
              <a:t>Oregon DEQ</a:t>
            </a:r>
          </a:p>
          <a:p>
            <a:pPr marL="1200150" lvl="1" indent="-457200">
              <a:buFont typeface="Arial" panose="020B0604020202020204" pitchFamily="34" charset="0"/>
              <a:buChar char="•"/>
            </a:pPr>
            <a:r>
              <a:rPr lang="en-US" altLang="en-US" sz="2800" dirty="0" smtClean="0">
                <a:solidFill>
                  <a:srgbClr val="002060"/>
                </a:solidFill>
                <a:latin typeface="Myriad Pro" charset="0"/>
              </a:rPr>
              <a:t>Infrastructure Financing Authority</a:t>
            </a:r>
          </a:p>
          <a:p>
            <a:pPr marL="1200150" lvl="1" indent="-457200">
              <a:buFont typeface="Arial" panose="020B0604020202020204" pitchFamily="34" charset="0"/>
              <a:buChar char="•"/>
            </a:pPr>
            <a:r>
              <a:rPr lang="en-US" altLang="en-US" sz="2800" dirty="0" smtClean="0">
                <a:solidFill>
                  <a:srgbClr val="002060"/>
                </a:solidFill>
                <a:latin typeface="Myriad Pro" charset="0"/>
              </a:rPr>
              <a:t>Technical assistance contractors </a:t>
            </a:r>
            <a:endParaRPr lang="en-US" altLang="en-US" sz="2800" dirty="0">
              <a:solidFill>
                <a:srgbClr val="002060"/>
              </a:solidFill>
              <a:latin typeface="Myriad Pro" charset="0"/>
            </a:endParaRPr>
          </a:p>
          <a:p>
            <a:pPr marL="1200150" lvl="1" indent="-457200">
              <a:buFont typeface="Arial" panose="020B0604020202020204" pitchFamily="34" charset="0"/>
              <a:buChar char="•"/>
            </a:pPr>
            <a:r>
              <a:rPr lang="en-US" altLang="en-US" sz="2800" dirty="0" smtClean="0">
                <a:solidFill>
                  <a:srgbClr val="002060"/>
                </a:solidFill>
                <a:latin typeface="Myriad Pro" charset="0"/>
              </a:rPr>
              <a:t>Oregon Public Health lab</a:t>
            </a:r>
            <a:endParaRPr lang="en-US" altLang="en-US" sz="2800" dirty="0">
              <a:solidFill>
                <a:srgbClr val="002060"/>
              </a:solidFill>
              <a:latin typeface="Myriad Pro" charset="0"/>
            </a:endParaRPr>
          </a:p>
          <a:p>
            <a:endParaRPr lang="en-US" altLang="en-US" sz="2800" dirty="0">
              <a:solidFill>
                <a:srgbClr val="002060"/>
              </a:solidFill>
              <a:latin typeface="Myriad Pro" charset="0"/>
            </a:endParaRPr>
          </a:p>
        </p:txBody>
      </p:sp>
    </p:spTree>
    <p:extLst>
      <p:ext uri="{BB962C8B-B14F-4D97-AF65-F5344CB8AC3E}">
        <p14:creationId xmlns:p14="http://schemas.microsoft.com/office/powerpoint/2010/main" val="3299255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 y="0"/>
            <a:ext cx="9147176"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a:xfrm>
            <a:off x="277813" y="457200"/>
            <a:ext cx="8610600" cy="1143000"/>
          </a:xfrm>
        </p:spPr>
        <p:txBody>
          <a:bodyPr/>
          <a:lstStyle/>
          <a:p>
            <a:r>
              <a:rPr lang="en-US" altLang="en-US" sz="3200" smtClean="0">
                <a:solidFill>
                  <a:srgbClr val="005595"/>
                </a:solidFill>
                <a:latin typeface="Myriad Pro" charset="0"/>
              </a:rPr>
              <a:t>Outline.</a:t>
            </a:r>
          </a:p>
        </p:txBody>
      </p:sp>
      <p:sp>
        <p:nvSpPr>
          <p:cNvPr id="3" name="TextBox 2"/>
          <p:cNvSpPr txBox="1"/>
          <p:nvPr/>
        </p:nvSpPr>
        <p:spPr>
          <a:xfrm>
            <a:off x="685800" y="1600200"/>
            <a:ext cx="7924800" cy="3570208"/>
          </a:xfrm>
          <a:prstGeom prst="rect">
            <a:avLst/>
          </a:prstGeom>
          <a:noFill/>
        </p:spPr>
        <p:txBody>
          <a:bodyPr>
            <a:spAutoFit/>
          </a:bodyPr>
          <a:lstStyle/>
          <a:p>
            <a:pPr marL="342900" indent="-342900">
              <a:buFont typeface="Arial" panose="020B0604020202020204" pitchFamily="34" charset="0"/>
              <a:buChar char="•"/>
              <a:defRPr/>
            </a:pPr>
            <a:r>
              <a:rPr lang="en-US" dirty="0">
                <a:solidFill>
                  <a:srgbClr val="005595"/>
                </a:solidFill>
                <a:latin typeface="Myriad Pro"/>
              </a:rPr>
              <a:t>Federal </a:t>
            </a:r>
            <a:r>
              <a:rPr lang="en-US" dirty="0" smtClean="0">
                <a:solidFill>
                  <a:srgbClr val="005595"/>
                </a:solidFill>
                <a:latin typeface="Myriad Pro"/>
              </a:rPr>
              <a:t>landscape</a:t>
            </a:r>
          </a:p>
          <a:p>
            <a:pPr marL="800100" lvl="1" indent="-342900">
              <a:buFont typeface="Arial" panose="020B0604020202020204" pitchFamily="34" charset="0"/>
              <a:buChar char="•"/>
              <a:defRPr/>
            </a:pPr>
            <a:r>
              <a:rPr lang="en-US" dirty="0" smtClean="0">
                <a:solidFill>
                  <a:srgbClr val="005595"/>
                </a:solidFill>
                <a:latin typeface="Myriad Pro"/>
              </a:rPr>
              <a:t>Policy</a:t>
            </a:r>
          </a:p>
          <a:p>
            <a:pPr marL="800100" lvl="1" indent="-342900">
              <a:buFont typeface="Arial" panose="020B0604020202020204" pitchFamily="34" charset="0"/>
              <a:buChar char="•"/>
              <a:defRPr/>
            </a:pPr>
            <a:r>
              <a:rPr lang="en-US" dirty="0" smtClean="0">
                <a:solidFill>
                  <a:srgbClr val="005595"/>
                </a:solidFill>
                <a:latin typeface="Myriad Pro"/>
              </a:rPr>
              <a:t>Budget</a:t>
            </a:r>
          </a:p>
          <a:p>
            <a:pPr marL="800100" lvl="1" indent="-342900">
              <a:buFont typeface="Arial" panose="020B0604020202020204" pitchFamily="34" charset="0"/>
              <a:buChar char="•"/>
              <a:defRPr/>
            </a:pPr>
            <a:r>
              <a:rPr lang="en-US" dirty="0" smtClean="0">
                <a:solidFill>
                  <a:srgbClr val="005595"/>
                </a:solidFill>
                <a:latin typeface="Myriad Pro"/>
              </a:rPr>
              <a:t>EPA Regulation</a:t>
            </a:r>
            <a:endParaRPr lang="en-US" dirty="0">
              <a:solidFill>
                <a:srgbClr val="005595"/>
              </a:solidFill>
              <a:latin typeface="Myriad Pro"/>
            </a:endParaRPr>
          </a:p>
          <a:p>
            <a:pPr marL="342900" indent="-342900">
              <a:buFont typeface="Arial" panose="020B0604020202020204" pitchFamily="34" charset="0"/>
              <a:buChar char="•"/>
              <a:defRPr/>
            </a:pPr>
            <a:endParaRPr lang="en-US" dirty="0">
              <a:solidFill>
                <a:srgbClr val="005595"/>
              </a:solidFill>
              <a:latin typeface="Myriad Pro"/>
            </a:endParaRPr>
          </a:p>
          <a:p>
            <a:pPr marL="342900" indent="-342900">
              <a:buFont typeface="Arial" panose="020B0604020202020204" pitchFamily="34" charset="0"/>
              <a:buChar char="•"/>
              <a:defRPr/>
            </a:pPr>
            <a:r>
              <a:rPr lang="en-US" dirty="0" smtClean="0">
                <a:solidFill>
                  <a:srgbClr val="005595"/>
                </a:solidFill>
                <a:latin typeface="Myriad Pro"/>
              </a:rPr>
              <a:t>Drinking </a:t>
            </a:r>
            <a:r>
              <a:rPr lang="en-US" dirty="0">
                <a:solidFill>
                  <a:srgbClr val="005595"/>
                </a:solidFill>
                <a:latin typeface="Myriad Pro"/>
              </a:rPr>
              <a:t>Water program </a:t>
            </a:r>
            <a:r>
              <a:rPr lang="en-US" dirty="0" smtClean="0">
                <a:solidFill>
                  <a:srgbClr val="005595"/>
                </a:solidFill>
                <a:latin typeface="Myriad Pro"/>
              </a:rPr>
              <a:t>update</a:t>
            </a:r>
          </a:p>
          <a:p>
            <a:pPr marL="800100" lvl="1" indent="-342900">
              <a:buFont typeface="Arial" panose="020B0604020202020204" pitchFamily="34" charset="0"/>
              <a:buChar char="•"/>
              <a:defRPr/>
            </a:pPr>
            <a:r>
              <a:rPr lang="en-US" dirty="0" smtClean="0">
                <a:solidFill>
                  <a:srgbClr val="005595"/>
                </a:solidFill>
                <a:latin typeface="Myriad Pro"/>
              </a:rPr>
              <a:t>Resources</a:t>
            </a:r>
          </a:p>
          <a:p>
            <a:pPr marL="800100" lvl="1" indent="-342900">
              <a:buFont typeface="Arial" panose="020B0604020202020204" pitchFamily="34" charset="0"/>
              <a:buChar char="•"/>
              <a:defRPr/>
            </a:pPr>
            <a:r>
              <a:rPr lang="en-US" dirty="0" smtClean="0">
                <a:solidFill>
                  <a:srgbClr val="005595"/>
                </a:solidFill>
                <a:latin typeface="Myriad Pro"/>
              </a:rPr>
              <a:t>Accomplishments</a:t>
            </a:r>
          </a:p>
          <a:p>
            <a:pPr marL="800100" lvl="1" indent="-342900">
              <a:buFont typeface="Arial" panose="020B0604020202020204" pitchFamily="34" charset="0"/>
              <a:buChar char="•"/>
              <a:defRPr/>
            </a:pPr>
            <a:r>
              <a:rPr lang="en-US" dirty="0" smtClean="0">
                <a:solidFill>
                  <a:srgbClr val="005595"/>
                </a:solidFill>
                <a:latin typeface="Myriad Pro"/>
              </a:rPr>
              <a:t>Areas of Focus</a:t>
            </a:r>
            <a:endParaRPr lang="en-US" dirty="0">
              <a:solidFill>
                <a:srgbClr val="005595"/>
              </a:solidFill>
              <a:latin typeface="Myriad Pro"/>
            </a:endParaRPr>
          </a:p>
          <a:p>
            <a:pPr>
              <a:defRPr/>
            </a:pPr>
            <a:endParaRPr lang="en-US" sz="1000" dirty="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1270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Content Placeholder 9"/>
          <p:cNvSpPr>
            <a:spLocks noGrp="1"/>
          </p:cNvSpPr>
          <p:nvPr>
            <p:ph sz="half" idx="4294967295"/>
          </p:nvPr>
        </p:nvSpPr>
        <p:spPr>
          <a:xfrm>
            <a:off x="228600" y="5845175"/>
            <a:ext cx="5867400" cy="433388"/>
          </a:xfrm>
        </p:spPr>
        <p:txBody>
          <a:bodyPr/>
          <a:lstStyle/>
          <a:p>
            <a:pPr>
              <a:buFontTx/>
              <a:buNone/>
            </a:pPr>
            <a:r>
              <a:rPr lang="en-US" altLang="en-US" sz="1800" smtClean="0">
                <a:solidFill>
                  <a:srgbClr val="005595"/>
                </a:solidFill>
                <a:latin typeface="Myriad Pro" charset="0"/>
                <a:hlinkClick r:id="rId4"/>
              </a:rPr>
              <a:t>david.h.emme@state.or.us</a:t>
            </a:r>
            <a:r>
              <a:rPr lang="en-US" altLang="en-US" sz="1800" smtClean="0">
                <a:solidFill>
                  <a:srgbClr val="005595"/>
                </a:solidFill>
                <a:latin typeface="Myriad Pro" charset="0"/>
              </a:rPr>
              <a:t> 971-673-0415</a:t>
            </a:r>
          </a:p>
          <a:p>
            <a:pPr>
              <a:buFontTx/>
              <a:buNone/>
            </a:pPr>
            <a:endParaRPr lang="en-US" altLang="en-US" sz="3200" smtClean="0">
              <a:solidFill>
                <a:srgbClr val="005595"/>
              </a:solidFill>
              <a:latin typeface="Myriad Pro" charset="0"/>
            </a:endParaRPr>
          </a:p>
        </p:txBody>
      </p:sp>
      <p:pic>
        <p:nvPicPr>
          <p:cNvPr id="3379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9225" y="12700"/>
            <a:ext cx="8859838" cy="58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38175" y="1219200"/>
            <a:ext cx="7886700" cy="1209675"/>
          </a:xfrm>
        </p:spPr>
        <p:txBody>
          <a:bodyPr/>
          <a:lstStyle/>
          <a:p>
            <a:pPr algn="ctr"/>
            <a:r>
              <a:rPr lang="en-US" altLang="en-US" dirty="0" smtClean="0"/>
              <a:t>Federal Landscape</a:t>
            </a:r>
          </a:p>
        </p:txBody>
      </p:sp>
      <p:sp>
        <p:nvSpPr>
          <p:cNvPr id="3" name="Text Placeholder 2"/>
          <p:cNvSpPr>
            <a:spLocks noGrp="1"/>
          </p:cNvSpPr>
          <p:nvPr>
            <p:ph type="body" idx="1"/>
          </p:nvPr>
        </p:nvSpPr>
        <p:spPr>
          <a:xfrm>
            <a:off x="623888" y="4589463"/>
            <a:ext cx="7886700" cy="1500187"/>
          </a:xfrm>
        </p:spPr>
        <p:txBody>
          <a:bodyPr/>
          <a:lstStyle/>
          <a:p>
            <a:pPr>
              <a:defRPr/>
            </a:pPr>
            <a:r>
              <a:rPr lang="en-US" dirty="0"/>
              <a:t> </a:t>
            </a:r>
          </a:p>
        </p:txBody>
      </p:sp>
      <p:pic>
        <p:nvPicPr>
          <p:cNvPr id="819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663" y="2667000"/>
            <a:ext cx="7923212"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7176"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a:xfrm>
            <a:off x="277813" y="457200"/>
            <a:ext cx="8610600" cy="1143000"/>
          </a:xfrm>
        </p:spPr>
        <p:txBody>
          <a:bodyPr/>
          <a:lstStyle/>
          <a:p>
            <a:r>
              <a:rPr lang="en-US" altLang="en-US" sz="3200" dirty="0" smtClean="0">
                <a:solidFill>
                  <a:srgbClr val="005595"/>
                </a:solidFill>
                <a:latin typeface="Myriad Pro" charset="0"/>
              </a:rPr>
              <a:t>Executive Orders</a:t>
            </a:r>
          </a:p>
        </p:txBody>
      </p:sp>
      <p:sp>
        <p:nvSpPr>
          <p:cNvPr id="3" name="TextBox 2"/>
          <p:cNvSpPr txBox="1"/>
          <p:nvPr/>
        </p:nvSpPr>
        <p:spPr>
          <a:xfrm>
            <a:off x="685800" y="1600200"/>
            <a:ext cx="7924800" cy="3785652"/>
          </a:xfrm>
          <a:prstGeom prst="rect">
            <a:avLst/>
          </a:prstGeom>
          <a:noFill/>
        </p:spPr>
        <p:txBody>
          <a:bodyPr>
            <a:spAutoFit/>
          </a:bodyPr>
          <a:lstStyle/>
          <a:p>
            <a:pPr marL="342900" indent="-342900">
              <a:buFont typeface="Arial" panose="020B0604020202020204" pitchFamily="34" charset="0"/>
              <a:buChar char="•"/>
              <a:defRPr/>
            </a:pPr>
            <a:r>
              <a:rPr lang="en-US" dirty="0" smtClean="0"/>
              <a:t>EO 13771 </a:t>
            </a:r>
            <a:r>
              <a:rPr lang="en-US" b="1" dirty="0" smtClean="0"/>
              <a:t>REDUCING </a:t>
            </a:r>
            <a:r>
              <a:rPr lang="en-US" b="1" dirty="0"/>
              <a:t>REGULATION </a:t>
            </a:r>
            <a:r>
              <a:rPr lang="en-US" dirty="0"/>
              <a:t>AND CONTROLLING </a:t>
            </a:r>
            <a:r>
              <a:rPr lang="en-US" dirty="0" smtClean="0"/>
              <a:t>REGULATORY COSTS, January 30, 2017</a:t>
            </a:r>
          </a:p>
          <a:p>
            <a:pPr marL="342900" indent="-342900">
              <a:buFont typeface="Arial" panose="020B0604020202020204" pitchFamily="34" charset="0"/>
              <a:buChar char="•"/>
              <a:defRPr/>
            </a:pPr>
            <a:endParaRPr lang="en-US" dirty="0" smtClean="0"/>
          </a:p>
          <a:p>
            <a:pPr marL="800100" lvl="1" indent="-342900">
              <a:buFont typeface="Arial" panose="020B0604020202020204" pitchFamily="34" charset="0"/>
              <a:buChar char="•"/>
              <a:defRPr/>
            </a:pPr>
            <a:r>
              <a:rPr lang="en-US" dirty="0" smtClean="0">
                <a:solidFill>
                  <a:srgbClr val="005595"/>
                </a:solidFill>
                <a:latin typeface="Myriad Pro"/>
              </a:rPr>
              <a:t>Unless prohibited by law, no new regulations unless offset by repeal of two existing regulations.</a:t>
            </a:r>
          </a:p>
          <a:p>
            <a:pPr marL="800100" lvl="1" indent="-342900">
              <a:buFont typeface="Arial" panose="020B0604020202020204" pitchFamily="34" charset="0"/>
              <a:buChar char="•"/>
              <a:defRPr/>
            </a:pPr>
            <a:r>
              <a:rPr lang="en-US" dirty="0" smtClean="0">
                <a:solidFill>
                  <a:srgbClr val="005595"/>
                </a:solidFill>
                <a:latin typeface="Myriad Pro"/>
              </a:rPr>
              <a:t>Net zero cost of new regulations.</a:t>
            </a:r>
          </a:p>
          <a:p>
            <a:pPr marL="342900" indent="-342900">
              <a:buFont typeface="Arial" panose="020B0604020202020204" pitchFamily="34" charset="0"/>
              <a:buChar char="•"/>
              <a:defRPr/>
            </a:pPr>
            <a:endParaRPr lang="en-US" dirty="0">
              <a:solidFill>
                <a:srgbClr val="005595"/>
              </a:solidFill>
              <a:latin typeface="Myriad Pro"/>
            </a:endParaRPr>
          </a:p>
          <a:p>
            <a:pPr marL="342900" indent="-342900">
              <a:buFont typeface="Arial" panose="020B0604020202020204" pitchFamily="34" charset="0"/>
              <a:buChar char="•"/>
              <a:defRPr/>
            </a:pPr>
            <a:endParaRPr lang="en-US" dirty="0">
              <a:solidFill>
                <a:srgbClr val="005595"/>
              </a:solidFill>
              <a:latin typeface="Myriad Pro"/>
            </a:endParaRPr>
          </a:p>
          <a:p>
            <a:pPr>
              <a:defRPr/>
            </a:pPr>
            <a:endParaRPr lang="en-US" dirty="0">
              <a:solidFill>
                <a:srgbClr val="005595"/>
              </a:solidFill>
              <a:latin typeface="Myriad Pro"/>
            </a:endParaRPr>
          </a:p>
        </p:txBody>
      </p:sp>
    </p:spTree>
    <p:extLst>
      <p:ext uri="{BB962C8B-B14F-4D97-AF65-F5344CB8AC3E}">
        <p14:creationId xmlns:p14="http://schemas.microsoft.com/office/powerpoint/2010/main" val="3282559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 y="13855"/>
            <a:ext cx="9147176"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a:xfrm>
            <a:off x="277813" y="457200"/>
            <a:ext cx="8610600" cy="1143000"/>
          </a:xfrm>
        </p:spPr>
        <p:txBody>
          <a:bodyPr/>
          <a:lstStyle/>
          <a:p>
            <a:r>
              <a:rPr lang="en-US" altLang="en-US" sz="3200" dirty="0" smtClean="0">
                <a:solidFill>
                  <a:srgbClr val="005595"/>
                </a:solidFill>
                <a:latin typeface="Myriad Pro" charset="0"/>
              </a:rPr>
              <a:t>Executive Orders</a:t>
            </a:r>
          </a:p>
        </p:txBody>
      </p:sp>
      <p:sp>
        <p:nvSpPr>
          <p:cNvPr id="3" name="TextBox 2"/>
          <p:cNvSpPr txBox="1"/>
          <p:nvPr/>
        </p:nvSpPr>
        <p:spPr>
          <a:xfrm>
            <a:off x="620713" y="1447800"/>
            <a:ext cx="7924800" cy="5632311"/>
          </a:xfrm>
          <a:prstGeom prst="rect">
            <a:avLst/>
          </a:prstGeom>
          <a:noFill/>
        </p:spPr>
        <p:txBody>
          <a:bodyPr>
            <a:spAutoFit/>
          </a:bodyPr>
          <a:lstStyle/>
          <a:p>
            <a:pPr marL="342900" indent="-342900">
              <a:buFont typeface="Arial" panose="020B0604020202020204" pitchFamily="34" charset="0"/>
              <a:buChar char="•"/>
              <a:defRPr/>
            </a:pPr>
            <a:r>
              <a:rPr lang="en-US" dirty="0" smtClean="0"/>
              <a:t>EO 13777  ENFORCING </a:t>
            </a:r>
            <a:r>
              <a:rPr lang="en-US" dirty="0"/>
              <a:t>THE </a:t>
            </a:r>
            <a:r>
              <a:rPr lang="en-US" b="1" dirty="0"/>
              <a:t>REGULATORY REFORM</a:t>
            </a:r>
            <a:r>
              <a:rPr lang="en-US" dirty="0"/>
              <a:t> </a:t>
            </a:r>
            <a:r>
              <a:rPr lang="en-US" dirty="0" smtClean="0"/>
              <a:t>AGENDA, February 24, 2017</a:t>
            </a:r>
          </a:p>
          <a:p>
            <a:pPr marL="800100" lvl="1" indent="-342900">
              <a:buFont typeface="Arial" panose="020B0604020202020204" pitchFamily="34" charset="0"/>
              <a:buChar char="•"/>
              <a:defRPr/>
            </a:pPr>
            <a:r>
              <a:rPr lang="en-US" dirty="0" smtClean="0">
                <a:solidFill>
                  <a:srgbClr val="005595"/>
                </a:solidFill>
                <a:latin typeface="Myriad Pro"/>
              </a:rPr>
              <a:t>Agencies to designate Regulatory Reform Officer and Regulatory Reform Task Force to identify regulations for repeal or replacement that:</a:t>
            </a:r>
          </a:p>
          <a:p>
            <a:pPr marL="1257300" lvl="2" indent="-342900">
              <a:buFont typeface="Arial" panose="020B0604020202020204" pitchFamily="34" charset="0"/>
              <a:buChar char="•"/>
              <a:defRPr/>
            </a:pPr>
            <a:r>
              <a:rPr lang="en-US" dirty="0" smtClean="0">
                <a:solidFill>
                  <a:srgbClr val="005595"/>
                </a:solidFill>
                <a:latin typeface="Myriad Pro"/>
              </a:rPr>
              <a:t>Eliminate jobs or inhibit job growth</a:t>
            </a:r>
          </a:p>
          <a:p>
            <a:pPr marL="1257300" lvl="2" indent="-342900">
              <a:buFont typeface="Arial" panose="020B0604020202020204" pitchFamily="34" charset="0"/>
              <a:buChar char="•"/>
              <a:defRPr/>
            </a:pPr>
            <a:r>
              <a:rPr lang="en-US" dirty="0" smtClean="0">
                <a:solidFill>
                  <a:srgbClr val="005595"/>
                </a:solidFill>
                <a:latin typeface="Myriad Pro"/>
              </a:rPr>
              <a:t>Are outdated or unnecessary;</a:t>
            </a:r>
          </a:p>
          <a:p>
            <a:pPr marL="1257300" lvl="2" indent="-342900">
              <a:buFont typeface="Arial" panose="020B0604020202020204" pitchFamily="34" charset="0"/>
              <a:buChar char="•"/>
              <a:defRPr/>
            </a:pPr>
            <a:r>
              <a:rPr lang="en-US" dirty="0" smtClean="0">
                <a:solidFill>
                  <a:srgbClr val="005595"/>
                </a:solidFill>
                <a:latin typeface="Myriad Pro"/>
              </a:rPr>
              <a:t>Costs exceed benefits;</a:t>
            </a:r>
          </a:p>
          <a:p>
            <a:pPr marL="1257300" lvl="2" indent="-342900">
              <a:buFont typeface="Arial" panose="020B0604020202020204" pitchFamily="34" charset="0"/>
              <a:buChar char="•"/>
              <a:defRPr/>
            </a:pPr>
            <a:r>
              <a:rPr lang="en-US" dirty="0" smtClean="0">
                <a:solidFill>
                  <a:srgbClr val="005595"/>
                </a:solidFill>
                <a:latin typeface="Myriad Pro"/>
              </a:rPr>
              <a:t>Derive from prior rescinded Executive Orders</a:t>
            </a:r>
          </a:p>
          <a:p>
            <a:pPr marL="800100" lvl="1" indent="-342900">
              <a:buFont typeface="Arial" panose="020B0604020202020204" pitchFamily="34" charset="0"/>
              <a:buChar char="•"/>
              <a:defRPr/>
            </a:pPr>
            <a:endParaRPr lang="en-US" dirty="0" smtClean="0">
              <a:solidFill>
                <a:srgbClr val="005595"/>
              </a:solidFill>
              <a:latin typeface="Myriad Pro"/>
            </a:endParaRPr>
          </a:p>
          <a:p>
            <a:pPr marL="800100" lvl="1" indent="-342900">
              <a:buFont typeface="Arial" panose="020B0604020202020204" pitchFamily="34" charset="0"/>
              <a:buChar char="•"/>
              <a:defRPr/>
            </a:pPr>
            <a:r>
              <a:rPr lang="en-US" dirty="0" smtClean="0">
                <a:solidFill>
                  <a:srgbClr val="005595"/>
                </a:solidFill>
                <a:latin typeface="Myriad Pro"/>
              </a:rPr>
              <a:t>FR notice 4/13/17 solicited public comments. 72,385 comments received.</a:t>
            </a:r>
          </a:p>
          <a:p>
            <a:pPr marL="342900" indent="-342900">
              <a:buFont typeface="Arial" panose="020B0604020202020204" pitchFamily="34" charset="0"/>
              <a:buChar char="•"/>
              <a:defRPr/>
            </a:pPr>
            <a:endParaRPr lang="en-US" dirty="0">
              <a:solidFill>
                <a:srgbClr val="005595"/>
              </a:solidFill>
              <a:latin typeface="Myriad Pro"/>
            </a:endParaRPr>
          </a:p>
          <a:p>
            <a:pPr marL="342900" indent="-342900">
              <a:buFont typeface="Arial" panose="020B0604020202020204" pitchFamily="34" charset="0"/>
              <a:buChar char="•"/>
              <a:defRPr/>
            </a:pPr>
            <a:endParaRPr lang="en-US" dirty="0">
              <a:solidFill>
                <a:srgbClr val="005595"/>
              </a:solidFill>
              <a:latin typeface="Myriad Pro"/>
            </a:endParaRPr>
          </a:p>
          <a:p>
            <a:pPr>
              <a:defRPr/>
            </a:pPr>
            <a:endParaRPr lang="en-US" dirty="0">
              <a:solidFill>
                <a:srgbClr val="005595"/>
              </a:solidFill>
              <a:latin typeface="Myriad Pro"/>
            </a:endParaRPr>
          </a:p>
        </p:txBody>
      </p:sp>
    </p:spTree>
    <p:extLst>
      <p:ext uri="{BB962C8B-B14F-4D97-AF65-F5344CB8AC3E}">
        <p14:creationId xmlns:p14="http://schemas.microsoft.com/office/powerpoint/2010/main" val="737878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58" y="5339"/>
            <a:ext cx="9147176"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a:xfrm>
            <a:off x="277813" y="457200"/>
            <a:ext cx="8610600" cy="775416"/>
          </a:xfrm>
        </p:spPr>
        <p:txBody>
          <a:bodyPr/>
          <a:lstStyle/>
          <a:p>
            <a:r>
              <a:rPr lang="en-US" altLang="en-US" sz="3200" dirty="0" smtClean="0">
                <a:solidFill>
                  <a:srgbClr val="005595"/>
                </a:solidFill>
                <a:latin typeface="Myriad Pro" charset="0"/>
              </a:rPr>
              <a:t>Executive Orders</a:t>
            </a:r>
          </a:p>
        </p:txBody>
      </p:sp>
      <p:sp>
        <p:nvSpPr>
          <p:cNvPr id="3" name="TextBox 2"/>
          <p:cNvSpPr txBox="1"/>
          <p:nvPr/>
        </p:nvSpPr>
        <p:spPr>
          <a:xfrm>
            <a:off x="620713" y="990600"/>
            <a:ext cx="7924800" cy="5632311"/>
          </a:xfrm>
          <a:prstGeom prst="rect">
            <a:avLst/>
          </a:prstGeom>
          <a:noFill/>
        </p:spPr>
        <p:txBody>
          <a:bodyPr>
            <a:spAutoFit/>
          </a:bodyPr>
          <a:lstStyle/>
          <a:p>
            <a:pPr marL="342900" indent="-342900">
              <a:buFont typeface="Arial" panose="020B0604020202020204" pitchFamily="34" charset="0"/>
              <a:buChar char="•"/>
              <a:defRPr/>
            </a:pPr>
            <a:endParaRPr lang="en-US" dirty="0" smtClean="0"/>
          </a:p>
          <a:p>
            <a:pPr marL="342900" indent="-342900">
              <a:buFont typeface="Arial" panose="020B0604020202020204" pitchFamily="34" charset="0"/>
              <a:buChar char="•"/>
              <a:defRPr/>
            </a:pPr>
            <a:r>
              <a:rPr lang="en-US" dirty="0" smtClean="0"/>
              <a:t>EO 13781  COMPREHENSIVE </a:t>
            </a:r>
            <a:r>
              <a:rPr lang="en-US" dirty="0"/>
              <a:t>PLAN FOR </a:t>
            </a:r>
            <a:r>
              <a:rPr lang="en-US" b="1" dirty="0"/>
              <a:t>REORGANIZING</a:t>
            </a:r>
            <a:r>
              <a:rPr lang="en-US" dirty="0"/>
              <a:t> THE EXECUTIVE </a:t>
            </a:r>
            <a:r>
              <a:rPr lang="en-US" dirty="0" smtClean="0"/>
              <a:t>BRANCH, March 13, 2017</a:t>
            </a:r>
          </a:p>
          <a:p>
            <a:pPr marL="800100" lvl="1" indent="-342900">
              <a:buFont typeface="Arial" panose="020B0604020202020204" pitchFamily="34" charset="0"/>
              <a:buChar char="•"/>
              <a:defRPr/>
            </a:pPr>
            <a:r>
              <a:rPr lang="en-US" dirty="0" smtClean="0">
                <a:solidFill>
                  <a:srgbClr val="005595"/>
                </a:solidFill>
                <a:latin typeface="Myriad Pro"/>
              </a:rPr>
              <a:t>Agencies to submit reorganization plans within 180 days.</a:t>
            </a:r>
          </a:p>
          <a:p>
            <a:pPr marL="800100" lvl="1" indent="-342900">
              <a:buFont typeface="Arial" panose="020B0604020202020204" pitchFamily="34" charset="0"/>
              <a:buChar char="•"/>
              <a:defRPr/>
            </a:pPr>
            <a:r>
              <a:rPr lang="en-US" dirty="0" smtClean="0">
                <a:solidFill>
                  <a:srgbClr val="005595"/>
                </a:solidFill>
                <a:latin typeface="Myriad Pro"/>
              </a:rPr>
              <a:t>OMB to solicit public suggestions for reorg.</a:t>
            </a:r>
          </a:p>
          <a:p>
            <a:pPr marL="800100" lvl="1" indent="-342900">
              <a:buFont typeface="Arial" panose="020B0604020202020204" pitchFamily="34" charset="0"/>
              <a:buChar char="•"/>
              <a:defRPr/>
            </a:pPr>
            <a:r>
              <a:rPr lang="en-US" dirty="0" smtClean="0">
                <a:solidFill>
                  <a:srgbClr val="005595"/>
                </a:solidFill>
                <a:latin typeface="Myriad Pro"/>
              </a:rPr>
              <a:t>OMB to submit an overall Plan that considers: </a:t>
            </a:r>
          </a:p>
          <a:p>
            <a:pPr marL="1257300" lvl="2" indent="-342900">
              <a:buFont typeface="Arial" panose="020B0604020202020204" pitchFamily="34" charset="0"/>
              <a:buChar char="•"/>
              <a:defRPr/>
            </a:pPr>
            <a:r>
              <a:rPr lang="en-US" dirty="0" smtClean="0">
                <a:solidFill>
                  <a:srgbClr val="005595"/>
                </a:solidFill>
                <a:latin typeface="Myriad Pro"/>
              </a:rPr>
              <a:t>Whether States can perform the function;</a:t>
            </a:r>
          </a:p>
          <a:p>
            <a:pPr marL="1257300" lvl="2" indent="-342900">
              <a:buFont typeface="Arial" panose="020B0604020202020204" pitchFamily="34" charset="0"/>
              <a:buChar char="•"/>
              <a:defRPr/>
            </a:pPr>
            <a:r>
              <a:rPr lang="en-US" dirty="0" smtClean="0">
                <a:solidFill>
                  <a:srgbClr val="005595"/>
                </a:solidFill>
                <a:latin typeface="Myriad Pro"/>
              </a:rPr>
              <a:t>Elimination of redundant functions;</a:t>
            </a:r>
          </a:p>
          <a:p>
            <a:pPr marL="1257300" lvl="2" indent="-342900">
              <a:buFont typeface="Arial" panose="020B0604020202020204" pitchFamily="34" charset="0"/>
              <a:buChar char="•"/>
              <a:defRPr/>
            </a:pPr>
            <a:r>
              <a:rPr lang="en-US" dirty="0" smtClean="0">
                <a:solidFill>
                  <a:srgbClr val="005595"/>
                </a:solidFill>
                <a:latin typeface="Myriad Pro"/>
              </a:rPr>
              <a:t>Whether benefits justify costs;</a:t>
            </a:r>
          </a:p>
          <a:p>
            <a:pPr marL="1257300" lvl="2" indent="-342900">
              <a:buFont typeface="Arial" panose="020B0604020202020204" pitchFamily="34" charset="0"/>
              <a:buChar char="•"/>
              <a:defRPr/>
            </a:pPr>
            <a:r>
              <a:rPr lang="en-US" dirty="0" smtClean="0">
                <a:solidFill>
                  <a:srgbClr val="005595"/>
                </a:solidFill>
                <a:latin typeface="Myriad Pro"/>
              </a:rPr>
              <a:t>Costs of shutting down or merging agencies, programs or functions. </a:t>
            </a:r>
          </a:p>
          <a:p>
            <a:pPr marL="342900" indent="-342900">
              <a:buFont typeface="Arial" panose="020B0604020202020204" pitchFamily="34" charset="0"/>
              <a:buChar char="•"/>
              <a:defRPr/>
            </a:pPr>
            <a:endParaRPr lang="en-US" dirty="0">
              <a:solidFill>
                <a:srgbClr val="005595"/>
              </a:solidFill>
              <a:latin typeface="Myriad Pro"/>
            </a:endParaRPr>
          </a:p>
          <a:p>
            <a:pPr marL="342900" indent="-342900">
              <a:buFont typeface="Arial" panose="020B0604020202020204" pitchFamily="34" charset="0"/>
              <a:buChar char="•"/>
              <a:defRPr/>
            </a:pPr>
            <a:endParaRPr lang="en-US" dirty="0">
              <a:solidFill>
                <a:srgbClr val="005595"/>
              </a:solidFill>
              <a:latin typeface="Myriad Pro"/>
            </a:endParaRPr>
          </a:p>
        </p:txBody>
      </p:sp>
    </p:spTree>
    <p:extLst>
      <p:ext uri="{BB962C8B-B14F-4D97-AF65-F5344CB8AC3E}">
        <p14:creationId xmlns:p14="http://schemas.microsoft.com/office/powerpoint/2010/main" val="718704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 y="34636"/>
            <a:ext cx="9147176"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a:xfrm>
            <a:off x="277813" y="457200"/>
            <a:ext cx="8610600" cy="1143000"/>
          </a:xfrm>
        </p:spPr>
        <p:txBody>
          <a:bodyPr/>
          <a:lstStyle/>
          <a:p>
            <a:r>
              <a:rPr lang="en-US" altLang="en-US" sz="3200" dirty="0" smtClean="0">
                <a:solidFill>
                  <a:srgbClr val="005595"/>
                </a:solidFill>
                <a:latin typeface="Myriad Pro" charset="0"/>
              </a:rPr>
              <a:t>Federal Budget</a:t>
            </a:r>
          </a:p>
        </p:txBody>
      </p:sp>
      <p:sp>
        <p:nvSpPr>
          <p:cNvPr id="3" name="TextBox 2"/>
          <p:cNvSpPr txBox="1"/>
          <p:nvPr/>
        </p:nvSpPr>
        <p:spPr>
          <a:xfrm>
            <a:off x="685800" y="1600200"/>
            <a:ext cx="7924800" cy="3477875"/>
          </a:xfrm>
          <a:prstGeom prst="rect">
            <a:avLst/>
          </a:prstGeom>
          <a:noFill/>
        </p:spPr>
        <p:txBody>
          <a:bodyPr>
            <a:spAutoFit/>
          </a:bodyPr>
          <a:lstStyle/>
          <a:p>
            <a:pPr marL="342900" indent="-342900">
              <a:buFont typeface="Arial" panose="020B0604020202020204" pitchFamily="34" charset="0"/>
              <a:buChar char="•"/>
              <a:defRPr/>
            </a:pPr>
            <a:r>
              <a:rPr lang="en-US" sz="2800" dirty="0" smtClean="0">
                <a:solidFill>
                  <a:srgbClr val="005595"/>
                </a:solidFill>
                <a:latin typeface="Myriad Pro"/>
              </a:rPr>
              <a:t>Continuing Resolution funds Agencies through September 30, 2017.</a:t>
            </a:r>
          </a:p>
          <a:p>
            <a:pPr marL="342900" indent="-342900">
              <a:buFont typeface="Arial" panose="020B0604020202020204" pitchFamily="34" charset="0"/>
              <a:buChar char="•"/>
              <a:defRPr/>
            </a:pPr>
            <a:endParaRPr lang="en-US" sz="2800" dirty="0" smtClean="0">
              <a:solidFill>
                <a:srgbClr val="005595"/>
              </a:solidFill>
              <a:latin typeface="Myriad Pro"/>
            </a:endParaRPr>
          </a:p>
          <a:p>
            <a:pPr marL="342900" indent="-342900">
              <a:buFont typeface="Arial" panose="020B0604020202020204" pitchFamily="34" charset="0"/>
              <a:buChar char="•"/>
              <a:defRPr/>
            </a:pPr>
            <a:r>
              <a:rPr lang="en-US" sz="2800" dirty="0" smtClean="0">
                <a:solidFill>
                  <a:srgbClr val="005595"/>
                </a:solidFill>
                <a:latin typeface="Myriad Pro"/>
              </a:rPr>
              <a:t>Steep cuts to EPA proposed for 2018.</a:t>
            </a:r>
          </a:p>
          <a:p>
            <a:pPr marL="342900" indent="-342900">
              <a:buFont typeface="Arial" panose="020B0604020202020204" pitchFamily="34" charset="0"/>
              <a:buChar char="•"/>
              <a:defRPr/>
            </a:pPr>
            <a:endParaRPr lang="en-US" sz="2800" dirty="0" smtClean="0">
              <a:solidFill>
                <a:srgbClr val="005595"/>
              </a:solidFill>
              <a:latin typeface="Myriad Pro"/>
            </a:endParaRPr>
          </a:p>
          <a:p>
            <a:pPr marL="342900" indent="-342900">
              <a:buFont typeface="Arial" panose="020B0604020202020204" pitchFamily="34" charset="0"/>
              <a:buChar char="•"/>
              <a:defRPr/>
            </a:pPr>
            <a:r>
              <a:rPr lang="en-US" sz="2800" dirty="0" smtClean="0">
                <a:solidFill>
                  <a:srgbClr val="005595"/>
                </a:solidFill>
                <a:latin typeface="Myriad Pro"/>
              </a:rPr>
              <a:t>Still early, Congress to decide, another CR is also possible…</a:t>
            </a:r>
            <a:endParaRPr lang="en-US" sz="2800" dirty="0">
              <a:solidFill>
                <a:srgbClr val="005595"/>
              </a:solidFill>
              <a:latin typeface="Myriad Pro"/>
            </a:endParaRPr>
          </a:p>
          <a:p>
            <a:pPr marL="342900" indent="-342900">
              <a:buFont typeface="Arial" panose="020B0604020202020204" pitchFamily="34" charset="0"/>
              <a:buChar char="•"/>
              <a:defRPr/>
            </a:pPr>
            <a:endParaRPr lang="en-US" dirty="0">
              <a:solidFill>
                <a:srgbClr val="005595"/>
              </a:solidFill>
              <a:latin typeface="Myriad Pro"/>
            </a:endParaRPr>
          </a:p>
        </p:txBody>
      </p:sp>
    </p:spTree>
    <p:extLst>
      <p:ext uri="{BB962C8B-B14F-4D97-AF65-F5344CB8AC3E}">
        <p14:creationId xmlns:p14="http://schemas.microsoft.com/office/powerpoint/2010/main" val="4093203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 y="304800"/>
            <a:ext cx="8991600" cy="1143000"/>
          </a:xfrm>
        </p:spPr>
        <p:txBody>
          <a:bodyPr/>
          <a:lstStyle/>
          <a:p>
            <a:r>
              <a:rPr lang="en-US" altLang="en-US" sz="3200" dirty="0" smtClean="0">
                <a:solidFill>
                  <a:srgbClr val="005595"/>
                </a:solidFill>
                <a:latin typeface="Myriad Pro" charset="0"/>
              </a:rPr>
              <a:t> EPA budget trend 1980-2018</a:t>
            </a:r>
          </a:p>
        </p:txBody>
      </p:sp>
      <p:graphicFrame>
        <p:nvGraphicFramePr>
          <p:cNvPr id="2" name="Chart 5"/>
          <p:cNvGraphicFramePr>
            <a:graphicFrameLocks/>
          </p:cNvGraphicFramePr>
          <p:nvPr>
            <p:extLst>
              <p:ext uri="{D42A27DB-BD31-4B8C-83A1-F6EECF244321}">
                <p14:modId xmlns:p14="http://schemas.microsoft.com/office/powerpoint/2010/main" val="3552995750"/>
              </p:ext>
            </p:extLst>
          </p:nvPr>
        </p:nvGraphicFramePr>
        <p:xfrm>
          <a:off x="114300" y="1447800"/>
          <a:ext cx="8991600" cy="52895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12306</TotalTime>
  <Words>869</Words>
  <Application>Microsoft Office PowerPoint</Application>
  <PresentationFormat>On-screen Show (4:3)</PresentationFormat>
  <Paragraphs>176</Paragraphs>
  <Slides>30</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Chart</vt:lpstr>
      <vt:lpstr>Drinking Water Services Program Update Dave Emme  May 2017</vt:lpstr>
      <vt:lpstr>PowerPoint Presentation</vt:lpstr>
      <vt:lpstr>Outline.</vt:lpstr>
      <vt:lpstr>Federal Landscape</vt:lpstr>
      <vt:lpstr>Executive Orders</vt:lpstr>
      <vt:lpstr>Executive Orders</vt:lpstr>
      <vt:lpstr>Executive Orders</vt:lpstr>
      <vt:lpstr>Federal Budget</vt:lpstr>
      <vt:lpstr> EPA budget trend 1980-2018</vt:lpstr>
      <vt:lpstr>EPA  Policy and Regulatory Outlook</vt:lpstr>
      <vt:lpstr>EPA  Policy and Regulatory Outlook</vt:lpstr>
      <vt:lpstr>PowerPoint Presentation</vt:lpstr>
      <vt:lpstr>EPA Drinking Water Program Outlook</vt:lpstr>
      <vt:lpstr>EPA Drinking Water Program Outlook</vt:lpstr>
      <vt:lpstr>PowerPoint Presentation</vt:lpstr>
      <vt:lpstr>Oregon Drinking Water program update</vt:lpstr>
      <vt:lpstr>Oregon Drinking Water Program</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Joe's World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Joe B</dc:creator>
  <cp:lastModifiedBy>KGrogan</cp:lastModifiedBy>
  <cp:revision>840</cp:revision>
  <cp:lastPrinted>2017-04-05T13:40:01Z</cp:lastPrinted>
  <dcterms:created xsi:type="dcterms:W3CDTF">2010-08-23T12:44:57Z</dcterms:created>
  <dcterms:modified xsi:type="dcterms:W3CDTF">2017-06-12T22:51:40Z</dcterms:modified>
</cp:coreProperties>
</file>