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49" r:id="rId2"/>
  </p:sldMasterIdLst>
  <p:notesMasterIdLst>
    <p:notesMasterId r:id="rId86"/>
  </p:notesMasterIdLst>
  <p:handoutMasterIdLst>
    <p:handoutMasterId r:id="rId87"/>
  </p:handoutMasterIdLst>
  <p:sldIdLst>
    <p:sldId id="721" r:id="rId3"/>
    <p:sldId id="726" r:id="rId4"/>
    <p:sldId id="1219" r:id="rId5"/>
    <p:sldId id="1209" r:id="rId6"/>
    <p:sldId id="1210" r:id="rId7"/>
    <p:sldId id="1211" r:id="rId8"/>
    <p:sldId id="1201" r:id="rId9"/>
    <p:sldId id="1204" r:id="rId10"/>
    <p:sldId id="365" r:id="rId11"/>
    <p:sldId id="581" r:id="rId12"/>
    <p:sldId id="431" r:id="rId13"/>
    <p:sldId id="544" r:id="rId14"/>
    <p:sldId id="650" r:id="rId15"/>
    <p:sldId id="719" r:id="rId16"/>
    <p:sldId id="720" r:id="rId17"/>
    <p:sldId id="543" r:id="rId18"/>
    <p:sldId id="346" r:id="rId19"/>
    <p:sldId id="580" r:id="rId20"/>
    <p:sldId id="349" r:id="rId21"/>
    <p:sldId id="547" r:id="rId22"/>
    <p:sldId id="588" r:id="rId23"/>
    <p:sldId id="548" r:id="rId24"/>
    <p:sldId id="549" r:id="rId25"/>
    <p:sldId id="589" r:id="rId26"/>
    <p:sldId id="590" r:id="rId27"/>
    <p:sldId id="667" r:id="rId28"/>
    <p:sldId id="668" r:id="rId29"/>
    <p:sldId id="669" r:id="rId30"/>
    <p:sldId id="591" r:id="rId31"/>
    <p:sldId id="642" r:id="rId32"/>
    <p:sldId id="640" r:id="rId33"/>
    <p:sldId id="712" r:id="rId34"/>
    <p:sldId id="708" r:id="rId35"/>
    <p:sldId id="709" r:id="rId36"/>
    <p:sldId id="710" r:id="rId37"/>
    <p:sldId id="711" r:id="rId38"/>
    <p:sldId id="595" r:id="rId39"/>
    <p:sldId id="722" r:id="rId40"/>
    <p:sldId id="707" r:id="rId41"/>
    <p:sldId id="614" r:id="rId42"/>
    <p:sldId id="615" r:id="rId43"/>
    <p:sldId id="648" r:id="rId44"/>
    <p:sldId id="616" r:id="rId45"/>
    <p:sldId id="645" r:id="rId46"/>
    <p:sldId id="716" r:id="rId47"/>
    <p:sldId id="596" r:id="rId48"/>
    <p:sldId id="693" r:id="rId49"/>
    <p:sldId id="643" r:id="rId50"/>
    <p:sldId id="644" r:id="rId51"/>
    <p:sldId id="601" r:id="rId52"/>
    <p:sldId id="602" r:id="rId53"/>
    <p:sldId id="717" r:id="rId54"/>
    <p:sldId id="713" r:id="rId55"/>
    <p:sldId id="597" r:id="rId56"/>
    <p:sldId id="723" r:id="rId57"/>
    <p:sldId id="718" r:id="rId58"/>
    <p:sldId id="715" r:id="rId59"/>
    <p:sldId id="694" r:id="rId60"/>
    <p:sldId id="695" r:id="rId61"/>
    <p:sldId id="697" r:id="rId62"/>
    <p:sldId id="638" r:id="rId63"/>
    <p:sldId id="681" r:id="rId64"/>
    <p:sldId id="680" r:id="rId65"/>
    <p:sldId id="698" r:id="rId66"/>
    <p:sldId id="699" r:id="rId67"/>
    <p:sldId id="701" r:id="rId68"/>
    <p:sldId id="702" r:id="rId69"/>
    <p:sldId id="703" r:id="rId70"/>
    <p:sldId id="704" r:id="rId71"/>
    <p:sldId id="706" r:id="rId72"/>
    <p:sldId id="692" r:id="rId73"/>
    <p:sldId id="1221" r:id="rId74"/>
    <p:sldId id="705" r:id="rId75"/>
    <p:sldId id="651" r:id="rId76"/>
    <p:sldId id="655" r:id="rId77"/>
    <p:sldId id="558" r:id="rId78"/>
    <p:sldId id="656" r:id="rId79"/>
    <p:sldId id="654" r:id="rId80"/>
    <p:sldId id="560" r:id="rId81"/>
    <p:sldId id="393" r:id="rId82"/>
    <p:sldId id="724" r:id="rId83"/>
    <p:sldId id="561" r:id="rId84"/>
    <p:sldId id="599" r:id="rId85"/>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53" autoAdjust="0"/>
    <p:restoredTop sz="79038" autoAdjust="0"/>
  </p:normalViewPr>
  <p:slideViewPr>
    <p:cSldViewPr>
      <p:cViewPr varScale="1">
        <p:scale>
          <a:sx n="89" d="100"/>
          <a:sy n="89" d="100"/>
        </p:scale>
        <p:origin x="858" y="78"/>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074"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31075" name="Rectangle 3"/>
          <p:cNvSpPr>
            <a:spLocks noGrp="1" noChangeArrowheads="1"/>
          </p:cNvSpPr>
          <p:nvPr>
            <p:ph type="dt" sz="quarter"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31076" name="Rectangle 4"/>
          <p:cNvSpPr>
            <a:spLocks noGrp="1" noChangeArrowheads="1"/>
          </p:cNvSpPr>
          <p:nvPr>
            <p:ph type="ftr" sz="quarter" idx="2"/>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31077" name="Rectangle 5"/>
          <p:cNvSpPr>
            <a:spLocks noGrp="1" noChangeArrowheads="1"/>
          </p:cNvSpPr>
          <p:nvPr>
            <p:ph type="sldNum" sz="quarter" idx="3"/>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1877E333-21B6-4749-938C-B42F6B8A7884}" type="slidenum">
              <a:rPr lang="en-US" altLang="en-US"/>
              <a:pPr/>
              <a:t>‹#›</a:t>
            </a:fld>
            <a:endParaRPr lang="en-US" altLang="en-US"/>
          </a:p>
        </p:txBody>
      </p:sp>
    </p:spTree>
    <p:extLst>
      <p:ext uri="{BB962C8B-B14F-4D97-AF65-F5344CB8AC3E}">
        <p14:creationId xmlns:p14="http://schemas.microsoft.com/office/powerpoint/2010/main" val="26173436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a:defRPr sz="1300"/>
            </a:lvl1pPr>
          </a:lstStyle>
          <a:p>
            <a:endParaRPr lang="en-US" altLang="en-US"/>
          </a:p>
        </p:txBody>
      </p:sp>
      <p:sp>
        <p:nvSpPr>
          <p:cNvPr id="15363" name="Rectangle 3"/>
          <p:cNvSpPr>
            <a:spLocks noGrp="1" noChangeArrowheads="1"/>
          </p:cNvSpPr>
          <p:nvPr>
            <p:ph type="dt"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a:defRPr sz="1300"/>
            </a:lvl1pPr>
          </a:lstStyle>
          <a:p>
            <a:endParaRPr lang="en-US" altLang="en-US"/>
          </a:p>
        </p:txBody>
      </p:sp>
      <p:sp>
        <p:nvSpPr>
          <p:cNvPr id="15364"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365" name="Rectangle 5"/>
          <p:cNvSpPr>
            <a:spLocks noGrp="1" noChangeArrowheads="1"/>
          </p:cNvSpPr>
          <p:nvPr>
            <p:ph type="body" sz="quarter" idx="3"/>
          </p:nvPr>
        </p:nvSpPr>
        <p:spPr bwMode="auto">
          <a:xfrm>
            <a:off x="709613" y="4860925"/>
            <a:ext cx="5680075"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366" name="Rectangle 6"/>
          <p:cNvSpPr>
            <a:spLocks noGrp="1" noChangeArrowheads="1"/>
          </p:cNvSpPr>
          <p:nvPr>
            <p:ph type="ftr" sz="quarter" idx="4"/>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a:defRPr sz="1300"/>
            </a:lvl1pPr>
          </a:lstStyle>
          <a:p>
            <a:endParaRPr lang="en-US" altLang="en-US"/>
          </a:p>
        </p:txBody>
      </p:sp>
      <p:sp>
        <p:nvSpPr>
          <p:cNvPr id="15367" name="Rectangle 7"/>
          <p:cNvSpPr>
            <a:spLocks noGrp="1" noChangeArrowheads="1"/>
          </p:cNvSpPr>
          <p:nvPr>
            <p:ph type="sldNum" sz="quarter" idx="5"/>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a:defRPr sz="1300"/>
            </a:lvl1pPr>
          </a:lstStyle>
          <a:p>
            <a:fld id="{040DD1B2-9755-4CE9-B400-12A1B4DEDC48}" type="slidenum">
              <a:rPr lang="en-US" altLang="en-US"/>
              <a:pPr/>
              <a:t>‹#›</a:t>
            </a:fld>
            <a:endParaRPr lang="en-US" altLang="en-US"/>
          </a:p>
        </p:txBody>
      </p:sp>
    </p:spTree>
    <p:extLst>
      <p:ext uri="{BB962C8B-B14F-4D97-AF65-F5344CB8AC3E}">
        <p14:creationId xmlns:p14="http://schemas.microsoft.com/office/powerpoint/2010/main" val="89028071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34C566-B961-4CB9-843F-27D686FC1697}" type="slidenum">
              <a:rPr lang="en-US" smtClean="0"/>
              <a:pPr/>
              <a:t>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34C566-B961-4CB9-843F-27D686FC1697}" type="slidenum">
              <a:rPr lang="en-US" smtClean="0"/>
              <a:pPr/>
              <a:t>11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You may prefer 5 times signal to noise. You can change this as you wish based on program</a:t>
            </a:r>
            <a:r>
              <a:rPr lang="en-US" baseline="0" dirty="0"/>
              <a:t> requirements, or if none, your own comfort level.</a:t>
            </a:r>
            <a:endParaRPr lang="en-US" dirty="0"/>
          </a:p>
        </p:txBody>
      </p:sp>
      <p:sp>
        <p:nvSpPr>
          <p:cNvPr id="4" name="Slide Number Placeholder 3"/>
          <p:cNvSpPr>
            <a:spLocks noGrp="1"/>
          </p:cNvSpPr>
          <p:nvPr>
            <p:ph type="sldNum" sz="quarter" idx="10"/>
          </p:nvPr>
        </p:nvSpPr>
        <p:spPr/>
        <p:txBody>
          <a:bodyPr/>
          <a:lstStyle/>
          <a:p>
            <a:pPr>
              <a:defRPr/>
            </a:pPr>
            <a:fld id="{8D571877-1223-4B93-8059-7131F2C4A1E5}" type="slidenum">
              <a:rPr lang="en-US" smtClean="0"/>
              <a:pPr>
                <a:defRPr/>
              </a:pPr>
              <a:t>26</a:t>
            </a:fld>
            <a:endParaRPr lang="en-US"/>
          </a:p>
        </p:txBody>
      </p:sp>
    </p:spTree>
    <p:extLst>
      <p:ext uri="{BB962C8B-B14F-4D97-AF65-F5344CB8AC3E}">
        <p14:creationId xmlns:p14="http://schemas.microsoft.com/office/powerpoint/2010/main" val="1870886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p:spPr>
        <p:txBody>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1D38F550-6A9D-4281-9934-C95B6E1C7A36}" type="slidenum">
              <a:rPr lang="en-US"/>
              <a:pPr>
                <a:defRPr/>
              </a:pPr>
              <a:t>27</a:t>
            </a:fld>
            <a:endParaRPr lang="en-US"/>
          </a:p>
        </p:txBody>
      </p:sp>
    </p:spTree>
    <p:extLst>
      <p:ext uri="{BB962C8B-B14F-4D97-AF65-F5344CB8AC3E}">
        <p14:creationId xmlns:p14="http://schemas.microsoft.com/office/powerpoint/2010/main" val="1162404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A0699-25C4-4743-8004-4FD6F009311F}" type="slidenum">
              <a:rPr lang="en-US" smtClean="0"/>
              <a:pPr/>
              <a:t>29</a:t>
            </a:fld>
            <a:endParaRPr lang="en-US"/>
          </a:p>
        </p:txBody>
      </p:sp>
    </p:spTree>
    <p:extLst>
      <p:ext uri="{BB962C8B-B14F-4D97-AF65-F5344CB8AC3E}">
        <p14:creationId xmlns:p14="http://schemas.microsoft.com/office/powerpoint/2010/main" val="2369496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a:t>Here is another example of where the blank data yielded an MDL greater than the one from the spikes.</a:t>
            </a:r>
          </a:p>
        </p:txBody>
      </p:sp>
      <p:sp>
        <p:nvSpPr>
          <p:cNvPr id="4" name="Slide Number Placeholder 3"/>
          <p:cNvSpPr>
            <a:spLocks noGrp="1"/>
          </p:cNvSpPr>
          <p:nvPr>
            <p:ph type="sldNum" sz="quarter" idx="10"/>
          </p:nvPr>
        </p:nvSpPr>
        <p:spPr/>
        <p:txBody>
          <a:bodyPr/>
          <a:lstStyle/>
          <a:p>
            <a:fld id="{040DD1B2-9755-4CE9-B400-12A1B4DEDC48}" type="slidenum">
              <a:rPr lang="en-US" altLang="en-US" smtClean="0"/>
              <a:pPr/>
              <a:t>42</a:t>
            </a:fld>
            <a:endParaRPr lang="en-US" altLang="en-US"/>
          </a:p>
        </p:txBody>
      </p:sp>
    </p:spTree>
    <p:extLst>
      <p:ext uri="{BB962C8B-B14F-4D97-AF65-F5344CB8AC3E}">
        <p14:creationId xmlns:p14="http://schemas.microsoft.com/office/powerpoint/2010/main" val="1188471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FEA5C3-3481-4838-B9A0-E04981485FC1}" type="slidenum">
              <a:rPr lang="en-US" altLang="en-US" smtClean="0"/>
              <a:pPr>
                <a:defRPr/>
              </a:pPr>
              <a:t>67</a:t>
            </a:fld>
            <a:endParaRPr lang="en-US" altLang="en-US"/>
          </a:p>
        </p:txBody>
      </p:sp>
    </p:spTree>
    <p:extLst>
      <p:ext uri="{BB962C8B-B14F-4D97-AF65-F5344CB8AC3E}">
        <p14:creationId xmlns:p14="http://schemas.microsoft.com/office/powerpoint/2010/main" val="1226998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334E4D5-92A2-41C6-B58C-0A68AEA8ADDC}" type="slidenum">
              <a:rPr lang="en-US" altLang="en-US"/>
              <a:pPr/>
              <a:t>‹#›</a:t>
            </a:fld>
            <a:endParaRPr lang="en-US" altLang="en-US"/>
          </a:p>
        </p:txBody>
      </p:sp>
    </p:spTree>
    <p:extLst>
      <p:ext uri="{BB962C8B-B14F-4D97-AF65-F5344CB8AC3E}">
        <p14:creationId xmlns:p14="http://schemas.microsoft.com/office/powerpoint/2010/main" val="2697659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DD73A26-77C1-4322-97A7-17D9B66E4F39}" type="slidenum">
              <a:rPr lang="en-US" altLang="en-US"/>
              <a:pPr/>
              <a:t>‹#›</a:t>
            </a:fld>
            <a:endParaRPr lang="en-US" altLang="en-US"/>
          </a:p>
        </p:txBody>
      </p:sp>
    </p:spTree>
    <p:extLst>
      <p:ext uri="{BB962C8B-B14F-4D97-AF65-F5344CB8AC3E}">
        <p14:creationId xmlns:p14="http://schemas.microsoft.com/office/powerpoint/2010/main" val="2105660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DAADF57-1BDA-450F-9DC4-8D29FCC1BF26}" type="slidenum">
              <a:rPr lang="en-US" altLang="en-US"/>
              <a:pPr/>
              <a:t>‹#›</a:t>
            </a:fld>
            <a:endParaRPr lang="en-US" altLang="en-US"/>
          </a:p>
        </p:txBody>
      </p:sp>
    </p:spTree>
    <p:extLst>
      <p:ext uri="{BB962C8B-B14F-4D97-AF65-F5344CB8AC3E}">
        <p14:creationId xmlns:p14="http://schemas.microsoft.com/office/powerpoint/2010/main" val="4127262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DBEC701-232F-4355-B927-1C933086EE16}" type="slidenum">
              <a:rPr lang="en-US" altLang="en-US"/>
              <a:pPr/>
              <a:t>‹#›</a:t>
            </a:fld>
            <a:endParaRPr lang="en-US" altLang="en-US"/>
          </a:p>
        </p:txBody>
      </p:sp>
    </p:spTree>
    <p:extLst>
      <p:ext uri="{BB962C8B-B14F-4D97-AF65-F5344CB8AC3E}">
        <p14:creationId xmlns:p14="http://schemas.microsoft.com/office/powerpoint/2010/main" val="40163503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478C2CB-1523-4FA7-891E-7B518DEEEEB4}" type="slidenum">
              <a:rPr lang="en-US" altLang="en-US"/>
              <a:pPr/>
              <a:t>‹#›</a:t>
            </a:fld>
            <a:endParaRPr lang="en-US" altLang="en-US"/>
          </a:p>
        </p:txBody>
      </p:sp>
    </p:spTree>
    <p:extLst>
      <p:ext uri="{BB962C8B-B14F-4D97-AF65-F5344CB8AC3E}">
        <p14:creationId xmlns:p14="http://schemas.microsoft.com/office/powerpoint/2010/main" val="3893393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9D28E44-4A44-4F78-9884-0A56138F0AE6}" type="slidenum">
              <a:rPr lang="en-US" altLang="en-US"/>
              <a:pPr/>
              <a:t>‹#›</a:t>
            </a:fld>
            <a:endParaRPr lang="en-US" altLang="en-US"/>
          </a:p>
        </p:txBody>
      </p:sp>
    </p:spTree>
    <p:extLst>
      <p:ext uri="{BB962C8B-B14F-4D97-AF65-F5344CB8AC3E}">
        <p14:creationId xmlns:p14="http://schemas.microsoft.com/office/powerpoint/2010/main" val="25808345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A59ED340-35C6-4655-BB31-E9B1ECE424C7}" type="slidenum">
              <a:rPr lang="en-US" altLang="en-US"/>
              <a:pPr/>
              <a:t>‹#›</a:t>
            </a:fld>
            <a:endParaRPr lang="en-US" altLang="en-US"/>
          </a:p>
        </p:txBody>
      </p:sp>
    </p:spTree>
    <p:extLst>
      <p:ext uri="{BB962C8B-B14F-4D97-AF65-F5344CB8AC3E}">
        <p14:creationId xmlns:p14="http://schemas.microsoft.com/office/powerpoint/2010/main" val="1833714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fld id="{019A130D-12B2-446B-92A8-E953E376895E}" type="slidenum">
              <a:rPr lang="en-US" altLang="en-US"/>
              <a:pPr/>
              <a:t>‹#›</a:t>
            </a:fld>
            <a:endParaRPr lang="en-US" altLang="en-US"/>
          </a:p>
        </p:txBody>
      </p:sp>
    </p:spTree>
    <p:extLst>
      <p:ext uri="{BB962C8B-B14F-4D97-AF65-F5344CB8AC3E}">
        <p14:creationId xmlns:p14="http://schemas.microsoft.com/office/powerpoint/2010/main" val="4332134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fld id="{BB436DE8-D7A1-48C8-A1E3-327A108523AB}" type="slidenum">
              <a:rPr lang="en-US" altLang="en-US"/>
              <a:pPr/>
              <a:t>‹#›</a:t>
            </a:fld>
            <a:endParaRPr lang="en-US" altLang="en-US"/>
          </a:p>
        </p:txBody>
      </p:sp>
    </p:spTree>
    <p:extLst>
      <p:ext uri="{BB962C8B-B14F-4D97-AF65-F5344CB8AC3E}">
        <p14:creationId xmlns:p14="http://schemas.microsoft.com/office/powerpoint/2010/main" val="1978666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fld id="{2FE3103A-29A1-4583-BFF5-2C926E1C75AA}" type="slidenum">
              <a:rPr lang="en-US" altLang="en-US"/>
              <a:pPr/>
              <a:t>‹#›</a:t>
            </a:fld>
            <a:endParaRPr lang="en-US" altLang="en-US"/>
          </a:p>
        </p:txBody>
      </p:sp>
    </p:spTree>
    <p:extLst>
      <p:ext uri="{BB962C8B-B14F-4D97-AF65-F5344CB8AC3E}">
        <p14:creationId xmlns:p14="http://schemas.microsoft.com/office/powerpoint/2010/main" val="27382919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7A79C074-1356-4B68-B03F-F8AF5C72C8A2}" type="slidenum">
              <a:rPr lang="en-US" altLang="en-US"/>
              <a:pPr/>
              <a:t>‹#›</a:t>
            </a:fld>
            <a:endParaRPr lang="en-US" altLang="en-US"/>
          </a:p>
        </p:txBody>
      </p:sp>
    </p:spTree>
    <p:extLst>
      <p:ext uri="{BB962C8B-B14F-4D97-AF65-F5344CB8AC3E}">
        <p14:creationId xmlns:p14="http://schemas.microsoft.com/office/powerpoint/2010/main" val="2917668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24F91C9-24B1-4845-BE17-5F3760FFA445}" type="slidenum">
              <a:rPr lang="en-US" altLang="en-US"/>
              <a:pPr/>
              <a:t>‹#›</a:t>
            </a:fld>
            <a:endParaRPr lang="en-US" altLang="en-US"/>
          </a:p>
        </p:txBody>
      </p:sp>
    </p:spTree>
    <p:extLst>
      <p:ext uri="{BB962C8B-B14F-4D97-AF65-F5344CB8AC3E}">
        <p14:creationId xmlns:p14="http://schemas.microsoft.com/office/powerpoint/2010/main" val="5832270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CA2A98E8-2810-4107-8523-91D83A2B355A}" type="slidenum">
              <a:rPr lang="en-US" altLang="en-US"/>
              <a:pPr/>
              <a:t>‹#›</a:t>
            </a:fld>
            <a:endParaRPr lang="en-US" altLang="en-US"/>
          </a:p>
        </p:txBody>
      </p:sp>
    </p:spTree>
    <p:extLst>
      <p:ext uri="{BB962C8B-B14F-4D97-AF65-F5344CB8AC3E}">
        <p14:creationId xmlns:p14="http://schemas.microsoft.com/office/powerpoint/2010/main" val="6942491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A3F27F3-8905-49D1-997D-9EB92A12B2E0}" type="slidenum">
              <a:rPr lang="en-US" altLang="en-US"/>
              <a:pPr/>
              <a:t>‹#›</a:t>
            </a:fld>
            <a:endParaRPr lang="en-US" altLang="en-US"/>
          </a:p>
        </p:txBody>
      </p:sp>
    </p:spTree>
    <p:extLst>
      <p:ext uri="{BB962C8B-B14F-4D97-AF65-F5344CB8AC3E}">
        <p14:creationId xmlns:p14="http://schemas.microsoft.com/office/powerpoint/2010/main" val="21712691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37CA57C-C961-429A-84F8-369CF171CE1D}" type="slidenum">
              <a:rPr lang="en-US" altLang="en-US"/>
              <a:pPr/>
              <a:t>‹#›</a:t>
            </a:fld>
            <a:endParaRPr lang="en-US" altLang="en-US"/>
          </a:p>
        </p:txBody>
      </p:sp>
    </p:spTree>
    <p:extLst>
      <p:ext uri="{BB962C8B-B14F-4D97-AF65-F5344CB8AC3E}">
        <p14:creationId xmlns:p14="http://schemas.microsoft.com/office/powerpoint/2010/main" val="3793151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5863545-F1AC-4E39-A626-5C7F285C46D2}" type="slidenum">
              <a:rPr lang="en-US" altLang="en-US"/>
              <a:pPr/>
              <a:t>‹#›</a:t>
            </a:fld>
            <a:endParaRPr lang="en-US" altLang="en-US"/>
          </a:p>
        </p:txBody>
      </p:sp>
    </p:spTree>
    <p:extLst>
      <p:ext uri="{BB962C8B-B14F-4D97-AF65-F5344CB8AC3E}">
        <p14:creationId xmlns:p14="http://schemas.microsoft.com/office/powerpoint/2010/main" val="4064895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5695270E-1D0B-41FC-B3DF-B194FCEB6933}" type="slidenum">
              <a:rPr lang="en-US" altLang="en-US"/>
              <a:pPr/>
              <a:t>‹#›</a:t>
            </a:fld>
            <a:endParaRPr lang="en-US" altLang="en-US"/>
          </a:p>
        </p:txBody>
      </p:sp>
    </p:spTree>
    <p:extLst>
      <p:ext uri="{BB962C8B-B14F-4D97-AF65-F5344CB8AC3E}">
        <p14:creationId xmlns:p14="http://schemas.microsoft.com/office/powerpoint/2010/main" val="918252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fld id="{714645B3-156F-4684-BB3B-3D9D488E1B77}" type="slidenum">
              <a:rPr lang="en-US" altLang="en-US"/>
              <a:pPr/>
              <a:t>‹#›</a:t>
            </a:fld>
            <a:endParaRPr lang="en-US" altLang="en-US"/>
          </a:p>
        </p:txBody>
      </p:sp>
    </p:spTree>
    <p:extLst>
      <p:ext uri="{BB962C8B-B14F-4D97-AF65-F5344CB8AC3E}">
        <p14:creationId xmlns:p14="http://schemas.microsoft.com/office/powerpoint/2010/main" val="268458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fld id="{80881CED-449A-40E5-8DCF-A867D4D9D9F1}" type="slidenum">
              <a:rPr lang="en-US" altLang="en-US"/>
              <a:pPr/>
              <a:t>‹#›</a:t>
            </a:fld>
            <a:endParaRPr lang="en-US" altLang="en-US"/>
          </a:p>
        </p:txBody>
      </p:sp>
    </p:spTree>
    <p:extLst>
      <p:ext uri="{BB962C8B-B14F-4D97-AF65-F5344CB8AC3E}">
        <p14:creationId xmlns:p14="http://schemas.microsoft.com/office/powerpoint/2010/main" val="2693703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fld id="{B6AB8DDA-0C63-45B6-8FD9-E2FEE1454D3B}" type="slidenum">
              <a:rPr lang="en-US" altLang="en-US"/>
              <a:pPr/>
              <a:t>‹#›</a:t>
            </a:fld>
            <a:endParaRPr lang="en-US" altLang="en-US"/>
          </a:p>
        </p:txBody>
      </p:sp>
    </p:spTree>
    <p:extLst>
      <p:ext uri="{BB962C8B-B14F-4D97-AF65-F5344CB8AC3E}">
        <p14:creationId xmlns:p14="http://schemas.microsoft.com/office/powerpoint/2010/main" val="2743814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F4B03415-B8A7-446B-8277-6128FF4759A3}" type="slidenum">
              <a:rPr lang="en-US" altLang="en-US"/>
              <a:pPr/>
              <a:t>‹#›</a:t>
            </a:fld>
            <a:endParaRPr lang="en-US" altLang="en-US"/>
          </a:p>
        </p:txBody>
      </p:sp>
    </p:spTree>
    <p:extLst>
      <p:ext uri="{BB962C8B-B14F-4D97-AF65-F5344CB8AC3E}">
        <p14:creationId xmlns:p14="http://schemas.microsoft.com/office/powerpoint/2010/main" val="2818997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CFA20989-3862-4650-A9CA-830C559C7ABC}" type="slidenum">
              <a:rPr lang="en-US" altLang="en-US"/>
              <a:pPr/>
              <a:t>‹#›</a:t>
            </a:fld>
            <a:endParaRPr lang="en-US" altLang="en-US"/>
          </a:p>
        </p:txBody>
      </p:sp>
    </p:spTree>
    <p:extLst>
      <p:ext uri="{BB962C8B-B14F-4D97-AF65-F5344CB8AC3E}">
        <p14:creationId xmlns:p14="http://schemas.microsoft.com/office/powerpoint/2010/main" val="2455037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2" descr="title-page-blue-righ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type="title"/>
          </p:nvPr>
        </p:nvSpPr>
        <p:spPr bwMode="auto">
          <a:xfrm>
            <a:off x="2057400" y="274638"/>
            <a:ext cx="6629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Edit Master title style</a:t>
            </a:r>
          </a:p>
        </p:txBody>
      </p:sp>
      <p:sp>
        <p:nvSpPr>
          <p:cNvPr id="6148" name="Rectangle 4"/>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 name="Rectangle 5"/>
          <p:cNvSpPr>
            <a:spLocks noGrp="1" noChangeArrowheads="1"/>
          </p:cNvSpPr>
          <p:nvPr>
            <p:ph type="dt" sz="half" idx="2"/>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 name="Rectangle 6"/>
          <p:cNvSpPr>
            <a:spLocks noGrp="1" noChangeArrowheads="1"/>
          </p:cNvSpPr>
          <p:nvPr>
            <p:ph type="ftr" sz="quarter" idx="3"/>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1" name="Rectangle 7"/>
          <p:cNvSpPr>
            <a:spLocks noGrp="1" noChangeArrowheads="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3C47145E-D6FA-4330-A200-D712008FCC9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rtl="0" eaLnBrk="0" fontAlgn="base" hangingPunct="0">
        <a:spcBef>
          <a:spcPct val="0"/>
        </a:spcBef>
        <a:spcAft>
          <a:spcPct val="0"/>
        </a:spcAft>
        <a:defRPr sz="4000" b="1" kern="1200">
          <a:solidFill>
            <a:srgbClr val="0064A2"/>
          </a:solidFill>
          <a:latin typeface="+mj-lt"/>
          <a:ea typeface="+mj-ea"/>
          <a:cs typeface="+mj-cs"/>
        </a:defRPr>
      </a:lvl1pPr>
      <a:lvl2pPr algn="ctr" rtl="0" eaLnBrk="0" fontAlgn="base" hangingPunct="0">
        <a:spcBef>
          <a:spcPct val="0"/>
        </a:spcBef>
        <a:spcAft>
          <a:spcPct val="0"/>
        </a:spcAft>
        <a:defRPr sz="4000" b="1">
          <a:solidFill>
            <a:srgbClr val="0064A2"/>
          </a:solidFill>
          <a:latin typeface="Optima"/>
        </a:defRPr>
      </a:lvl2pPr>
      <a:lvl3pPr algn="ctr" rtl="0" eaLnBrk="0" fontAlgn="base" hangingPunct="0">
        <a:spcBef>
          <a:spcPct val="0"/>
        </a:spcBef>
        <a:spcAft>
          <a:spcPct val="0"/>
        </a:spcAft>
        <a:defRPr sz="4000" b="1">
          <a:solidFill>
            <a:srgbClr val="0064A2"/>
          </a:solidFill>
          <a:latin typeface="Optima"/>
        </a:defRPr>
      </a:lvl3pPr>
      <a:lvl4pPr algn="ctr" rtl="0" eaLnBrk="0" fontAlgn="base" hangingPunct="0">
        <a:spcBef>
          <a:spcPct val="0"/>
        </a:spcBef>
        <a:spcAft>
          <a:spcPct val="0"/>
        </a:spcAft>
        <a:defRPr sz="4000" b="1">
          <a:solidFill>
            <a:srgbClr val="0064A2"/>
          </a:solidFill>
          <a:latin typeface="Optima"/>
        </a:defRPr>
      </a:lvl4pPr>
      <a:lvl5pPr algn="ctr" rtl="0" eaLnBrk="0" fontAlgn="base" hangingPunct="0">
        <a:spcBef>
          <a:spcPct val="0"/>
        </a:spcBef>
        <a:spcAft>
          <a:spcPct val="0"/>
        </a:spcAft>
        <a:defRPr sz="4000" b="1">
          <a:solidFill>
            <a:srgbClr val="0064A2"/>
          </a:solidFill>
          <a:latin typeface="Optima"/>
        </a:defRPr>
      </a:lvl5pPr>
      <a:lvl6pPr marL="457200" algn="ctr" rtl="0" eaLnBrk="0" fontAlgn="base" hangingPunct="0">
        <a:spcBef>
          <a:spcPct val="0"/>
        </a:spcBef>
        <a:spcAft>
          <a:spcPct val="0"/>
        </a:spcAft>
        <a:defRPr sz="4000" b="1">
          <a:solidFill>
            <a:srgbClr val="0064A2"/>
          </a:solidFill>
          <a:latin typeface="Optima"/>
        </a:defRPr>
      </a:lvl6pPr>
      <a:lvl7pPr marL="914400" algn="ctr" rtl="0" eaLnBrk="0" fontAlgn="base" hangingPunct="0">
        <a:spcBef>
          <a:spcPct val="0"/>
        </a:spcBef>
        <a:spcAft>
          <a:spcPct val="0"/>
        </a:spcAft>
        <a:defRPr sz="4000" b="1">
          <a:solidFill>
            <a:srgbClr val="0064A2"/>
          </a:solidFill>
          <a:latin typeface="Optima"/>
        </a:defRPr>
      </a:lvl7pPr>
      <a:lvl8pPr marL="1371600" algn="ctr" rtl="0" eaLnBrk="0" fontAlgn="base" hangingPunct="0">
        <a:spcBef>
          <a:spcPct val="0"/>
        </a:spcBef>
        <a:spcAft>
          <a:spcPct val="0"/>
        </a:spcAft>
        <a:defRPr sz="4000" b="1">
          <a:solidFill>
            <a:srgbClr val="0064A2"/>
          </a:solidFill>
          <a:latin typeface="Optima"/>
        </a:defRPr>
      </a:lvl8pPr>
      <a:lvl9pPr marL="1828800" algn="ctr" rtl="0" eaLnBrk="0" fontAlgn="base" hangingPunct="0">
        <a:spcBef>
          <a:spcPct val="0"/>
        </a:spcBef>
        <a:spcAft>
          <a:spcPct val="0"/>
        </a:spcAft>
        <a:defRPr sz="4000" b="1">
          <a:solidFill>
            <a:srgbClr val="0064A2"/>
          </a:solidFill>
          <a:latin typeface="Optima"/>
        </a:defRPr>
      </a:lvl9pPr>
    </p:titleStyle>
    <p:bodyStyle>
      <a:lvl1pPr marL="342900" indent="-342900" algn="l" rtl="0" eaLnBrk="0" fontAlgn="base" hangingPunct="0">
        <a:spcBef>
          <a:spcPct val="20000"/>
        </a:spcBef>
        <a:spcAft>
          <a:spcPct val="0"/>
        </a:spcAft>
        <a:buClr>
          <a:srgbClr val="0064A2"/>
        </a:buClr>
        <a:buSzPct val="50000"/>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0064A2"/>
        </a:buClr>
        <a:buSzPct val="60000"/>
        <a:buFont typeface="Wingdings" panose="05000000000000000000"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0064A2"/>
        </a:buClr>
        <a:buSzPct val="60000"/>
        <a:buFont typeface="Wingdings" panose="05000000000000000000" pitchFamily="2" charset="2"/>
        <a:buChar char="ª"/>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0064A2"/>
        </a:buClr>
        <a:buSzPct val="35000"/>
        <a:buFont typeface="Wingdings" panose="05000000000000000000" pitchFamily="2" charset="2"/>
        <a:buChar char="u"/>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0064A2"/>
        </a:buClr>
        <a:buSzPct val="35000"/>
        <a:buFont typeface="Wingdings" panose="05000000000000000000" pitchFamily="2" charset="2"/>
        <a:buChar char="v"/>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2" descr="slide-page-blue-righ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title"/>
          </p:nvPr>
        </p:nvSpPr>
        <p:spPr bwMode="auto">
          <a:xfrm>
            <a:off x="2057400" y="274638"/>
            <a:ext cx="6629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Edit Master title style</a:t>
            </a:r>
          </a:p>
        </p:txBody>
      </p:sp>
      <p:sp>
        <p:nvSpPr>
          <p:cNvPr id="5124" name="Rectangle 4"/>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7829"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77830"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77831"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CD4CACC-71A0-44BF-8512-AF3C421A7AB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fontAlgn="base">
        <a:spcBef>
          <a:spcPct val="0"/>
        </a:spcBef>
        <a:spcAft>
          <a:spcPct val="0"/>
        </a:spcAft>
        <a:defRPr sz="4000" b="1" kern="1200">
          <a:solidFill>
            <a:srgbClr val="0064A2"/>
          </a:solidFill>
          <a:latin typeface="+mj-lt"/>
          <a:ea typeface="+mj-ea"/>
          <a:cs typeface="+mj-cs"/>
        </a:defRPr>
      </a:lvl1pPr>
      <a:lvl2pPr algn="ctr" rtl="0" fontAlgn="base">
        <a:spcBef>
          <a:spcPct val="0"/>
        </a:spcBef>
        <a:spcAft>
          <a:spcPct val="0"/>
        </a:spcAft>
        <a:defRPr sz="4000" b="1">
          <a:solidFill>
            <a:srgbClr val="0064A2"/>
          </a:solidFill>
          <a:latin typeface="Optima"/>
        </a:defRPr>
      </a:lvl2pPr>
      <a:lvl3pPr algn="ctr" rtl="0" fontAlgn="base">
        <a:spcBef>
          <a:spcPct val="0"/>
        </a:spcBef>
        <a:spcAft>
          <a:spcPct val="0"/>
        </a:spcAft>
        <a:defRPr sz="4000" b="1">
          <a:solidFill>
            <a:srgbClr val="0064A2"/>
          </a:solidFill>
          <a:latin typeface="Optima"/>
        </a:defRPr>
      </a:lvl3pPr>
      <a:lvl4pPr algn="ctr" rtl="0" fontAlgn="base">
        <a:spcBef>
          <a:spcPct val="0"/>
        </a:spcBef>
        <a:spcAft>
          <a:spcPct val="0"/>
        </a:spcAft>
        <a:defRPr sz="4000" b="1">
          <a:solidFill>
            <a:srgbClr val="0064A2"/>
          </a:solidFill>
          <a:latin typeface="Optima"/>
        </a:defRPr>
      </a:lvl4pPr>
      <a:lvl5pPr algn="ctr" rtl="0" fontAlgn="base">
        <a:spcBef>
          <a:spcPct val="0"/>
        </a:spcBef>
        <a:spcAft>
          <a:spcPct val="0"/>
        </a:spcAft>
        <a:defRPr sz="4000" b="1">
          <a:solidFill>
            <a:srgbClr val="0064A2"/>
          </a:solidFill>
          <a:latin typeface="Optima"/>
        </a:defRPr>
      </a:lvl5pPr>
      <a:lvl6pPr marL="457200" algn="ctr" rtl="0" fontAlgn="base">
        <a:spcBef>
          <a:spcPct val="0"/>
        </a:spcBef>
        <a:spcAft>
          <a:spcPct val="0"/>
        </a:spcAft>
        <a:defRPr sz="4000" b="1">
          <a:solidFill>
            <a:srgbClr val="0064A2"/>
          </a:solidFill>
          <a:latin typeface="Optima"/>
        </a:defRPr>
      </a:lvl6pPr>
      <a:lvl7pPr marL="914400" algn="ctr" rtl="0" fontAlgn="base">
        <a:spcBef>
          <a:spcPct val="0"/>
        </a:spcBef>
        <a:spcAft>
          <a:spcPct val="0"/>
        </a:spcAft>
        <a:defRPr sz="4000" b="1">
          <a:solidFill>
            <a:srgbClr val="0064A2"/>
          </a:solidFill>
          <a:latin typeface="Optima"/>
        </a:defRPr>
      </a:lvl7pPr>
      <a:lvl8pPr marL="1371600" algn="ctr" rtl="0" fontAlgn="base">
        <a:spcBef>
          <a:spcPct val="0"/>
        </a:spcBef>
        <a:spcAft>
          <a:spcPct val="0"/>
        </a:spcAft>
        <a:defRPr sz="4000" b="1">
          <a:solidFill>
            <a:srgbClr val="0064A2"/>
          </a:solidFill>
          <a:latin typeface="Optima"/>
        </a:defRPr>
      </a:lvl8pPr>
      <a:lvl9pPr marL="1828800" algn="ctr" rtl="0" fontAlgn="base">
        <a:spcBef>
          <a:spcPct val="0"/>
        </a:spcBef>
        <a:spcAft>
          <a:spcPct val="0"/>
        </a:spcAft>
        <a:defRPr sz="4000" b="1">
          <a:solidFill>
            <a:srgbClr val="0064A2"/>
          </a:solidFill>
          <a:latin typeface="Optima"/>
        </a:defRPr>
      </a:lvl9pPr>
    </p:titleStyle>
    <p:bodyStyle>
      <a:lvl1pPr marL="342900" indent="-342900" algn="l" rtl="0" fontAlgn="base">
        <a:spcBef>
          <a:spcPct val="20000"/>
        </a:spcBef>
        <a:spcAft>
          <a:spcPct val="0"/>
        </a:spcAft>
        <a:buClr>
          <a:srgbClr val="0064A2"/>
        </a:buClr>
        <a:buSzPct val="50000"/>
        <a:buFont typeface="Wingdings" panose="05000000000000000000" pitchFamily="2" charset="2"/>
        <a:buChar char="¨"/>
        <a:defRPr sz="3200" kern="1200">
          <a:solidFill>
            <a:schemeClr val="tx1"/>
          </a:solidFill>
          <a:latin typeface="+mn-lt"/>
          <a:ea typeface="+mn-ea"/>
          <a:cs typeface="+mn-cs"/>
        </a:defRPr>
      </a:lvl1pPr>
      <a:lvl2pPr marL="742950" indent="-285750" algn="l" rtl="0" fontAlgn="base">
        <a:spcBef>
          <a:spcPct val="20000"/>
        </a:spcBef>
        <a:spcAft>
          <a:spcPct val="0"/>
        </a:spcAft>
        <a:buClr>
          <a:srgbClr val="0064A2"/>
        </a:buClr>
        <a:buSzPct val="60000"/>
        <a:buFont typeface="Wingdings" panose="05000000000000000000" pitchFamily="2" charset="2"/>
        <a:buChar char="Ø"/>
        <a:defRPr sz="2800" kern="1200">
          <a:solidFill>
            <a:schemeClr val="tx1"/>
          </a:solidFill>
          <a:latin typeface="+mn-lt"/>
          <a:ea typeface="+mn-ea"/>
          <a:cs typeface="+mn-cs"/>
        </a:defRPr>
      </a:lvl2pPr>
      <a:lvl3pPr marL="1143000" indent="-228600" algn="l" rtl="0" fontAlgn="base">
        <a:spcBef>
          <a:spcPct val="20000"/>
        </a:spcBef>
        <a:spcAft>
          <a:spcPct val="0"/>
        </a:spcAft>
        <a:buClr>
          <a:srgbClr val="0064A2"/>
        </a:buClr>
        <a:buSzPct val="60000"/>
        <a:buFont typeface="Wingdings" panose="05000000000000000000" pitchFamily="2" charset="2"/>
        <a:buChar char="ª"/>
        <a:defRPr sz="2400" kern="1200">
          <a:solidFill>
            <a:schemeClr val="tx1"/>
          </a:solidFill>
          <a:latin typeface="+mn-lt"/>
          <a:ea typeface="+mn-ea"/>
          <a:cs typeface="+mn-cs"/>
        </a:defRPr>
      </a:lvl3pPr>
      <a:lvl4pPr marL="1600200" indent="-228600" algn="l" rtl="0" fontAlgn="base">
        <a:spcBef>
          <a:spcPct val="20000"/>
        </a:spcBef>
        <a:spcAft>
          <a:spcPct val="0"/>
        </a:spcAft>
        <a:buClr>
          <a:srgbClr val="0064A2"/>
        </a:buClr>
        <a:buSzPct val="35000"/>
        <a:buFont typeface="Wingdings" panose="05000000000000000000" pitchFamily="2" charset="2"/>
        <a:buChar char="u"/>
        <a:defRPr sz="2000" kern="1200">
          <a:solidFill>
            <a:schemeClr val="tx1"/>
          </a:solidFill>
          <a:latin typeface="+mn-lt"/>
          <a:ea typeface="+mn-ea"/>
          <a:cs typeface="+mn-cs"/>
        </a:defRPr>
      </a:lvl4pPr>
      <a:lvl5pPr marL="2057400" indent="-228600" algn="l" rtl="0" fontAlgn="base">
        <a:spcBef>
          <a:spcPct val="20000"/>
        </a:spcBef>
        <a:spcAft>
          <a:spcPct val="0"/>
        </a:spcAft>
        <a:buClr>
          <a:srgbClr val="0064A2"/>
        </a:buClr>
        <a:buSzPct val="35000"/>
        <a:buFont typeface="Wingdings" panose="05000000000000000000" pitchFamily="2" charset="2"/>
        <a:buChar char="v"/>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hyperlink" Target="https://www.agilent.com/cs/library/technicaloverviews/Public/5990-7651EN.pdf" TargetMode="Externa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hyperlink" Target="https://www.ecfr.gov/cgi-bin/text-idx?SID=8a2ea80be57f5dbf2dc4da75b0c4fae2&amp;mc=true&amp;node=pt40.24.122&amp;rgn=div5#se40.24.122_121" TargetMode="Externa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hyperlink" Target="http://www.itl.nist.gov/div898/handbook/eda/section3/eda3672.htm" TargetMode="Externa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hyperlink" Target="https://dgs.virginia.gov/division-of-consolidated-laboratory-services/certification-accreditation/certificationaccreditation-toolbox/" TargetMode="Externa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F00C2-6E58-48B8-8B8E-93E673043CCA}"/>
              </a:ext>
            </a:extLst>
          </p:cNvPr>
          <p:cNvSpPr>
            <a:spLocks noGrp="1"/>
          </p:cNvSpPr>
          <p:nvPr>
            <p:ph type="ctrTitle"/>
          </p:nvPr>
        </p:nvSpPr>
        <p:spPr>
          <a:xfrm>
            <a:off x="228600" y="1676400"/>
            <a:ext cx="8305800" cy="2844800"/>
          </a:xfrm>
        </p:spPr>
        <p:txBody>
          <a:bodyPr/>
          <a:lstStyle/>
          <a:p>
            <a:r>
              <a:rPr lang="en-US" dirty="0"/>
              <a:t>TNI 2016 Standard</a:t>
            </a:r>
            <a:br>
              <a:rPr lang="en-US" dirty="0"/>
            </a:br>
            <a:r>
              <a:rPr lang="en-US" dirty="0"/>
              <a:t>Detection and Quantitation</a:t>
            </a:r>
          </a:p>
        </p:txBody>
      </p:sp>
    </p:spTree>
    <p:extLst>
      <p:ext uri="{BB962C8B-B14F-4D97-AF65-F5344CB8AC3E}">
        <p14:creationId xmlns:p14="http://schemas.microsoft.com/office/powerpoint/2010/main" val="3499706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990599"/>
          </a:xfrm>
        </p:spPr>
        <p:txBody>
          <a:bodyPr/>
          <a:lstStyle/>
          <a:p>
            <a:r>
              <a:rPr lang="en-US" dirty="0"/>
              <a:t>MDL / LOD / DL / LOQ</a:t>
            </a:r>
          </a:p>
        </p:txBody>
      </p:sp>
      <p:sp>
        <p:nvSpPr>
          <p:cNvPr id="3" name="Content Placeholder 2"/>
          <p:cNvSpPr>
            <a:spLocks noGrp="1"/>
          </p:cNvSpPr>
          <p:nvPr>
            <p:ph idx="1"/>
          </p:nvPr>
        </p:nvSpPr>
        <p:spPr>
          <a:xfrm>
            <a:off x="249219" y="1219199"/>
            <a:ext cx="8458200" cy="5181599"/>
          </a:xfrm>
        </p:spPr>
        <p:txBody>
          <a:bodyPr>
            <a:normAutofit fontScale="85000" lnSpcReduction="20000"/>
          </a:bodyPr>
          <a:lstStyle/>
          <a:p>
            <a:r>
              <a:rPr lang="en-US" sz="3100" b="1" dirty="0"/>
              <a:t>EPA MDL: </a:t>
            </a:r>
            <a:r>
              <a:rPr lang="en-US" sz="3100" dirty="0"/>
              <a:t>The minimum measured concentration of a substance that can be reported with 99% confidence that the measured concentration is </a:t>
            </a:r>
            <a:r>
              <a:rPr lang="en-US" sz="3100" b="1" dirty="0"/>
              <a:t>distinguishable from method blank </a:t>
            </a:r>
            <a:r>
              <a:rPr lang="en-US" sz="3100" dirty="0"/>
              <a:t>results.</a:t>
            </a:r>
          </a:p>
          <a:p>
            <a:r>
              <a:rPr lang="en-US" sz="3100" b="1" dirty="0"/>
              <a:t>TNI LOD: </a:t>
            </a:r>
            <a:r>
              <a:rPr lang="en-US" sz="3100" dirty="0"/>
              <a:t>The minimum result, which can be reliably </a:t>
            </a:r>
            <a:r>
              <a:rPr lang="en-US" sz="3100" b="1" dirty="0"/>
              <a:t>discriminated from a blank </a:t>
            </a:r>
            <a:r>
              <a:rPr lang="en-US" sz="3100" dirty="0"/>
              <a:t>with a predetermined confidence level. Also used is Detection Limit.</a:t>
            </a:r>
          </a:p>
          <a:p>
            <a:r>
              <a:rPr lang="en-US" sz="3100" b="1" dirty="0"/>
              <a:t>TNI DL: </a:t>
            </a:r>
            <a:r>
              <a:rPr lang="en-US" sz="3100" dirty="0"/>
              <a:t>See Limit of Detection</a:t>
            </a:r>
          </a:p>
          <a:p>
            <a:r>
              <a:rPr lang="en-US" sz="3100" b="1" dirty="0"/>
              <a:t>TNI LOQ: </a:t>
            </a:r>
            <a:r>
              <a:rPr lang="en-US" sz="3100" dirty="0"/>
              <a:t>The minimum levels, concentrations, or quantities of a target variable (e.g., target analyte) that can be reported with a specified </a:t>
            </a:r>
            <a:r>
              <a:rPr lang="en-US" sz="3100" b="1" dirty="0"/>
              <a:t>degree of confidence</a:t>
            </a:r>
            <a:r>
              <a:rPr lang="en-US" sz="3100" dirty="0"/>
              <a:t>.</a:t>
            </a:r>
          </a:p>
          <a:p>
            <a:r>
              <a:rPr lang="en-US" sz="3100" b="1" dirty="0"/>
              <a:t>DOD/DOE LOD:</a:t>
            </a:r>
            <a:r>
              <a:rPr lang="en-US" sz="3100" dirty="0"/>
              <a:t>  The smallest concentration of a substance </a:t>
            </a:r>
            <a:r>
              <a:rPr lang="en-US" sz="3100" b="1" dirty="0"/>
              <a:t>that must be present in a sample in order to be detected </a:t>
            </a:r>
            <a:r>
              <a:rPr lang="en-US" sz="3100" dirty="0"/>
              <a:t>at the DL with 99% confidence.</a:t>
            </a:r>
          </a:p>
        </p:txBody>
      </p:sp>
      <p:cxnSp>
        <p:nvCxnSpPr>
          <p:cNvPr id="5" name="Straight Connector 4">
            <a:extLst>
              <a:ext uri="{FF2B5EF4-FFF2-40B4-BE49-F238E27FC236}">
                <a16:creationId xmlns:a16="http://schemas.microsoft.com/office/drawing/2014/main" id="{EA1E2DB1-E1D4-453D-AA3B-EAAE213AA5CC}"/>
              </a:ext>
            </a:extLst>
          </p:cNvPr>
          <p:cNvCxnSpPr>
            <a:cxnSpLocks/>
          </p:cNvCxnSpPr>
          <p:nvPr/>
        </p:nvCxnSpPr>
        <p:spPr>
          <a:xfrm>
            <a:off x="457200" y="5029200"/>
            <a:ext cx="8229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0708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Currie’s Mathematical Relationship of L</a:t>
            </a:r>
            <a:r>
              <a:rPr lang="en-US" baseline="-25000" dirty="0"/>
              <a:t>C</a:t>
            </a:r>
            <a:r>
              <a:rPr lang="en-US" dirty="0"/>
              <a:t>, L</a:t>
            </a:r>
            <a:r>
              <a:rPr lang="en-US" baseline="-25000" dirty="0"/>
              <a:t>D</a:t>
            </a:r>
            <a:r>
              <a:rPr lang="en-US" dirty="0"/>
              <a:t>,</a:t>
            </a:r>
            <a:r>
              <a:rPr lang="en-US" baseline="-25000" dirty="0"/>
              <a:t> </a:t>
            </a:r>
            <a:r>
              <a:rPr lang="en-US" dirty="0"/>
              <a:t>and L</a:t>
            </a:r>
            <a:r>
              <a:rPr lang="en-US" baseline="-25000" dirty="0"/>
              <a:t>Q</a:t>
            </a:r>
          </a:p>
        </p:txBody>
      </p:sp>
      <p:pic>
        <p:nvPicPr>
          <p:cNvPr id="7" name="Content Placeholder 6">
            <a:extLst>
              <a:ext uri="{FF2B5EF4-FFF2-40B4-BE49-F238E27FC236}">
                <a16:creationId xmlns:a16="http://schemas.microsoft.com/office/drawing/2014/main" id="{8D0C0E31-C550-49CF-B5AC-F9C213CDB58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5553" r="6520" b="7401"/>
          <a:stretch/>
        </p:blipFill>
        <p:spPr>
          <a:xfrm>
            <a:off x="1524000" y="1752600"/>
            <a:ext cx="6477000" cy="3914670"/>
          </a:xfrm>
        </p:spPr>
      </p:pic>
      <p:sp>
        <p:nvSpPr>
          <p:cNvPr id="8" name="TextBox 7">
            <a:extLst>
              <a:ext uri="{FF2B5EF4-FFF2-40B4-BE49-F238E27FC236}">
                <a16:creationId xmlns:a16="http://schemas.microsoft.com/office/drawing/2014/main" id="{14D02B90-6C9D-4BE0-ABF7-1B4E6B7855F4}"/>
              </a:ext>
            </a:extLst>
          </p:cNvPr>
          <p:cNvSpPr txBox="1"/>
          <p:nvPr/>
        </p:nvSpPr>
        <p:spPr>
          <a:xfrm>
            <a:off x="2899634" y="5698866"/>
            <a:ext cx="914400" cy="646331"/>
          </a:xfrm>
          <a:prstGeom prst="rect">
            <a:avLst/>
          </a:prstGeom>
          <a:noFill/>
        </p:spPr>
        <p:txBody>
          <a:bodyPr wrap="square" rtlCol="0">
            <a:spAutoFit/>
          </a:bodyPr>
          <a:lstStyle/>
          <a:p>
            <a:r>
              <a:rPr lang="en-US" sz="1200" dirty="0"/>
              <a:t>L</a:t>
            </a:r>
            <a:r>
              <a:rPr lang="en-US" sz="1200" baseline="-25000" dirty="0"/>
              <a:t>C</a:t>
            </a:r>
            <a:r>
              <a:rPr lang="en-US" sz="1200" dirty="0"/>
              <a:t> = </a:t>
            </a:r>
          </a:p>
          <a:p>
            <a:r>
              <a:rPr lang="en-US" sz="1200" dirty="0"/>
              <a:t>MDL = TNI LOD</a:t>
            </a:r>
          </a:p>
        </p:txBody>
      </p:sp>
      <p:sp>
        <p:nvSpPr>
          <p:cNvPr id="9" name="TextBox 8">
            <a:extLst>
              <a:ext uri="{FF2B5EF4-FFF2-40B4-BE49-F238E27FC236}">
                <a16:creationId xmlns:a16="http://schemas.microsoft.com/office/drawing/2014/main" id="{E36BA92D-985D-4967-B93B-385DE177B4D1}"/>
              </a:ext>
            </a:extLst>
          </p:cNvPr>
          <p:cNvSpPr txBox="1"/>
          <p:nvPr/>
        </p:nvSpPr>
        <p:spPr>
          <a:xfrm>
            <a:off x="3848100" y="5748618"/>
            <a:ext cx="914400" cy="461665"/>
          </a:xfrm>
          <a:prstGeom prst="rect">
            <a:avLst/>
          </a:prstGeom>
          <a:noFill/>
        </p:spPr>
        <p:txBody>
          <a:bodyPr wrap="square" rtlCol="0">
            <a:spAutoFit/>
          </a:bodyPr>
          <a:lstStyle/>
          <a:p>
            <a:r>
              <a:rPr lang="en-US" sz="1200" dirty="0"/>
              <a:t>L</a:t>
            </a:r>
            <a:r>
              <a:rPr lang="en-US" sz="1200" baseline="-25000" dirty="0"/>
              <a:t>D</a:t>
            </a:r>
            <a:r>
              <a:rPr lang="en-US" sz="1200" dirty="0"/>
              <a:t> = </a:t>
            </a:r>
          </a:p>
          <a:p>
            <a:r>
              <a:rPr lang="en-US" sz="1200" dirty="0"/>
              <a:t>DOD LOD</a:t>
            </a:r>
          </a:p>
        </p:txBody>
      </p:sp>
      <p:sp>
        <p:nvSpPr>
          <p:cNvPr id="10" name="TextBox 9">
            <a:extLst>
              <a:ext uri="{FF2B5EF4-FFF2-40B4-BE49-F238E27FC236}">
                <a16:creationId xmlns:a16="http://schemas.microsoft.com/office/drawing/2014/main" id="{DE078EB0-CABD-4249-8501-1F8618253FD6}"/>
              </a:ext>
            </a:extLst>
          </p:cNvPr>
          <p:cNvSpPr txBox="1"/>
          <p:nvPr/>
        </p:nvSpPr>
        <p:spPr>
          <a:xfrm>
            <a:off x="6172200" y="5702452"/>
            <a:ext cx="914400" cy="276999"/>
          </a:xfrm>
          <a:prstGeom prst="rect">
            <a:avLst/>
          </a:prstGeom>
          <a:noFill/>
        </p:spPr>
        <p:txBody>
          <a:bodyPr wrap="square" rtlCol="0">
            <a:spAutoFit/>
          </a:bodyPr>
          <a:lstStyle/>
          <a:p>
            <a:r>
              <a:rPr lang="en-US" sz="1200" dirty="0"/>
              <a:t>L</a:t>
            </a:r>
            <a:r>
              <a:rPr lang="en-US" sz="1200" baseline="-25000" dirty="0"/>
              <a:t>Q</a:t>
            </a:r>
            <a:r>
              <a:rPr lang="en-US" sz="1200" dirty="0"/>
              <a:t> = LOQ</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04800"/>
            <a:ext cx="7086600" cy="1143000"/>
          </a:xfrm>
        </p:spPr>
        <p:txBody>
          <a:bodyPr/>
          <a:lstStyle/>
          <a:p>
            <a:r>
              <a:rPr lang="en-US" dirty="0"/>
              <a:t>Goal of the Chemistry Committee Efforts for LOD/LOQ</a:t>
            </a:r>
          </a:p>
        </p:txBody>
      </p:sp>
      <p:sp>
        <p:nvSpPr>
          <p:cNvPr id="3" name="Content Placeholder 2"/>
          <p:cNvSpPr>
            <a:spLocks noGrp="1"/>
          </p:cNvSpPr>
          <p:nvPr>
            <p:ph idx="1"/>
          </p:nvPr>
        </p:nvSpPr>
        <p:spPr>
          <a:xfrm>
            <a:off x="457200" y="1600200"/>
            <a:ext cx="8229600" cy="4953000"/>
          </a:xfrm>
        </p:spPr>
        <p:txBody>
          <a:bodyPr/>
          <a:lstStyle/>
          <a:p>
            <a:r>
              <a:rPr lang="en-US" dirty="0"/>
              <a:t>Fix problems with EPA MDL procedure</a:t>
            </a:r>
          </a:p>
          <a:p>
            <a:pPr lvl="1"/>
            <a:r>
              <a:rPr lang="en-US" dirty="0"/>
              <a:t>Done; new part 136 procedure finalized by EPA in 2017</a:t>
            </a:r>
          </a:p>
          <a:p>
            <a:r>
              <a:rPr lang="en-US" dirty="0"/>
              <a:t>Ensure TNI LOD is aligned with MDL</a:t>
            </a:r>
          </a:p>
          <a:p>
            <a:pPr lvl="1"/>
            <a:r>
              <a:rPr lang="en-US" dirty="0"/>
              <a:t>Definitions are comparable</a:t>
            </a:r>
          </a:p>
          <a:p>
            <a:pPr lvl="1"/>
            <a:r>
              <a:rPr lang="en-US" dirty="0"/>
              <a:t>Procedures are comparable, but EPA has more details</a:t>
            </a:r>
          </a:p>
          <a:p>
            <a:r>
              <a:rPr lang="en-US" dirty="0"/>
              <a:t>Ensure LOD and LOQ are compatible</a:t>
            </a:r>
          </a:p>
          <a:p>
            <a:r>
              <a:rPr lang="en-US" dirty="0"/>
              <a:t>Avoid confusion with DOD LOD</a:t>
            </a:r>
          </a:p>
        </p:txBody>
      </p:sp>
    </p:spTree>
    <p:extLst>
      <p:ext uri="{BB962C8B-B14F-4D97-AF65-F5344CB8AC3E}">
        <p14:creationId xmlns:p14="http://schemas.microsoft.com/office/powerpoint/2010/main" val="3261473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C2D1E-0638-463C-A8A5-1C39CA465F89}"/>
              </a:ext>
            </a:extLst>
          </p:cNvPr>
          <p:cNvSpPr>
            <a:spLocks noGrp="1"/>
          </p:cNvSpPr>
          <p:nvPr>
            <p:ph type="title"/>
          </p:nvPr>
        </p:nvSpPr>
        <p:spPr>
          <a:xfrm>
            <a:off x="1752600" y="274638"/>
            <a:ext cx="6934200" cy="1143000"/>
          </a:xfrm>
        </p:spPr>
        <p:txBody>
          <a:bodyPr/>
          <a:lstStyle/>
          <a:p>
            <a:r>
              <a:rPr lang="en-US" dirty="0"/>
              <a:t>Fundamental Elements</a:t>
            </a:r>
          </a:p>
        </p:txBody>
      </p:sp>
      <p:sp>
        <p:nvSpPr>
          <p:cNvPr id="3" name="Content Placeholder 2">
            <a:extLst>
              <a:ext uri="{FF2B5EF4-FFF2-40B4-BE49-F238E27FC236}">
                <a16:creationId xmlns:a16="http://schemas.microsoft.com/office/drawing/2014/main" id="{3195D803-D155-4D2D-9458-1703C2F4CF4F}"/>
              </a:ext>
            </a:extLst>
          </p:cNvPr>
          <p:cNvSpPr>
            <a:spLocks noGrp="1"/>
          </p:cNvSpPr>
          <p:nvPr>
            <p:ph idx="1"/>
          </p:nvPr>
        </p:nvSpPr>
        <p:spPr>
          <a:xfrm>
            <a:off x="419595" y="1219200"/>
            <a:ext cx="8229600" cy="1828800"/>
          </a:xfrm>
        </p:spPr>
        <p:txBody>
          <a:bodyPr/>
          <a:lstStyle/>
          <a:p>
            <a:r>
              <a:rPr lang="en-US" sz="2800" dirty="0"/>
              <a:t>Initial determination using spikes and blanks with two goals</a:t>
            </a:r>
          </a:p>
          <a:p>
            <a:pPr lvl="1"/>
            <a:r>
              <a:rPr lang="en-US" sz="2400" dirty="0"/>
              <a:t>Verify LOQ</a:t>
            </a:r>
          </a:p>
          <a:p>
            <a:pPr lvl="1"/>
            <a:r>
              <a:rPr lang="en-US" sz="2400" dirty="0"/>
              <a:t>Calculate LOD/MDL</a:t>
            </a:r>
          </a:p>
          <a:p>
            <a:r>
              <a:rPr lang="en-US" sz="2800" dirty="0"/>
              <a:t>Periodic verification using spikes and blanks with two goals</a:t>
            </a:r>
          </a:p>
          <a:p>
            <a:pPr lvl="1"/>
            <a:r>
              <a:rPr lang="en-US" sz="2400" dirty="0"/>
              <a:t>Verify LOQ</a:t>
            </a:r>
          </a:p>
          <a:p>
            <a:pPr lvl="1"/>
            <a:r>
              <a:rPr lang="en-US" sz="2400" dirty="0"/>
              <a:t>Recalculate LOD/MDL</a:t>
            </a:r>
          </a:p>
        </p:txBody>
      </p:sp>
      <p:sp>
        <p:nvSpPr>
          <p:cNvPr id="5" name="TextBox 4">
            <a:extLst>
              <a:ext uri="{FF2B5EF4-FFF2-40B4-BE49-F238E27FC236}">
                <a16:creationId xmlns:a16="http://schemas.microsoft.com/office/drawing/2014/main" id="{E49D40C7-C361-4E08-A909-B4452B565D44}"/>
              </a:ext>
            </a:extLst>
          </p:cNvPr>
          <p:cNvSpPr txBox="1"/>
          <p:nvPr/>
        </p:nvSpPr>
        <p:spPr>
          <a:xfrm>
            <a:off x="609600" y="5038635"/>
            <a:ext cx="6858000" cy="1200329"/>
          </a:xfrm>
          <a:prstGeom prst="rect">
            <a:avLst/>
          </a:prstGeom>
          <a:noFill/>
        </p:spPr>
        <p:txBody>
          <a:bodyPr wrap="square" rtlCol="0">
            <a:spAutoFit/>
          </a:bodyPr>
          <a:lstStyle/>
          <a:p>
            <a:r>
              <a:rPr lang="en-US" sz="2400" dirty="0"/>
              <a:t>The TNI standard has these as two separate steps, 1.5.2.1 (LOD), and 1.5.2.2 (LOQ), but it is one procedure</a:t>
            </a:r>
          </a:p>
        </p:txBody>
      </p:sp>
    </p:spTree>
    <p:extLst>
      <p:ext uri="{BB962C8B-B14F-4D97-AF65-F5344CB8AC3E}">
        <p14:creationId xmlns:p14="http://schemas.microsoft.com/office/powerpoint/2010/main" val="4146617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41382-D425-4090-AC3F-ADCAD0F066C0}"/>
              </a:ext>
            </a:extLst>
          </p:cNvPr>
          <p:cNvSpPr>
            <a:spLocks noGrp="1"/>
          </p:cNvSpPr>
          <p:nvPr>
            <p:ph type="title"/>
          </p:nvPr>
        </p:nvSpPr>
        <p:spPr/>
        <p:txBody>
          <a:bodyPr/>
          <a:lstStyle/>
          <a:p>
            <a:r>
              <a:rPr lang="en-US" dirty="0"/>
              <a:t>Overview of Initial Procedure</a:t>
            </a:r>
          </a:p>
        </p:txBody>
      </p:sp>
      <p:sp>
        <p:nvSpPr>
          <p:cNvPr id="4" name="Callout: Right Arrow 3">
            <a:extLst>
              <a:ext uri="{FF2B5EF4-FFF2-40B4-BE49-F238E27FC236}">
                <a16:creationId xmlns:a16="http://schemas.microsoft.com/office/drawing/2014/main" id="{FF864827-E50D-46CE-AC59-9E491AEA7466}"/>
              </a:ext>
            </a:extLst>
          </p:cNvPr>
          <p:cNvSpPr/>
          <p:nvPr/>
        </p:nvSpPr>
        <p:spPr>
          <a:xfrm>
            <a:off x="533400" y="1828800"/>
            <a:ext cx="2286000" cy="1295400"/>
          </a:xfrm>
          <a:prstGeom prst="rightArrow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dirty="0"/>
              <a:t>Step 1. </a:t>
            </a:r>
          </a:p>
          <a:p>
            <a:pPr algn="ctr"/>
            <a:r>
              <a:rPr lang="en-US" sz="2000" dirty="0"/>
              <a:t>Select LOQ</a:t>
            </a:r>
          </a:p>
        </p:txBody>
      </p:sp>
      <p:sp>
        <p:nvSpPr>
          <p:cNvPr id="5" name="Callout: Right Arrow 4">
            <a:extLst>
              <a:ext uri="{FF2B5EF4-FFF2-40B4-BE49-F238E27FC236}">
                <a16:creationId xmlns:a16="http://schemas.microsoft.com/office/drawing/2014/main" id="{79CFF7B5-8625-4F47-AB5A-0606C857EA3B}"/>
              </a:ext>
            </a:extLst>
          </p:cNvPr>
          <p:cNvSpPr/>
          <p:nvPr/>
        </p:nvSpPr>
        <p:spPr>
          <a:xfrm>
            <a:off x="2819400" y="1828800"/>
            <a:ext cx="2286000" cy="1295400"/>
          </a:xfrm>
          <a:prstGeom prst="rightArrow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dirty="0"/>
              <a:t>Step 2. </a:t>
            </a:r>
          </a:p>
          <a:p>
            <a:pPr algn="ctr"/>
            <a:r>
              <a:rPr lang="en-US" sz="2000" dirty="0"/>
              <a:t>Analyze 7 blanks and 7 spikes</a:t>
            </a:r>
          </a:p>
        </p:txBody>
      </p:sp>
      <p:sp>
        <p:nvSpPr>
          <p:cNvPr id="6" name="Callout: Right Arrow 5">
            <a:extLst>
              <a:ext uri="{FF2B5EF4-FFF2-40B4-BE49-F238E27FC236}">
                <a16:creationId xmlns:a16="http://schemas.microsoft.com/office/drawing/2014/main" id="{419C4C99-D443-45A6-98A2-7C7A97C457E5}"/>
              </a:ext>
            </a:extLst>
          </p:cNvPr>
          <p:cNvSpPr/>
          <p:nvPr/>
        </p:nvSpPr>
        <p:spPr>
          <a:xfrm>
            <a:off x="5105400" y="1828800"/>
            <a:ext cx="2286000" cy="1295400"/>
          </a:xfrm>
          <a:prstGeom prst="rightArrow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dirty="0"/>
              <a:t>Step 3.</a:t>
            </a:r>
            <a:r>
              <a:rPr lang="en-US" sz="2000" dirty="0"/>
              <a:t> </a:t>
            </a:r>
          </a:p>
          <a:p>
            <a:pPr algn="ctr"/>
            <a:r>
              <a:rPr lang="en-US" sz="2000" dirty="0"/>
              <a:t>Evaluate results</a:t>
            </a:r>
          </a:p>
        </p:txBody>
      </p:sp>
      <p:sp>
        <p:nvSpPr>
          <p:cNvPr id="7" name="Callout: Right Arrow 6">
            <a:extLst>
              <a:ext uri="{FF2B5EF4-FFF2-40B4-BE49-F238E27FC236}">
                <a16:creationId xmlns:a16="http://schemas.microsoft.com/office/drawing/2014/main" id="{019ADA4B-65F3-41B6-B39A-E70863975C09}"/>
              </a:ext>
            </a:extLst>
          </p:cNvPr>
          <p:cNvSpPr/>
          <p:nvPr/>
        </p:nvSpPr>
        <p:spPr>
          <a:xfrm>
            <a:off x="533400" y="3392384"/>
            <a:ext cx="3048000" cy="1560616"/>
          </a:xfrm>
          <a:prstGeom prst="rightArrow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dirty="0"/>
              <a:t>Step 4. </a:t>
            </a:r>
          </a:p>
          <a:p>
            <a:pPr algn="ctr"/>
            <a:r>
              <a:rPr lang="en-US" sz="2000" dirty="0"/>
              <a:t>Calculate MDL</a:t>
            </a:r>
            <a:r>
              <a:rPr lang="en-US" sz="2000" baseline="-25000" dirty="0"/>
              <a:t>s</a:t>
            </a:r>
            <a:r>
              <a:rPr lang="en-US" sz="2000" dirty="0"/>
              <a:t> and </a:t>
            </a:r>
            <a:r>
              <a:rPr lang="en-US" sz="2000" dirty="0" err="1"/>
              <a:t>MDL</a:t>
            </a:r>
            <a:r>
              <a:rPr lang="en-US" sz="2000" baseline="-25000" dirty="0" err="1"/>
              <a:t>b</a:t>
            </a:r>
            <a:endParaRPr lang="en-US" sz="2000" baseline="-25000" dirty="0"/>
          </a:p>
          <a:p>
            <a:pPr algn="ctr"/>
            <a:r>
              <a:rPr lang="en-US" sz="2000" dirty="0"/>
              <a:t>and establish MDL</a:t>
            </a:r>
          </a:p>
        </p:txBody>
      </p:sp>
      <p:sp>
        <p:nvSpPr>
          <p:cNvPr id="9" name="Rectangle 8">
            <a:extLst>
              <a:ext uri="{FF2B5EF4-FFF2-40B4-BE49-F238E27FC236}">
                <a16:creationId xmlns:a16="http://schemas.microsoft.com/office/drawing/2014/main" id="{58E3D9B5-3A7F-4D5E-92F0-BBC70D4ABEAE}"/>
              </a:ext>
            </a:extLst>
          </p:cNvPr>
          <p:cNvSpPr/>
          <p:nvPr/>
        </p:nvSpPr>
        <p:spPr>
          <a:xfrm>
            <a:off x="3581400" y="3429000"/>
            <a:ext cx="1653638" cy="1524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a:t>Step 5. </a:t>
            </a:r>
          </a:p>
          <a:p>
            <a:pPr algn="ctr"/>
            <a:r>
              <a:rPr lang="en-US" dirty="0"/>
              <a:t>Verify LOQ</a:t>
            </a:r>
          </a:p>
        </p:txBody>
      </p:sp>
    </p:spTree>
    <p:extLst>
      <p:ext uri="{BB962C8B-B14F-4D97-AF65-F5344CB8AC3E}">
        <p14:creationId xmlns:p14="http://schemas.microsoft.com/office/powerpoint/2010/main" val="697274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41382-D425-4090-AC3F-ADCAD0F066C0}"/>
              </a:ext>
            </a:extLst>
          </p:cNvPr>
          <p:cNvSpPr>
            <a:spLocks noGrp="1"/>
          </p:cNvSpPr>
          <p:nvPr>
            <p:ph type="title"/>
          </p:nvPr>
        </p:nvSpPr>
        <p:spPr>
          <a:xfrm>
            <a:off x="1600200" y="274638"/>
            <a:ext cx="7086600" cy="1143000"/>
          </a:xfrm>
        </p:spPr>
        <p:txBody>
          <a:bodyPr/>
          <a:lstStyle/>
          <a:p>
            <a:r>
              <a:rPr lang="en-US" dirty="0"/>
              <a:t>Overview of Periodic Verification</a:t>
            </a:r>
          </a:p>
        </p:txBody>
      </p:sp>
      <p:sp>
        <p:nvSpPr>
          <p:cNvPr id="4" name="Callout: Right Arrow 3">
            <a:extLst>
              <a:ext uri="{FF2B5EF4-FFF2-40B4-BE49-F238E27FC236}">
                <a16:creationId xmlns:a16="http://schemas.microsoft.com/office/drawing/2014/main" id="{FF864827-E50D-46CE-AC59-9E491AEA7466}"/>
              </a:ext>
            </a:extLst>
          </p:cNvPr>
          <p:cNvSpPr/>
          <p:nvPr/>
        </p:nvSpPr>
        <p:spPr>
          <a:xfrm>
            <a:off x="228600" y="1752600"/>
            <a:ext cx="2286000" cy="1295400"/>
          </a:xfrm>
          <a:prstGeom prst="rightArrow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dirty="0"/>
              <a:t>Step 1. </a:t>
            </a:r>
          </a:p>
          <a:p>
            <a:pPr algn="ctr"/>
            <a:r>
              <a:rPr lang="en-US" sz="2000" dirty="0"/>
              <a:t>2 spikes per instrument per quarter</a:t>
            </a:r>
          </a:p>
        </p:txBody>
      </p:sp>
      <p:sp>
        <p:nvSpPr>
          <p:cNvPr id="5" name="Callout: Right Arrow 4">
            <a:extLst>
              <a:ext uri="{FF2B5EF4-FFF2-40B4-BE49-F238E27FC236}">
                <a16:creationId xmlns:a16="http://schemas.microsoft.com/office/drawing/2014/main" id="{79CFF7B5-8625-4F47-AB5A-0606C857EA3B}"/>
              </a:ext>
            </a:extLst>
          </p:cNvPr>
          <p:cNvSpPr/>
          <p:nvPr/>
        </p:nvSpPr>
        <p:spPr>
          <a:xfrm>
            <a:off x="2487881" y="1752600"/>
            <a:ext cx="2286000" cy="1295400"/>
          </a:xfrm>
          <a:prstGeom prst="rightArrow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dirty="0"/>
              <a:t>Step 2. </a:t>
            </a:r>
          </a:p>
          <a:p>
            <a:pPr algn="ctr"/>
            <a:r>
              <a:rPr lang="en-US" sz="2000" dirty="0"/>
              <a:t>Collect blank data</a:t>
            </a:r>
          </a:p>
        </p:txBody>
      </p:sp>
      <p:sp>
        <p:nvSpPr>
          <p:cNvPr id="6" name="Callout: Right Arrow 5">
            <a:extLst>
              <a:ext uri="{FF2B5EF4-FFF2-40B4-BE49-F238E27FC236}">
                <a16:creationId xmlns:a16="http://schemas.microsoft.com/office/drawing/2014/main" id="{419C4C99-D443-45A6-98A2-7C7A97C457E5}"/>
              </a:ext>
            </a:extLst>
          </p:cNvPr>
          <p:cNvSpPr/>
          <p:nvPr/>
        </p:nvSpPr>
        <p:spPr>
          <a:xfrm>
            <a:off x="4773881" y="1752600"/>
            <a:ext cx="2286000" cy="1295400"/>
          </a:xfrm>
          <a:prstGeom prst="rightArrow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dirty="0"/>
              <a:t>Step 3.</a:t>
            </a:r>
            <a:r>
              <a:rPr lang="en-US" sz="2000" dirty="0"/>
              <a:t> </a:t>
            </a:r>
          </a:p>
          <a:p>
            <a:pPr algn="ctr"/>
            <a:r>
              <a:rPr lang="en-US" sz="2000" dirty="0"/>
              <a:t>Recalculate MDL annually</a:t>
            </a:r>
          </a:p>
        </p:txBody>
      </p:sp>
      <p:sp>
        <p:nvSpPr>
          <p:cNvPr id="3" name="Rectangle 2">
            <a:extLst>
              <a:ext uri="{FF2B5EF4-FFF2-40B4-BE49-F238E27FC236}">
                <a16:creationId xmlns:a16="http://schemas.microsoft.com/office/drawing/2014/main" id="{58C50619-438F-4AC2-A92E-170552459F5B}"/>
              </a:ext>
            </a:extLst>
          </p:cNvPr>
          <p:cNvSpPr/>
          <p:nvPr/>
        </p:nvSpPr>
        <p:spPr>
          <a:xfrm>
            <a:off x="7033162" y="1752600"/>
            <a:ext cx="1653638" cy="1295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a:t>Step 4. </a:t>
            </a:r>
          </a:p>
          <a:p>
            <a:pPr algn="ctr"/>
            <a:r>
              <a:rPr lang="en-US" dirty="0"/>
              <a:t>Verify LOQ</a:t>
            </a:r>
          </a:p>
        </p:txBody>
      </p:sp>
    </p:spTree>
    <p:extLst>
      <p:ext uri="{BB962C8B-B14F-4D97-AF65-F5344CB8AC3E}">
        <p14:creationId xmlns:p14="http://schemas.microsoft.com/office/powerpoint/2010/main" val="264894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LOD (DL) / MDL</a:t>
            </a:r>
          </a:p>
        </p:txBody>
      </p:sp>
      <p:sp>
        <p:nvSpPr>
          <p:cNvPr id="5" name="Content Placeholder 4"/>
          <p:cNvSpPr>
            <a:spLocks noGrp="1"/>
          </p:cNvSpPr>
          <p:nvPr>
            <p:ph idx="1"/>
          </p:nvPr>
        </p:nvSpPr>
        <p:spPr/>
        <p:txBody>
          <a:bodyPr/>
          <a:lstStyle/>
          <a:p>
            <a:r>
              <a:rPr lang="en-US" dirty="0"/>
              <a:t>TNI: Module 4, Section 1.5.2</a:t>
            </a:r>
          </a:p>
          <a:p>
            <a:r>
              <a:rPr lang="en-US" dirty="0"/>
              <a:t>EPA: 40 CFR Part 136 (2017 MUR)</a:t>
            </a:r>
          </a:p>
        </p:txBody>
      </p:sp>
    </p:spTree>
    <p:extLst>
      <p:ext uri="{BB962C8B-B14F-4D97-AF65-F5344CB8AC3E}">
        <p14:creationId xmlns:p14="http://schemas.microsoft.com/office/powerpoint/2010/main" val="3571322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Good News</a:t>
            </a:r>
          </a:p>
        </p:txBody>
      </p:sp>
      <p:sp>
        <p:nvSpPr>
          <p:cNvPr id="3" name="Content Placeholder 2"/>
          <p:cNvSpPr>
            <a:spLocks noGrp="1"/>
          </p:cNvSpPr>
          <p:nvPr>
            <p:ph idx="1"/>
          </p:nvPr>
        </p:nvSpPr>
        <p:spPr>
          <a:xfrm>
            <a:off x="304800" y="1143000"/>
            <a:ext cx="8229600" cy="5440362"/>
          </a:xfrm>
        </p:spPr>
        <p:txBody>
          <a:bodyPr/>
          <a:lstStyle/>
          <a:p>
            <a:pPr>
              <a:spcAft>
                <a:spcPts val="600"/>
              </a:spcAft>
            </a:pPr>
            <a:r>
              <a:rPr lang="en-US" sz="2800" dirty="0"/>
              <a:t>The revised EPA MDL and TNI LOD are mostly compatible</a:t>
            </a:r>
          </a:p>
          <a:p>
            <a:pPr>
              <a:spcAft>
                <a:spcPts val="600"/>
              </a:spcAft>
            </a:pPr>
            <a:r>
              <a:rPr lang="en-US" sz="2800" dirty="0"/>
              <a:t>If you are compliant with the revised EPA MDL then you are also compliant with the current TNI standard</a:t>
            </a:r>
          </a:p>
          <a:p>
            <a:pPr>
              <a:spcAft>
                <a:spcPts val="600"/>
              </a:spcAft>
            </a:pPr>
            <a:r>
              <a:rPr lang="en-US" sz="2800" dirty="0"/>
              <a:t>If you are compliant with the revised TNI standard then you mostly compliant with the current EPA MDL.</a:t>
            </a:r>
          </a:p>
          <a:p>
            <a:pPr lvl="1"/>
            <a:r>
              <a:rPr lang="en-US" sz="2400" dirty="0"/>
              <a:t>The EPA procedure contains more details</a:t>
            </a:r>
          </a:p>
          <a:p>
            <a:pPr lvl="1"/>
            <a:r>
              <a:rPr lang="en-US" sz="2400" dirty="0"/>
              <a:t>EPA requires a little bit more</a:t>
            </a:r>
          </a:p>
          <a:p>
            <a:pPr lvl="1"/>
            <a:r>
              <a:rPr lang="en-US" sz="2400" dirty="0"/>
              <a:t>TNI does not allow EPA options for blanks</a:t>
            </a:r>
          </a:p>
          <a:p>
            <a:pPr lvl="1"/>
            <a:r>
              <a:rPr lang="en-US" sz="2400" dirty="0"/>
              <a:t>TNI has a few issues that need correcting</a:t>
            </a:r>
            <a:endParaRPr lang="en-US" dirty="0"/>
          </a:p>
          <a:p>
            <a:endParaRPr lang="en-US" sz="2800" dirty="0"/>
          </a:p>
        </p:txBody>
      </p:sp>
    </p:spTree>
    <p:extLst>
      <p:ext uri="{BB962C8B-B14F-4D97-AF65-F5344CB8AC3E}">
        <p14:creationId xmlns:p14="http://schemas.microsoft.com/office/powerpoint/2010/main" val="1729202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Fundamentals Stay the Same</a:t>
            </a:r>
          </a:p>
        </p:txBody>
      </p:sp>
      <p:sp>
        <p:nvSpPr>
          <p:cNvPr id="6" name="Content Placeholder 5"/>
          <p:cNvSpPr>
            <a:spLocks noGrp="1"/>
          </p:cNvSpPr>
          <p:nvPr>
            <p:ph idx="1"/>
          </p:nvPr>
        </p:nvSpPr>
        <p:spPr>
          <a:xfrm>
            <a:off x="256903" y="1643063"/>
            <a:ext cx="8458200" cy="4602162"/>
          </a:xfrm>
        </p:spPr>
        <p:txBody>
          <a:bodyPr>
            <a:normAutofit/>
          </a:bodyPr>
          <a:lstStyle/>
          <a:p>
            <a:pPr marL="461963" indent="-461963"/>
            <a:r>
              <a:rPr lang="en-US" sz="2800" dirty="0"/>
              <a:t>Definition has the same intent</a:t>
            </a:r>
          </a:p>
          <a:p>
            <a:pPr lvl="1"/>
            <a:r>
              <a:rPr lang="en-US" sz="2400" dirty="0"/>
              <a:t>What is the lowest result that is qualitatively reliable, i.e., the lowest result that reliably indicates the analyte is in the sample?</a:t>
            </a:r>
          </a:p>
          <a:p>
            <a:pPr marL="461963" indent="-461963"/>
            <a:r>
              <a:rPr lang="en-US" sz="2800" dirty="0"/>
              <a:t>Calculation is unchanged</a:t>
            </a:r>
          </a:p>
          <a:p>
            <a:pPr lvl="1"/>
            <a:r>
              <a:rPr lang="en-US" sz="2400" dirty="0"/>
              <a:t>Calculate the DL as Student’s t times the standard deviation of results</a:t>
            </a:r>
          </a:p>
          <a:p>
            <a:pPr marL="457200" indent="-457200"/>
            <a:r>
              <a:rPr lang="en-US" sz="2800" dirty="0"/>
              <a:t>Incorporate entire analytical process, including sample preparation</a:t>
            </a:r>
          </a:p>
        </p:txBody>
      </p:sp>
      <p:sp>
        <p:nvSpPr>
          <p:cNvPr id="4" name="Slide Number Placeholder 3"/>
          <p:cNvSpPr>
            <a:spLocks noGrp="1"/>
          </p:cNvSpPr>
          <p:nvPr>
            <p:ph type="sldNum" sz="quarter" idx="12"/>
          </p:nvPr>
        </p:nvSpPr>
        <p:spPr/>
        <p:txBody>
          <a:bodyPr/>
          <a:lstStyle/>
          <a:p>
            <a:pPr>
              <a:defRPr/>
            </a:pPr>
            <a:fld id="{0FDD3F8B-8017-4FE5-9CF5-FA48563F8041}" type="slidenum">
              <a:rPr lang="en-US" smtClean="0"/>
              <a:pPr>
                <a:defRPr/>
              </a:pPr>
              <a:t>18</a:t>
            </a:fld>
            <a:endParaRPr lang="en-US" dirty="0"/>
          </a:p>
        </p:txBody>
      </p:sp>
    </p:spTree>
    <p:extLst>
      <p:ext uri="{BB962C8B-B14F-4D97-AF65-F5344CB8AC3E}">
        <p14:creationId xmlns:p14="http://schemas.microsoft.com/office/powerpoint/2010/main" val="2888247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What is Different?</a:t>
            </a:r>
          </a:p>
        </p:txBody>
      </p:sp>
      <p:sp>
        <p:nvSpPr>
          <p:cNvPr id="3" name="Content Placeholder 2"/>
          <p:cNvSpPr>
            <a:spLocks noGrp="1"/>
          </p:cNvSpPr>
          <p:nvPr>
            <p:ph idx="1"/>
          </p:nvPr>
        </p:nvSpPr>
        <p:spPr/>
        <p:txBody>
          <a:bodyPr/>
          <a:lstStyle/>
          <a:p>
            <a:r>
              <a:rPr lang="en-US" dirty="0"/>
              <a:t>Requires calculation of a MDL based on blanks (</a:t>
            </a:r>
            <a:r>
              <a:rPr lang="en-US" dirty="0" err="1"/>
              <a:t>MDL</a:t>
            </a:r>
            <a:r>
              <a:rPr lang="en-US" baseline="-25000" dirty="0" err="1"/>
              <a:t>b</a:t>
            </a:r>
            <a:r>
              <a:rPr lang="en-US" dirty="0"/>
              <a:t>) as well as an MDL based on spikes (MDL</a:t>
            </a:r>
            <a:r>
              <a:rPr lang="en-US" baseline="-25000" dirty="0"/>
              <a:t>s</a:t>
            </a:r>
            <a:r>
              <a:rPr lang="en-US" dirty="0"/>
              <a:t>)</a:t>
            </a:r>
          </a:p>
          <a:p>
            <a:r>
              <a:rPr lang="en-US" dirty="0"/>
              <a:t>The higher of the two becomes the MDL</a:t>
            </a:r>
          </a:p>
          <a:p>
            <a:r>
              <a:rPr lang="en-US" dirty="0"/>
              <a:t>Incorporates longer term variance</a:t>
            </a:r>
          </a:p>
          <a:p>
            <a:r>
              <a:rPr lang="en-US" dirty="0"/>
              <a:t>Includes checks for reasonableness</a:t>
            </a:r>
          </a:p>
          <a:p>
            <a:r>
              <a:rPr lang="en-US" dirty="0"/>
              <a:t>Works effectively with the LOQ</a:t>
            </a:r>
          </a:p>
          <a:p>
            <a:endParaRPr lang="en-US" dirty="0"/>
          </a:p>
        </p:txBody>
      </p:sp>
    </p:spTree>
    <p:extLst>
      <p:ext uri="{BB962C8B-B14F-4D97-AF65-F5344CB8AC3E}">
        <p14:creationId xmlns:p14="http://schemas.microsoft.com/office/powerpoint/2010/main" val="1908137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00B1C-7840-4EDA-9074-0DDD0BF8B052}"/>
              </a:ext>
            </a:extLst>
          </p:cNvPr>
          <p:cNvSpPr>
            <a:spLocks noGrp="1"/>
          </p:cNvSpPr>
          <p:nvPr>
            <p:ph type="title"/>
          </p:nvPr>
        </p:nvSpPr>
        <p:spPr/>
        <p:txBody>
          <a:bodyPr/>
          <a:lstStyle/>
          <a:p>
            <a:r>
              <a:rPr lang="en-US" dirty="0"/>
              <a:t>2016 Standard</a:t>
            </a:r>
          </a:p>
        </p:txBody>
      </p:sp>
      <p:sp>
        <p:nvSpPr>
          <p:cNvPr id="3" name="Content Placeholder 2">
            <a:extLst>
              <a:ext uri="{FF2B5EF4-FFF2-40B4-BE49-F238E27FC236}">
                <a16:creationId xmlns:a16="http://schemas.microsoft.com/office/drawing/2014/main" id="{72DA6CB5-24F2-4E1A-98D8-C6A827A19F69}"/>
              </a:ext>
            </a:extLst>
          </p:cNvPr>
          <p:cNvSpPr>
            <a:spLocks noGrp="1"/>
          </p:cNvSpPr>
          <p:nvPr>
            <p:ph idx="1"/>
          </p:nvPr>
        </p:nvSpPr>
        <p:spPr/>
        <p:txBody>
          <a:bodyPr/>
          <a:lstStyle/>
          <a:p>
            <a:r>
              <a:rPr lang="en-US" dirty="0"/>
              <a:t>Effective nationally on January 31, 2020 (9 states)</a:t>
            </a:r>
          </a:p>
          <a:p>
            <a:r>
              <a:rPr lang="en-US" dirty="0"/>
              <a:t>Effective in Oregon on March 30, 2020 (or sooner)</a:t>
            </a:r>
          </a:p>
        </p:txBody>
      </p:sp>
    </p:spTree>
    <p:extLst>
      <p:ext uri="{BB962C8B-B14F-4D97-AF65-F5344CB8AC3E}">
        <p14:creationId xmlns:p14="http://schemas.microsoft.com/office/powerpoint/2010/main" val="2975469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TNI LOD Procedure</a:t>
            </a:r>
          </a:p>
        </p:txBody>
      </p:sp>
      <p:sp>
        <p:nvSpPr>
          <p:cNvPr id="3" name="Text Placeholder 2"/>
          <p:cNvSpPr>
            <a:spLocks noGrp="1"/>
          </p:cNvSpPr>
          <p:nvPr>
            <p:ph type="body" idx="1"/>
          </p:nvPr>
        </p:nvSpPr>
        <p:spPr>
          <a:xfrm>
            <a:off x="457200" y="1156495"/>
            <a:ext cx="4040188" cy="639762"/>
          </a:xfrm>
        </p:spPr>
        <p:txBody>
          <a:bodyPr/>
          <a:lstStyle/>
          <a:p>
            <a:r>
              <a:rPr lang="en-US" dirty="0"/>
              <a:t>2009</a:t>
            </a:r>
          </a:p>
        </p:txBody>
      </p:sp>
      <p:sp>
        <p:nvSpPr>
          <p:cNvPr id="4" name="Content Placeholder 3"/>
          <p:cNvSpPr>
            <a:spLocks noGrp="1"/>
          </p:cNvSpPr>
          <p:nvPr>
            <p:ph sz="half" idx="2"/>
          </p:nvPr>
        </p:nvSpPr>
        <p:spPr>
          <a:xfrm>
            <a:off x="513239" y="1752600"/>
            <a:ext cx="4040188" cy="3951288"/>
          </a:xfrm>
        </p:spPr>
        <p:txBody>
          <a:bodyPr/>
          <a:lstStyle/>
          <a:p>
            <a:r>
              <a:rPr lang="en-US" sz="2400" dirty="0"/>
              <a:t>Use any appropriate procedure</a:t>
            </a:r>
          </a:p>
          <a:p>
            <a:r>
              <a:rPr lang="en-US" sz="2400" dirty="0"/>
              <a:t>Must used procedure specified by method</a:t>
            </a:r>
          </a:p>
          <a:p>
            <a:r>
              <a:rPr lang="en-US" sz="2400" dirty="0"/>
              <a:t>Exceptions, including tests that cannot be spiked</a:t>
            </a:r>
          </a:p>
          <a:p>
            <a:r>
              <a:rPr lang="en-US" sz="2400" dirty="0"/>
              <a:t>Not required if not reporting to LOD</a:t>
            </a:r>
          </a:p>
        </p:txBody>
      </p:sp>
      <p:sp>
        <p:nvSpPr>
          <p:cNvPr id="5" name="Text Placeholder 4"/>
          <p:cNvSpPr>
            <a:spLocks noGrp="1"/>
          </p:cNvSpPr>
          <p:nvPr>
            <p:ph type="body" sz="quarter" idx="3"/>
          </p:nvPr>
        </p:nvSpPr>
        <p:spPr>
          <a:xfrm>
            <a:off x="4680585" y="1156495"/>
            <a:ext cx="4041775" cy="639762"/>
          </a:xfrm>
        </p:spPr>
        <p:txBody>
          <a:bodyPr/>
          <a:lstStyle/>
          <a:p>
            <a:r>
              <a:rPr lang="en-US" dirty="0"/>
              <a:t>2016</a:t>
            </a:r>
          </a:p>
        </p:txBody>
      </p:sp>
      <p:sp>
        <p:nvSpPr>
          <p:cNvPr id="6" name="Content Placeholder 5"/>
          <p:cNvSpPr>
            <a:spLocks noGrp="1"/>
          </p:cNvSpPr>
          <p:nvPr>
            <p:ph sz="quarter" idx="4"/>
          </p:nvPr>
        </p:nvSpPr>
        <p:spPr>
          <a:xfrm>
            <a:off x="4191000" y="1752600"/>
            <a:ext cx="4800600" cy="3951288"/>
          </a:xfrm>
        </p:spPr>
        <p:txBody>
          <a:bodyPr/>
          <a:lstStyle/>
          <a:p>
            <a:r>
              <a:rPr lang="en-US" sz="2400" dirty="0"/>
              <a:t>Use any procedure </a:t>
            </a:r>
            <a:r>
              <a:rPr lang="en-US" sz="2400" b="1" dirty="0"/>
              <a:t>that contains certain elements</a:t>
            </a:r>
            <a:r>
              <a:rPr lang="en-US" sz="2400" dirty="0"/>
              <a:t> </a:t>
            </a:r>
          </a:p>
          <a:p>
            <a:r>
              <a:rPr lang="en-US" sz="2400" dirty="0"/>
              <a:t>Must use procedure specified by mandated method</a:t>
            </a:r>
          </a:p>
          <a:p>
            <a:r>
              <a:rPr lang="en-US" sz="2400" dirty="0"/>
              <a:t>Exceptions, except </a:t>
            </a:r>
            <a:r>
              <a:rPr lang="en-US" sz="2400" b="1" dirty="0"/>
              <a:t>blanks may be used</a:t>
            </a:r>
            <a:r>
              <a:rPr lang="en-US" sz="2400" dirty="0"/>
              <a:t> as appropriate</a:t>
            </a:r>
          </a:p>
          <a:p>
            <a:r>
              <a:rPr lang="en-US" sz="2400" b="1" dirty="0"/>
              <a:t>Required for all tests</a:t>
            </a:r>
          </a:p>
          <a:p>
            <a:r>
              <a:rPr lang="en-US" sz="2400" dirty="0"/>
              <a:t>Note: </a:t>
            </a:r>
            <a:r>
              <a:rPr lang="en-US" sz="2400" b="1" dirty="0"/>
              <a:t>MDL procedure in 40 CFR 136 may be used</a:t>
            </a:r>
          </a:p>
          <a:p>
            <a:r>
              <a:rPr lang="en-US" sz="2400" dirty="0"/>
              <a:t>Unstated Note: While other options are possible, none are known to exist</a:t>
            </a:r>
          </a:p>
        </p:txBody>
      </p:sp>
    </p:spTree>
    <p:extLst>
      <p:ext uri="{BB962C8B-B14F-4D97-AF65-F5344CB8AC3E}">
        <p14:creationId xmlns:p14="http://schemas.microsoft.com/office/powerpoint/2010/main" val="31455058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1"/>
            <a:ext cx="7704667" cy="914400"/>
          </a:xfrm>
        </p:spPr>
        <p:txBody>
          <a:bodyPr/>
          <a:lstStyle/>
          <a:p>
            <a:r>
              <a:rPr lang="en-US" dirty="0"/>
              <a:t>Exceptions</a:t>
            </a:r>
          </a:p>
        </p:txBody>
      </p:sp>
      <p:sp>
        <p:nvSpPr>
          <p:cNvPr id="3" name="Content Placeholder 2"/>
          <p:cNvSpPr>
            <a:spLocks noGrp="1"/>
          </p:cNvSpPr>
          <p:nvPr>
            <p:ph idx="1"/>
          </p:nvPr>
        </p:nvSpPr>
        <p:spPr>
          <a:xfrm>
            <a:off x="457200" y="1219201"/>
            <a:ext cx="8390467" cy="5334000"/>
          </a:xfrm>
        </p:spPr>
        <p:txBody>
          <a:bodyPr>
            <a:normAutofit fontScale="92500"/>
          </a:bodyPr>
          <a:lstStyle/>
          <a:p>
            <a:r>
              <a:rPr lang="en-US" dirty="0"/>
              <a:t>Not applicable to tests that do not yield blank results, or are impractical</a:t>
            </a:r>
          </a:p>
          <a:p>
            <a:pPr lvl="1"/>
            <a:r>
              <a:rPr lang="en-US" dirty="0"/>
              <a:t>e.g., pH, color, odor, temperature, or dissolved oxygen (EPA adds BOD and “many titration methods”)</a:t>
            </a:r>
          </a:p>
          <a:p>
            <a:r>
              <a:rPr lang="en-US" dirty="0"/>
              <a:t>Not applicable to tests where spiking solutions are not available.</a:t>
            </a:r>
          </a:p>
          <a:p>
            <a:r>
              <a:rPr lang="en-US" dirty="0"/>
              <a:t>EPA: MDL determinations using spiked samples may not be appropriate for all gravimetric methods (e.g., residue or total suspended solids), but an MDL based on method blanks can be determined in such instances.</a:t>
            </a:r>
          </a:p>
        </p:txBody>
      </p:sp>
    </p:spTree>
    <p:extLst>
      <p:ext uri="{BB962C8B-B14F-4D97-AF65-F5344CB8AC3E}">
        <p14:creationId xmlns:p14="http://schemas.microsoft.com/office/powerpoint/2010/main" val="38276495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65125"/>
            <a:ext cx="6840538" cy="1006475"/>
          </a:xfrm>
        </p:spPr>
        <p:txBody>
          <a:bodyPr/>
          <a:lstStyle/>
          <a:p>
            <a:r>
              <a:rPr lang="en-US" dirty="0"/>
              <a:t>Initial MDL Required Elements</a:t>
            </a:r>
          </a:p>
        </p:txBody>
      </p:sp>
      <p:sp>
        <p:nvSpPr>
          <p:cNvPr id="4" name="Text Placeholder 3"/>
          <p:cNvSpPr>
            <a:spLocks noGrp="1"/>
          </p:cNvSpPr>
          <p:nvPr>
            <p:ph type="body" idx="1"/>
          </p:nvPr>
        </p:nvSpPr>
        <p:spPr>
          <a:xfrm>
            <a:off x="536588" y="1012031"/>
            <a:ext cx="4040188" cy="639762"/>
          </a:xfrm>
        </p:spPr>
        <p:txBody>
          <a:bodyPr/>
          <a:lstStyle/>
          <a:p>
            <a:r>
              <a:rPr lang="en-US" dirty="0"/>
              <a:t>EPA</a:t>
            </a:r>
          </a:p>
        </p:txBody>
      </p:sp>
      <p:sp>
        <p:nvSpPr>
          <p:cNvPr id="3" name="Content Placeholder 2"/>
          <p:cNvSpPr>
            <a:spLocks noGrp="1"/>
          </p:cNvSpPr>
          <p:nvPr>
            <p:ph sz="half" idx="2"/>
          </p:nvPr>
        </p:nvSpPr>
        <p:spPr>
          <a:xfrm>
            <a:off x="228600" y="1641690"/>
            <a:ext cx="4336674" cy="3951288"/>
          </a:xfrm>
        </p:spPr>
        <p:txBody>
          <a:bodyPr/>
          <a:lstStyle/>
          <a:p>
            <a:pPr marL="0" indent="0">
              <a:buSzPct val="100000"/>
              <a:buNone/>
            </a:pPr>
            <a:r>
              <a:rPr lang="en-US" sz="2200" dirty="0"/>
              <a:t>Incorporate entire analytical process</a:t>
            </a:r>
          </a:p>
          <a:p>
            <a:pPr marL="0" indent="0">
              <a:buSzPct val="100000"/>
              <a:buNone/>
            </a:pPr>
            <a:r>
              <a:rPr lang="en-US" sz="2200" dirty="0"/>
              <a:t>Include data from at least 7 low-level spikes and method blanks analyzed over multiple days</a:t>
            </a:r>
          </a:p>
          <a:p>
            <a:pPr marL="0" indent="0">
              <a:buSzPct val="100000"/>
              <a:buNone/>
            </a:pPr>
            <a:r>
              <a:rPr lang="en-US" sz="2200" dirty="0"/>
              <a:t>Include criteria for evaluating false positives in blanks</a:t>
            </a:r>
          </a:p>
          <a:p>
            <a:pPr marL="0" indent="0">
              <a:buNone/>
            </a:pPr>
            <a:r>
              <a:rPr lang="en-US" sz="2200" dirty="0"/>
              <a:t>Include criteria for evaluating qualitative identification</a:t>
            </a:r>
          </a:p>
          <a:p>
            <a:pPr marL="0" indent="0">
              <a:buSzPct val="100000"/>
              <a:buNone/>
            </a:pPr>
            <a:r>
              <a:rPr lang="en-US" sz="2200" dirty="0"/>
              <a:t>For wastewater only</a:t>
            </a:r>
          </a:p>
          <a:p>
            <a:endParaRPr lang="en-US" sz="2400" dirty="0"/>
          </a:p>
        </p:txBody>
      </p:sp>
      <p:sp>
        <p:nvSpPr>
          <p:cNvPr id="5" name="Text Placeholder 4"/>
          <p:cNvSpPr>
            <a:spLocks noGrp="1"/>
          </p:cNvSpPr>
          <p:nvPr>
            <p:ph type="body" sz="quarter" idx="3"/>
          </p:nvPr>
        </p:nvSpPr>
        <p:spPr>
          <a:xfrm>
            <a:off x="4633348" y="1173163"/>
            <a:ext cx="4041775" cy="639762"/>
          </a:xfrm>
        </p:spPr>
        <p:txBody>
          <a:bodyPr/>
          <a:lstStyle/>
          <a:p>
            <a:r>
              <a:rPr lang="en-US" dirty="0"/>
              <a:t>TNI</a:t>
            </a:r>
          </a:p>
        </p:txBody>
      </p:sp>
      <p:sp>
        <p:nvSpPr>
          <p:cNvPr id="6" name="Content Placeholder 5"/>
          <p:cNvSpPr>
            <a:spLocks noGrp="1"/>
          </p:cNvSpPr>
          <p:nvPr>
            <p:ph sz="quarter" idx="4"/>
          </p:nvPr>
        </p:nvSpPr>
        <p:spPr>
          <a:xfrm>
            <a:off x="4723459" y="1641690"/>
            <a:ext cx="4336674" cy="4225710"/>
          </a:xfrm>
        </p:spPr>
        <p:txBody>
          <a:bodyPr/>
          <a:lstStyle/>
          <a:p>
            <a:pPr marL="0" indent="0">
              <a:buSzPct val="100000"/>
              <a:buNone/>
            </a:pPr>
            <a:r>
              <a:rPr lang="en-US" sz="2200" dirty="0"/>
              <a:t>Incorporate entire analytical process</a:t>
            </a:r>
          </a:p>
          <a:p>
            <a:pPr marL="0" indent="0">
              <a:buSzPct val="100000"/>
              <a:buNone/>
            </a:pPr>
            <a:r>
              <a:rPr lang="en-US" sz="2200" dirty="0"/>
              <a:t>Include data from at least 7 low-level spikes and method blanks analyzed over multiple days</a:t>
            </a:r>
          </a:p>
          <a:p>
            <a:pPr marL="0" indent="0">
              <a:buSzPct val="100000"/>
              <a:buNone/>
            </a:pPr>
            <a:r>
              <a:rPr lang="en-US" sz="2200" dirty="0"/>
              <a:t>Include criteria for evaluating false positives in blanks</a:t>
            </a:r>
          </a:p>
          <a:p>
            <a:pPr marL="0" indent="0">
              <a:buNone/>
            </a:pPr>
            <a:r>
              <a:rPr lang="en-US" sz="2200" dirty="0"/>
              <a:t>Include criteria for evaluating qualitative identification</a:t>
            </a:r>
          </a:p>
          <a:p>
            <a:pPr marL="0" indent="0">
              <a:buSzPct val="100000"/>
              <a:buNone/>
            </a:pPr>
            <a:r>
              <a:rPr lang="en-US" sz="2200" dirty="0"/>
              <a:t>Performed in quality system matrix of interest</a:t>
            </a:r>
          </a:p>
        </p:txBody>
      </p:sp>
    </p:spTree>
    <p:extLst>
      <p:ext uri="{BB962C8B-B14F-4D97-AF65-F5344CB8AC3E}">
        <p14:creationId xmlns:p14="http://schemas.microsoft.com/office/powerpoint/2010/main" val="5379544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Requirements</a:t>
            </a:r>
          </a:p>
        </p:txBody>
      </p:sp>
      <p:sp>
        <p:nvSpPr>
          <p:cNvPr id="4" name="Text Placeholder 3"/>
          <p:cNvSpPr>
            <a:spLocks noGrp="1"/>
          </p:cNvSpPr>
          <p:nvPr>
            <p:ph type="body" idx="1"/>
          </p:nvPr>
        </p:nvSpPr>
        <p:spPr>
          <a:xfrm>
            <a:off x="495300" y="1298575"/>
            <a:ext cx="4040188" cy="639762"/>
          </a:xfrm>
        </p:spPr>
        <p:txBody>
          <a:bodyPr/>
          <a:lstStyle/>
          <a:p>
            <a:r>
              <a:rPr lang="en-US" dirty="0"/>
              <a:t>EPA</a:t>
            </a:r>
          </a:p>
        </p:txBody>
      </p:sp>
      <p:sp>
        <p:nvSpPr>
          <p:cNvPr id="3" name="Content Placeholder 2"/>
          <p:cNvSpPr>
            <a:spLocks noGrp="1"/>
          </p:cNvSpPr>
          <p:nvPr>
            <p:ph sz="half" idx="2"/>
          </p:nvPr>
        </p:nvSpPr>
        <p:spPr>
          <a:xfrm>
            <a:off x="495300" y="1935162"/>
            <a:ext cx="4040188" cy="3951288"/>
          </a:xfrm>
        </p:spPr>
        <p:txBody>
          <a:bodyPr/>
          <a:lstStyle/>
          <a:p>
            <a:pPr marL="0" indent="0">
              <a:buSzPct val="100000"/>
              <a:buNone/>
            </a:pPr>
            <a:r>
              <a:rPr lang="en-US" sz="2800" dirty="0"/>
              <a:t>Estimate MDL using any of several criteria</a:t>
            </a:r>
          </a:p>
          <a:p>
            <a:pPr marL="0" indent="0">
              <a:buSzPct val="100000"/>
              <a:buNone/>
            </a:pPr>
            <a:r>
              <a:rPr lang="en-US" sz="2800" dirty="0"/>
              <a:t>Calculate MDL</a:t>
            </a:r>
            <a:r>
              <a:rPr lang="en-US" sz="2800" baseline="-25000" dirty="0"/>
              <a:t>s</a:t>
            </a:r>
            <a:r>
              <a:rPr lang="en-US" sz="2800" dirty="0"/>
              <a:t> and </a:t>
            </a:r>
            <a:r>
              <a:rPr lang="en-US" sz="2800" dirty="0" err="1"/>
              <a:t>MDL</a:t>
            </a:r>
            <a:r>
              <a:rPr lang="en-US" sz="2800" baseline="-25000" dirty="0" err="1"/>
              <a:t>b</a:t>
            </a:r>
            <a:r>
              <a:rPr lang="en-US" sz="2800" dirty="0"/>
              <a:t> </a:t>
            </a:r>
          </a:p>
          <a:p>
            <a:pPr marL="0" indent="0">
              <a:buSzPct val="100000"/>
              <a:buNone/>
            </a:pPr>
            <a:r>
              <a:rPr lang="en-US" sz="2800" dirty="0"/>
              <a:t>Use the larger as the reported MDL</a:t>
            </a:r>
          </a:p>
          <a:p>
            <a:endParaRPr lang="en-US" dirty="0"/>
          </a:p>
        </p:txBody>
      </p:sp>
      <p:sp>
        <p:nvSpPr>
          <p:cNvPr id="5" name="Text Placeholder 4"/>
          <p:cNvSpPr>
            <a:spLocks noGrp="1"/>
          </p:cNvSpPr>
          <p:nvPr>
            <p:ph type="body" sz="quarter" idx="3"/>
          </p:nvPr>
        </p:nvSpPr>
        <p:spPr>
          <a:xfrm>
            <a:off x="4645024" y="1295400"/>
            <a:ext cx="4041775" cy="639762"/>
          </a:xfrm>
        </p:spPr>
        <p:txBody>
          <a:bodyPr/>
          <a:lstStyle/>
          <a:p>
            <a:r>
              <a:rPr lang="en-US" dirty="0"/>
              <a:t>TNI</a:t>
            </a:r>
          </a:p>
        </p:txBody>
      </p:sp>
      <p:sp>
        <p:nvSpPr>
          <p:cNvPr id="6" name="Content Placeholder 5"/>
          <p:cNvSpPr>
            <a:spLocks noGrp="1"/>
          </p:cNvSpPr>
          <p:nvPr>
            <p:ph sz="quarter" idx="4"/>
          </p:nvPr>
        </p:nvSpPr>
        <p:spPr>
          <a:xfrm>
            <a:off x="4792660" y="1935162"/>
            <a:ext cx="4041775" cy="3951288"/>
          </a:xfrm>
        </p:spPr>
        <p:txBody>
          <a:bodyPr/>
          <a:lstStyle/>
          <a:p>
            <a:r>
              <a:rPr lang="en-US" sz="2800" dirty="0"/>
              <a:t>No requirements provided</a:t>
            </a:r>
          </a:p>
        </p:txBody>
      </p:sp>
    </p:spTree>
    <p:extLst>
      <p:ext uri="{BB962C8B-B14F-4D97-AF65-F5344CB8AC3E}">
        <p14:creationId xmlns:p14="http://schemas.microsoft.com/office/powerpoint/2010/main" val="34015359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914401"/>
          </a:xfrm>
        </p:spPr>
        <p:txBody>
          <a:bodyPr/>
          <a:lstStyle/>
          <a:p>
            <a:r>
              <a:rPr lang="en-US" dirty="0"/>
              <a:t>Four Step Procedure</a:t>
            </a:r>
          </a:p>
        </p:txBody>
      </p:sp>
      <p:sp>
        <p:nvSpPr>
          <p:cNvPr id="3" name="Content Placeholder 2"/>
          <p:cNvSpPr>
            <a:spLocks noGrp="1"/>
          </p:cNvSpPr>
          <p:nvPr>
            <p:ph idx="1"/>
          </p:nvPr>
        </p:nvSpPr>
        <p:spPr>
          <a:xfrm>
            <a:off x="217170" y="1357314"/>
            <a:ext cx="8252460" cy="3733800"/>
          </a:xfrm>
        </p:spPr>
        <p:txBody>
          <a:bodyPr>
            <a:noAutofit/>
          </a:bodyPr>
          <a:lstStyle/>
          <a:p>
            <a:pPr marL="514350" indent="-514350">
              <a:lnSpc>
                <a:spcPct val="200000"/>
              </a:lnSpc>
              <a:buSzPct val="100000"/>
              <a:buFont typeface="+mj-lt"/>
              <a:buAutoNum type="arabicPeriod"/>
            </a:pPr>
            <a:r>
              <a:rPr lang="en-US" sz="2800" dirty="0"/>
              <a:t>Estimate an initial MDL (EPA Only)</a:t>
            </a:r>
          </a:p>
          <a:p>
            <a:pPr marL="514350" indent="-514350">
              <a:lnSpc>
                <a:spcPct val="200000"/>
              </a:lnSpc>
              <a:buSzPct val="100000"/>
              <a:buFont typeface="+mj-lt"/>
              <a:buAutoNum type="arabicPeriod"/>
            </a:pPr>
            <a:r>
              <a:rPr lang="en-US" sz="2800" dirty="0"/>
              <a:t>Determine the initial MDL</a:t>
            </a:r>
          </a:p>
          <a:p>
            <a:pPr marL="514350" indent="-514350">
              <a:lnSpc>
                <a:spcPct val="200000"/>
              </a:lnSpc>
              <a:buSzPct val="100000"/>
              <a:buFont typeface="+mj-lt"/>
              <a:buAutoNum type="arabicPeriod"/>
            </a:pPr>
            <a:r>
              <a:rPr lang="en-US" sz="2800" dirty="0"/>
              <a:t>Periodic data collection</a:t>
            </a:r>
          </a:p>
          <a:p>
            <a:pPr marL="514350" indent="-514350">
              <a:lnSpc>
                <a:spcPct val="200000"/>
              </a:lnSpc>
              <a:buSzPct val="100000"/>
              <a:buFont typeface="+mj-lt"/>
              <a:buAutoNum type="arabicPeriod"/>
            </a:pPr>
            <a:r>
              <a:rPr lang="en-US" sz="2800" dirty="0"/>
              <a:t>Annual recalculation (EPA Only)</a:t>
            </a:r>
          </a:p>
        </p:txBody>
      </p:sp>
      <p:cxnSp>
        <p:nvCxnSpPr>
          <p:cNvPr id="6" name="Straight Connector 5"/>
          <p:cNvCxnSpPr/>
          <p:nvPr/>
        </p:nvCxnSpPr>
        <p:spPr>
          <a:xfrm>
            <a:off x="0" y="3352800"/>
            <a:ext cx="7772400" cy="0"/>
          </a:xfrm>
          <a:prstGeom prst="line">
            <a:avLst/>
          </a:prstGeom>
          <a:ln w="76200"/>
        </p:spPr>
        <p:style>
          <a:lnRef idx="3">
            <a:schemeClr val="accent4"/>
          </a:lnRef>
          <a:fillRef idx="0">
            <a:schemeClr val="accent4"/>
          </a:fillRef>
          <a:effectRef idx="2">
            <a:schemeClr val="accent4"/>
          </a:effectRef>
          <a:fontRef idx="minor">
            <a:schemeClr val="tx1"/>
          </a:fontRef>
        </p:style>
      </p:cxnSp>
      <p:sp>
        <p:nvSpPr>
          <p:cNvPr id="7" name="TextBox 6"/>
          <p:cNvSpPr txBox="1"/>
          <p:nvPr/>
        </p:nvSpPr>
        <p:spPr>
          <a:xfrm>
            <a:off x="7208053" y="2009926"/>
            <a:ext cx="91440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dirty="0"/>
              <a:t>Initial</a:t>
            </a:r>
          </a:p>
        </p:txBody>
      </p:sp>
      <p:sp>
        <p:nvSpPr>
          <p:cNvPr id="8" name="TextBox 7"/>
          <p:cNvSpPr txBox="1"/>
          <p:nvPr/>
        </p:nvSpPr>
        <p:spPr>
          <a:xfrm>
            <a:off x="7010400" y="3791249"/>
            <a:ext cx="152400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dirty="0"/>
              <a:t>On-going</a:t>
            </a:r>
          </a:p>
        </p:txBody>
      </p:sp>
    </p:spTree>
    <p:extLst>
      <p:ext uri="{BB962C8B-B14F-4D97-AF65-F5344CB8AC3E}">
        <p14:creationId xmlns:p14="http://schemas.microsoft.com/office/powerpoint/2010/main" val="3713634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142238" cy="838199"/>
          </a:xfrm>
        </p:spPr>
        <p:txBody>
          <a:bodyPr/>
          <a:lstStyle/>
          <a:p>
            <a:r>
              <a:rPr lang="en-US" dirty="0"/>
              <a:t>1. Estimate an Initial MDL (EPA)</a:t>
            </a:r>
          </a:p>
        </p:txBody>
      </p:sp>
      <p:sp>
        <p:nvSpPr>
          <p:cNvPr id="3" name="Content Placeholder 2"/>
          <p:cNvSpPr>
            <a:spLocks noGrp="1"/>
          </p:cNvSpPr>
          <p:nvPr>
            <p:ph idx="1"/>
          </p:nvPr>
        </p:nvSpPr>
        <p:spPr>
          <a:xfrm>
            <a:off x="304800" y="1219200"/>
            <a:ext cx="8610600" cy="5029201"/>
          </a:xfrm>
        </p:spPr>
        <p:txBody>
          <a:bodyPr>
            <a:normAutofit/>
          </a:bodyPr>
          <a:lstStyle/>
          <a:p>
            <a:pPr marL="461963" lvl="1" indent="-461963">
              <a:buFont typeface="Wingdings" panose="05000000000000000000" pitchFamily="2" charset="2"/>
              <a:buChar char="q"/>
            </a:pPr>
            <a:r>
              <a:rPr lang="en-US" i="0" dirty="0"/>
              <a:t>The mean plus three times the standard deviation of a set of method blanks, </a:t>
            </a:r>
            <a:r>
              <a:rPr lang="en-US" b="1" i="0" dirty="0"/>
              <a:t>OR</a:t>
            </a:r>
          </a:p>
          <a:p>
            <a:pPr marL="461963" lvl="1" indent="-461963">
              <a:buFont typeface="Wingdings" panose="05000000000000000000" pitchFamily="2" charset="2"/>
              <a:buChar char="q"/>
            </a:pPr>
            <a:r>
              <a:rPr lang="en-US" i="0" dirty="0"/>
              <a:t>The concentration value that corresponds to an instrument signal/noise in the range of 3 to 5, </a:t>
            </a:r>
            <a:r>
              <a:rPr lang="en-US" b="1" i="0" dirty="0"/>
              <a:t>OR</a:t>
            </a:r>
          </a:p>
          <a:p>
            <a:pPr marL="461963" lvl="1" indent="-461963">
              <a:buFont typeface="Wingdings" panose="05000000000000000000" pitchFamily="2" charset="2"/>
              <a:buChar char="q"/>
            </a:pPr>
            <a:r>
              <a:rPr lang="en-US" i="0" dirty="0"/>
              <a:t>Three times the standard deviation of spiked blanks, </a:t>
            </a:r>
            <a:r>
              <a:rPr lang="en-US" b="1" i="0" dirty="0"/>
              <a:t>OR</a:t>
            </a:r>
          </a:p>
          <a:p>
            <a:pPr marL="461963" lvl="1" indent="-461963">
              <a:buFont typeface="Wingdings" panose="05000000000000000000" pitchFamily="2" charset="2"/>
              <a:buChar char="q"/>
            </a:pPr>
            <a:r>
              <a:rPr lang="en-US" i="0" dirty="0"/>
              <a:t>That region of the standard curve where there is a significant change in sensitivity, </a:t>
            </a:r>
            <a:r>
              <a:rPr lang="en-US" b="1" i="0" dirty="0"/>
              <a:t>OR</a:t>
            </a:r>
            <a:endParaRPr lang="en-US" i="0" dirty="0"/>
          </a:p>
          <a:p>
            <a:pPr marL="461963" lvl="1" indent="-461963">
              <a:buFont typeface="Wingdings" panose="05000000000000000000" pitchFamily="2" charset="2"/>
              <a:buChar char="q"/>
            </a:pPr>
            <a:r>
              <a:rPr lang="en-US" i="0" dirty="0"/>
              <a:t>Instrumental limitations, </a:t>
            </a:r>
            <a:r>
              <a:rPr lang="en-US" b="1" i="0" dirty="0"/>
              <a:t>OR</a:t>
            </a:r>
          </a:p>
          <a:p>
            <a:pPr marL="461963" lvl="1" indent="-461963">
              <a:buFont typeface="Wingdings" panose="05000000000000000000" pitchFamily="2" charset="2"/>
              <a:buChar char="q"/>
            </a:pPr>
            <a:r>
              <a:rPr lang="en-US" i="0" dirty="0"/>
              <a:t>Previously determined MDL. </a:t>
            </a:r>
          </a:p>
        </p:txBody>
      </p:sp>
    </p:spTree>
    <p:extLst>
      <p:ext uri="{BB962C8B-B14F-4D97-AF65-F5344CB8AC3E}">
        <p14:creationId xmlns:p14="http://schemas.microsoft.com/office/powerpoint/2010/main" val="38503550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714500" y="494507"/>
            <a:ext cx="7772400" cy="609600"/>
          </a:xfrm>
          <a:prstGeom prst="rect">
            <a:avLst/>
          </a:prstGeom>
        </p:spPr>
        <p:txBody>
          <a:bodyPr>
            <a:normAutofit fontScale="97500" lnSpcReduction="10000"/>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100" normalizeH="0" baseline="0" noProof="0" dirty="0">
                <a:ln>
                  <a:noFill/>
                </a:ln>
                <a:effectLst/>
                <a:uLnTx/>
                <a:uFillTx/>
                <a:latin typeface="+mj-lt"/>
                <a:ea typeface="+mj-ea"/>
                <a:cs typeface="+mj-cs"/>
              </a:rPr>
              <a:t>Defining Signal to Noise</a:t>
            </a:r>
            <a:endParaRPr kumimoji="0" lang="en-US" sz="4000" b="0" i="0" u="none" strike="noStrike" kern="1200" cap="none" spc="-100" normalizeH="0" baseline="0" noProof="0" dirty="0">
              <a:ln>
                <a:noFill/>
              </a:ln>
              <a:effectLst/>
              <a:uLnTx/>
              <a:uFillTx/>
              <a:latin typeface="+mj-lt"/>
              <a:ea typeface="+mj-ea"/>
              <a:cs typeface="+mj-cs"/>
            </a:endParaRPr>
          </a:p>
        </p:txBody>
      </p:sp>
      <p:pic>
        <p:nvPicPr>
          <p:cNvPr id="3" name="Picture 3" descr="Sig Noise"/>
          <p:cNvPicPr>
            <a:picLocks noChangeAspect="1" noChangeArrowheads="1"/>
          </p:cNvPicPr>
          <p:nvPr/>
        </p:nvPicPr>
        <p:blipFill>
          <a:blip r:embed="rId3" cstate="print"/>
          <a:srcRect/>
          <a:stretch>
            <a:fillRect/>
          </a:stretch>
        </p:blipFill>
        <p:spPr bwMode="auto">
          <a:xfrm>
            <a:off x="228600" y="1390651"/>
            <a:ext cx="8683625" cy="4456112"/>
          </a:xfrm>
          <a:prstGeom prst="rect">
            <a:avLst/>
          </a:prstGeom>
          <a:noFill/>
        </p:spPr>
      </p:pic>
      <p:sp>
        <p:nvSpPr>
          <p:cNvPr id="4" name="Line 4"/>
          <p:cNvSpPr>
            <a:spLocks noChangeShapeType="1"/>
          </p:cNvSpPr>
          <p:nvPr/>
        </p:nvSpPr>
        <p:spPr bwMode="auto">
          <a:xfrm>
            <a:off x="4191000" y="4191000"/>
            <a:ext cx="0" cy="762000"/>
          </a:xfrm>
          <a:prstGeom prst="line">
            <a:avLst/>
          </a:prstGeom>
          <a:noFill/>
          <a:ln w="38100">
            <a:solidFill>
              <a:srgbClr val="FF0000"/>
            </a:solidFill>
            <a:prstDash val="dash"/>
            <a:round/>
            <a:headEnd type="triangle" w="lg" len="med"/>
            <a:tailEnd type="triangle" w="lg" len="med"/>
          </a:ln>
          <a:effectLst/>
        </p:spPr>
        <p:txBody>
          <a:bodyPr wrap="none" anchor="ctr"/>
          <a:lstStyle/>
          <a:p>
            <a:endParaRPr lang="en-US"/>
          </a:p>
        </p:txBody>
      </p:sp>
      <p:sp>
        <p:nvSpPr>
          <p:cNvPr id="5" name="Line 5"/>
          <p:cNvSpPr>
            <a:spLocks noChangeShapeType="1"/>
          </p:cNvSpPr>
          <p:nvPr/>
        </p:nvSpPr>
        <p:spPr bwMode="auto">
          <a:xfrm>
            <a:off x="3505200" y="4191000"/>
            <a:ext cx="1371600" cy="0"/>
          </a:xfrm>
          <a:prstGeom prst="line">
            <a:avLst/>
          </a:prstGeom>
          <a:noFill/>
          <a:ln w="38100">
            <a:solidFill>
              <a:schemeClr val="accent2"/>
            </a:solidFill>
            <a:prstDash val="sysDash"/>
            <a:round/>
            <a:headEnd/>
            <a:tailEnd/>
          </a:ln>
          <a:effectLst/>
        </p:spPr>
        <p:txBody>
          <a:bodyPr wrap="none" anchor="ctr"/>
          <a:lstStyle/>
          <a:p>
            <a:endParaRPr lang="en-US"/>
          </a:p>
        </p:txBody>
      </p:sp>
      <p:sp>
        <p:nvSpPr>
          <p:cNvPr id="6" name="Line 6"/>
          <p:cNvSpPr>
            <a:spLocks noChangeShapeType="1"/>
          </p:cNvSpPr>
          <p:nvPr/>
        </p:nvSpPr>
        <p:spPr bwMode="auto">
          <a:xfrm>
            <a:off x="3505200" y="4953000"/>
            <a:ext cx="1371600" cy="0"/>
          </a:xfrm>
          <a:prstGeom prst="line">
            <a:avLst/>
          </a:prstGeom>
          <a:noFill/>
          <a:ln w="38100">
            <a:solidFill>
              <a:schemeClr val="accent2"/>
            </a:solidFill>
            <a:prstDash val="sysDash"/>
            <a:round/>
            <a:headEnd/>
            <a:tailEnd/>
          </a:ln>
          <a:effectLst/>
        </p:spPr>
        <p:txBody>
          <a:bodyPr wrap="none" anchor="ctr"/>
          <a:lstStyle/>
          <a:p>
            <a:endParaRPr lang="en-US"/>
          </a:p>
        </p:txBody>
      </p:sp>
      <p:sp>
        <p:nvSpPr>
          <p:cNvPr id="7" name="Text Box 7"/>
          <p:cNvSpPr txBox="1">
            <a:spLocks noChangeArrowheads="1"/>
          </p:cNvSpPr>
          <p:nvPr/>
        </p:nvSpPr>
        <p:spPr bwMode="auto">
          <a:xfrm>
            <a:off x="2795588" y="3048000"/>
            <a:ext cx="895350" cy="457200"/>
          </a:xfrm>
          <a:prstGeom prst="rect">
            <a:avLst/>
          </a:prstGeom>
          <a:noFill/>
          <a:ln w="9525">
            <a:noFill/>
            <a:miter lim="800000"/>
            <a:headEnd/>
            <a:tailEnd/>
          </a:ln>
          <a:effectLst/>
        </p:spPr>
        <p:txBody>
          <a:bodyPr wrap="none" anchor="ctr">
            <a:spAutoFit/>
          </a:bodyPr>
          <a:lstStyle/>
          <a:p>
            <a:pPr>
              <a:spcBef>
                <a:spcPct val="50000"/>
              </a:spcBef>
              <a:buFontTx/>
              <a:buNone/>
            </a:pPr>
            <a:r>
              <a:rPr lang="en-US">
                <a:solidFill>
                  <a:schemeClr val="bg2"/>
                </a:solidFill>
              </a:rPr>
              <a:t>Noise</a:t>
            </a:r>
            <a:endParaRPr lang="en-US"/>
          </a:p>
        </p:txBody>
      </p:sp>
      <p:sp>
        <p:nvSpPr>
          <p:cNvPr id="8" name="Line 8"/>
          <p:cNvSpPr>
            <a:spLocks noChangeShapeType="1"/>
          </p:cNvSpPr>
          <p:nvPr/>
        </p:nvSpPr>
        <p:spPr bwMode="auto">
          <a:xfrm>
            <a:off x="3352800" y="3429000"/>
            <a:ext cx="381000" cy="685800"/>
          </a:xfrm>
          <a:prstGeom prst="line">
            <a:avLst/>
          </a:prstGeom>
          <a:noFill/>
          <a:ln w="19050">
            <a:solidFill>
              <a:schemeClr val="bg2"/>
            </a:solidFill>
            <a:round/>
            <a:headEnd/>
            <a:tailEnd type="triangle" w="med" len="med"/>
          </a:ln>
          <a:effectLst/>
        </p:spPr>
        <p:txBody>
          <a:bodyPr wrap="none" anchor="ctr"/>
          <a:lstStyle/>
          <a:p>
            <a:endParaRPr lang="en-US"/>
          </a:p>
        </p:txBody>
      </p:sp>
      <p:sp>
        <p:nvSpPr>
          <p:cNvPr id="9" name="Line 9"/>
          <p:cNvSpPr>
            <a:spLocks noChangeShapeType="1"/>
          </p:cNvSpPr>
          <p:nvPr/>
        </p:nvSpPr>
        <p:spPr bwMode="auto">
          <a:xfrm>
            <a:off x="5105400" y="4800600"/>
            <a:ext cx="1295400" cy="0"/>
          </a:xfrm>
          <a:prstGeom prst="line">
            <a:avLst/>
          </a:prstGeom>
          <a:noFill/>
          <a:ln w="38100">
            <a:solidFill>
              <a:schemeClr val="accent2"/>
            </a:solidFill>
            <a:prstDash val="sysDash"/>
            <a:round/>
            <a:headEnd/>
            <a:tailEnd/>
          </a:ln>
          <a:effectLst/>
        </p:spPr>
        <p:txBody>
          <a:bodyPr wrap="none" anchor="ctr"/>
          <a:lstStyle/>
          <a:p>
            <a:endParaRPr lang="en-US"/>
          </a:p>
        </p:txBody>
      </p:sp>
      <p:sp>
        <p:nvSpPr>
          <p:cNvPr id="10" name="Line 10"/>
          <p:cNvSpPr>
            <a:spLocks noChangeShapeType="1"/>
          </p:cNvSpPr>
          <p:nvPr/>
        </p:nvSpPr>
        <p:spPr bwMode="auto">
          <a:xfrm>
            <a:off x="4953000" y="1447800"/>
            <a:ext cx="1295400" cy="0"/>
          </a:xfrm>
          <a:prstGeom prst="line">
            <a:avLst/>
          </a:prstGeom>
          <a:noFill/>
          <a:ln w="38100">
            <a:solidFill>
              <a:schemeClr val="accent2"/>
            </a:solidFill>
            <a:prstDash val="sysDash"/>
            <a:round/>
            <a:headEnd/>
            <a:tailEnd/>
          </a:ln>
          <a:effectLst/>
        </p:spPr>
        <p:txBody>
          <a:bodyPr wrap="none" anchor="ctr"/>
          <a:lstStyle/>
          <a:p>
            <a:endParaRPr lang="en-US"/>
          </a:p>
        </p:txBody>
      </p:sp>
      <p:sp>
        <p:nvSpPr>
          <p:cNvPr id="12" name="Text Box 12"/>
          <p:cNvSpPr txBox="1">
            <a:spLocks noChangeArrowheads="1"/>
          </p:cNvSpPr>
          <p:nvPr/>
        </p:nvSpPr>
        <p:spPr bwMode="auto">
          <a:xfrm>
            <a:off x="3352800" y="1600200"/>
            <a:ext cx="962025" cy="457200"/>
          </a:xfrm>
          <a:prstGeom prst="rect">
            <a:avLst/>
          </a:prstGeom>
          <a:noFill/>
          <a:ln w="9525">
            <a:noFill/>
            <a:miter lim="800000"/>
            <a:headEnd/>
            <a:tailEnd/>
          </a:ln>
          <a:effectLst/>
        </p:spPr>
        <p:txBody>
          <a:bodyPr wrap="none" anchor="ctr">
            <a:spAutoFit/>
          </a:bodyPr>
          <a:lstStyle/>
          <a:p>
            <a:pPr>
              <a:spcBef>
                <a:spcPct val="50000"/>
              </a:spcBef>
              <a:buFontTx/>
              <a:buNone/>
            </a:pPr>
            <a:r>
              <a:rPr lang="en-US" dirty="0">
                <a:solidFill>
                  <a:schemeClr val="bg2"/>
                </a:solidFill>
              </a:rPr>
              <a:t>Signal</a:t>
            </a:r>
          </a:p>
        </p:txBody>
      </p:sp>
      <p:sp>
        <p:nvSpPr>
          <p:cNvPr id="13" name="Line 13"/>
          <p:cNvSpPr>
            <a:spLocks noChangeShapeType="1"/>
          </p:cNvSpPr>
          <p:nvPr/>
        </p:nvSpPr>
        <p:spPr bwMode="auto">
          <a:xfrm>
            <a:off x="4552950" y="1905000"/>
            <a:ext cx="990600" cy="0"/>
          </a:xfrm>
          <a:prstGeom prst="line">
            <a:avLst/>
          </a:prstGeom>
          <a:noFill/>
          <a:ln w="9525">
            <a:solidFill>
              <a:schemeClr val="bg2"/>
            </a:solidFill>
            <a:round/>
            <a:headEnd/>
            <a:tailEnd type="triangle" w="lg" len="med"/>
          </a:ln>
          <a:effectLst/>
        </p:spPr>
        <p:txBody>
          <a:bodyPr wrap="none" anchor="ctr"/>
          <a:lstStyle/>
          <a:p>
            <a:endParaRPr lang="en-US"/>
          </a:p>
        </p:txBody>
      </p:sp>
      <p:sp>
        <p:nvSpPr>
          <p:cNvPr id="16" name="Rectangle 15"/>
          <p:cNvSpPr/>
          <p:nvPr/>
        </p:nvSpPr>
        <p:spPr>
          <a:xfrm>
            <a:off x="3494101" y="4191000"/>
            <a:ext cx="1295400" cy="762000"/>
          </a:xfrm>
          <a:prstGeom prst="rect">
            <a:avLst/>
          </a:prstGeom>
          <a:solidFill>
            <a:schemeClr val="accent5">
              <a:lumMod val="50000"/>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629400" y="4063425"/>
            <a:ext cx="533400" cy="584775"/>
          </a:xfrm>
          <a:prstGeom prst="rect">
            <a:avLst/>
          </a:prstGeom>
          <a:noFill/>
        </p:spPr>
        <p:txBody>
          <a:bodyPr wrap="square" rtlCol="0">
            <a:spAutoFit/>
          </a:bodyPr>
          <a:lstStyle/>
          <a:p>
            <a:r>
              <a:rPr lang="en-US" sz="3200" b="1" dirty="0"/>
              <a:t>1</a:t>
            </a:r>
          </a:p>
        </p:txBody>
      </p:sp>
      <p:sp>
        <p:nvSpPr>
          <p:cNvPr id="18" name="Rectangle 17"/>
          <p:cNvSpPr/>
          <p:nvPr/>
        </p:nvSpPr>
        <p:spPr>
          <a:xfrm>
            <a:off x="6038850" y="3276600"/>
            <a:ext cx="1295400" cy="762000"/>
          </a:xfrm>
          <a:prstGeom prst="rect">
            <a:avLst/>
          </a:prstGeom>
          <a:solidFill>
            <a:schemeClr val="accent1">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6629400" y="3352800"/>
            <a:ext cx="393056" cy="584775"/>
          </a:xfrm>
          <a:prstGeom prst="rect">
            <a:avLst/>
          </a:prstGeom>
          <a:noFill/>
        </p:spPr>
        <p:txBody>
          <a:bodyPr wrap="none" rtlCol="0">
            <a:spAutoFit/>
          </a:bodyPr>
          <a:lstStyle/>
          <a:p>
            <a:r>
              <a:rPr lang="en-US" sz="3200" b="1" dirty="0"/>
              <a:t>2</a:t>
            </a:r>
          </a:p>
        </p:txBody>
      </p:sp>
      <p:sp>
        <p:nvSpPr>
          <p:cNvPr id="20" name="Rectangle 19"/>
          <p:cNvSpPr/>
          <p:nvPr/>
        </p:nvSpPr>
        <p:spPr>
          <a:xfrm>
            <a:off x="6038850" y="2514600"/>
            <a:ext cx="1295400" cy="762000"/>
          </a:xfrm>
          <a:prstGeom prst="rect">
            <a:avLst/>
          </a:prstGeom>
          <a:solidFill>
            <a:schemeClr val="accent1">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6629400" y="2590800"/>
            <a:ext cx="393056" cy="584775"/>
          </a:xfrm>
          <a:prstGeom prst="rect">
            <a:avLst/>
          </a:prstGeom>
          <a:noFill/>
        </p:spPr>
        <p:txBody>
          <a:bodyPr wrap="none" rtlCol="0">
            <a:spAutoFit/>
          </a:bodyPr>
          <a:lstStyle/>
          <a:p>
            <a:r>
              <a:rPr lang="en-US" sz="3200" b="1" dirty="0"/>
              <a:t>3</a:t>
            </a:r>
          </a:p>
        </p:txBody>
      </p:sp>
      <p:sp>
        <p:nvSpPr>
          <p:cNvPr id="22" name="TextBox 21"/>
          <p:cNvSpPr txBox="1"/>
          <p:nvPr/>
        </p:nvSpPr>
        <p:spPr>
          <a:xfrm>
            <a:off x="6019800" y="1905000"/>
            <a:ext cx="2396810" cy="461665"/>
          </a:xfrm>
          <a:prstGeom prst="rect">
            <a:avLst/>
          </a:prstGeom>
          <a:noFill/>
        </p:spPr>
        <p:txBody>
          <a:bodyPr wrap="none" rtlCol="0">
            <a:spAutoFit/>
          </a:bodyPr>
          <a:lstStyle/>
          <a:p>
            <a:r>
              <a:rPr lang="en-US" sz="2400" b="1" dirty="0">
                <a:solidFill>
                  <a:schemeClr val="bg1"/>
                </a:solidFill>
              </a:rPr>
              <a:t>Signal &gt; 3x S/N</a:t>
            </a:r>
          </a:p>
        </p:txBody>
      </p:sp>
      <p:sp>
        <p:nvSpPr>
          <p:cNvPr id="23" name="Isosceles Triangle 22"/>
          <p:cNvSpPr/>
          <p:nvPr/>
        </p:nvSpPr>
        <p:spPr>
          <a:xfrm>
            <a:off x="5543550" y="1600200"/>
            <a:ext cx="228600" cy="3200400"/>
          </a:xfrm>
          <a:prstGeom prst="triangle">
            <a:avLst/>
          </a:prstGeom>
          <a:solidFill>
            <a:schemeClr val="tx2">
              <a:lumMod val="50000"/>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239210" y="5966989"/>
            <a:ext cx="6783246" cy="707886"/>
          </a:xfrm>
          <a:prstGeom prst="rect">
            <a:avLst/>
          </a:prstGeom>
          <a:noFill/>
        </p:spPr>
        <p:txBody>
          <a:bodyPr wrap="square" rtlCol="0">
            <a:spAutoFit/>
          </a:bodyPr>
          <a:lstStyle/>
          <a:p>
            <a:r>
              <a:rPr lang="en-US" sz="2000" u="sng" dirty="0">
                <a:hlinkClick r:id="rId4"/>
              </a:rPr>
              <a:t>https://www.agilent.com/cs/library/technicaloverviews/Public/5990-7651EN.pdf</a:t>
            </a:r>
            <a:r>
              <a:rPr lang="en-US" sz="2000" dirty="0"/>
              <a:t> </a:t>
            </a:r>
          </a:p>
        </p:txBody>
      </p:sp>
      <p:sp>
        <p:nvSpPr>
          <p:cNvPr id="26" name="Action Button: Forward or Next 25">
            <a:hlinkClick r:id="" action="ppaction://hlinkshowjump?jump=nextslide" highlightClick="1"/>
          </p:cNvPr>
          <p:cNvSpPr/>
          <p:nvPr/>
        </p:nvSpPr>
        <p:spPr>
          <a:xfrm>
            <a:off x="8458200" y="6400800"/>
            <a:ext cx="304800" cy="304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3738657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900" decel="100000" fill="hold"/>
                                        <p:tgtEl>
                                          <p:spTgt spid="2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par>
                                <p:cTn id="11" presetID="35" presetClass="emph" presetSubtype="0" repeatCount="5000" fill="hold" grpId="1" nodeType="withEffect">
                                  <p:stCondLst>
                                    <p:cond delay="0"/>
                                  </p:stCondLst>
                                  <p:childTnLst>
                                    <p:anim calcmode="discrete" valueType="str">
                                      <p:cBhvr>
                                        <p:cTn id="12" dur="500" fill="hold"/>
                                        <p:tgtEl>
                                          <p:spTgt spid="23"/>
                                        </p:tgtEl>
                                        <p:attrNameLst>
                                          <p:attrName>style.visibility</p:attrName>
                                        </p:attrNameLst>
                                      </p:cBhvr>
                                      <p:tavLst>
                                        <p:tav tm="0">
                                          <p:val>
                                            <p:strVal val="hidden"/>
                                          </p:val>
                                        </p:tav>
                                        <p:tav tm="50000">
                                          <p:val>
                                            <p:strVal val="visible"/>
                                          </p:val>
                                        </p:tav>
                                      </p:tavLst>
                                    </p:anim>
                                  </p:childTnLst>
                                </p:cTn>
                              </p:par>
                            </p:childTnLst>
                          </p:cTn>
                        </p:par>
                        <p:par>
                          <p:cTn id="13" fill="hold">
                            <p:stCondLst>
                              <p:cond delay="2500"/>
                            </p:stCondLst>
                            <p:childTnLst>
                              <p:par>
                                <p:cTn id="14" presetID="1" presetClass="entr" presetSubtype="0" fill="hold" grpId="0" nodeType="afterEffect">
                                  <p:stCondLst>
                                    <p:cond delay="2000"/>
                                  </p:stCondLst>
                                  <p:childTnLst>
                                    <p:set>
                                      <p:cBhvr>
                                        <p:cTn id="15" dur="1" fill="hold">
                                          <p:stCondLst>
                                            <p:cond delay="0"/>
                                          </p:stCondLst>
                                        </p:cTn>
                                        <p:tgtEl>
                                          <p:spTgt spid="16"/>
                                        </p:tgtEl>
                                        <p:attrNameLst>
                                          <p:attrName>style.visibility</p:attrName>
                                        </p:attrNameLst>
                                      </p:cBhvr>
                                      <p:to>
                                        <p:strVal val="visible"/>
                                      </p:to>
                                    </p:set>
                                  </p:childTnLst>
                                </p:cTn>
                              </p:par>
                            </p:childTnLst>
                          </p:cTn>
                        </p:par>
                        <p:par>
                          <p:cTn id="16" fill="hold">
                            <p:stCondLst>
                              <p:cond delay="4500"/>
                            </p:stCondLst>
                            <p:childTnLst>
                              <p:par>
                                <p:cTn id="17" presetID="0" presetClass="path" presetSubtype="0" accel="50000" decel="50000" fill="hold" grpId="1" nodeType="afterEffect">
                                  <p:stCondLst>
                                    <p:cond delay="800"/>
                                  </p:stCondLst>
                                  <p:childTnLst>
                                    <p:animMotion origin="layout" path="M 3.33333E-6 3.33333E-6 L 0.27916 -0.02223 " pathEditMode="relative" rAng="0" ptsTypes="AA">
                                      <p:cBhvr>
                                        <p:cTn id="18" dur="2000" fill="hold"/>
                                        <p:tgtEl>
                                          <p:spTgt spid="16"/>
                                        </p:tgtEl>
                                        <p:attrNameLst>
                                          <p:attrName>ppt_x</p:attrName>
                                          <p:attrName>ppt_y</p:attrName>
                                        </p:attrNameLst>
                                      </p:cBhvr>
                                      <p:rCtr x="14000" y="-1100"/>
                                    </p:animMotion>
                                  </p:childTnLst>
                                </p:cTn>
                              </p:par>
                            </p:childTnLst>
                          </p:cTn>
                        </p:par>
                        <p:par>
                          <p:cTn id="19" fill="hold">
                            <p:stCondLst>
                              <p:cond delay="7300"/>
                            </p:stCondLst>
                            <p:childTnLst>
                              <p:par>
                                <p:cTn id="20" presetID="1" presetClass="entr" presetSubtype="0"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par>
                          <p:cTn id="22" fill="hold">
                            <p:stCondLst>
                              <p:cond delay="7300"/>
                            </p:stCondLst>
                            <p:childTnLst>
                              <p:par>
                                <p:cTn id="23" presetID="1" presetClass="entr" presetSubtype="0" fill="hold" grpId="0" nodeType="afterEffect">
                                  <p:stCondLst>
                                    <p:cond delay="1200"/>
                                  </p:stCondLst>
                                  <p:childTnLst>
                                    <p:set>
                                      <p:cBhvr>
                                        <p:cTn id="24" dur="1" fill="hold">
                                          <p:stCondLst>
                                            <p:cond delay="0"/>
                                          </p:stCondLst>
                                        </p:cTn>
                                        <p:tgtEl>
                                          <p:spTgt spid="18"/>
                                        </p:tgtEl>
                                        <p:attrNameLst>
                                          <p:attrName>style.visibility</p:attrName>
                                        </p:attrNameLst>
                                      </p:cBhvr>
                                      <p:to>
                                        <p:strVal val="visible"/>
                                      </p:to>
                                    </p:set>
                                  </p:childTnLst>
                                </p:cTn>
                              </p:par>
                            </p:childTnLst>
                          </p:cTn>
                        </p:par>
                        <p:par>
                          <p:cTn id="25" fill="hold">
                            <p:stCondLst>
                              <p:cond delay="8500"/>
                            </p:stCondLst>
                            <p:childTnLst>
                              <p:par>
                                <p:cTn id="26" presetID="1" presetClass="entr" presetSubtype="0"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childTnLst>
                          </p:cTn>
                        </p:par>
                        <p:par>
                          <p:cTn id="28" fill="hold">
                            <p:stCondLst>
                              <p:cond delay="8500"/>
                            </p:stCondLst>
                            <p:childTnLst>
                              <p:par>
                                <p:cTn id="29" presetID="1" presetClass="entr" presetSubtype="0" fill="hold" grpId="1" nodeType="afterEffect">
                                  <p:stCondLst>
                                    <p:cond delay="1000"/>
                                  </p:stCondLst>
                                  <p:childTnLst>
                                    <p:set>
                                      <p:cBhvr>
                                        <p:cTn id="30" dur="1" fill="hold">
                                          <p:stCondLst>
                                            <p:cond delay="0"/>
                                          </p:stCondLst>
                                        </p:cTn>
                                        <p:tgtEl>
                                          <p:spTgt spid="18"/>
                                        </p:tgtEl>
                                        <p:attrNameLst>
                                          <p:attrName>style.visibility</p:attrName>
                                        </p:attrNameLst>
                                      </p:cBhvr>
                                      <p:to>
                                        <p:strVal val="visible"/>
                                      </p:to>
                                    </p:set>
                                  </p:childTnLst>
                                </p:cTn>
                              </p:par>
                            </p:childTnLst>
                          </p:cTn>
                        </p:par>
                        <p:par>
                          <p:cTn id="31" fill="hold">
                            <p:stCondLst>
                              <p:cond delay="9500"/>
                            </p:stCondLst>
                            <p:childTnLst>
                              <p:par>
                                <p:cTn id="32" presetID="1" presetClass="entr" presetSubtype="0"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childTnLst>
                                </p:cTn>
                              </p:par>
                            </p:childTnLst>
                          </p:cTn>
                        </p:par>
                        <p:par>
                          <p:cTn id="34" fill="hold">
                            <p:stCondLst>
                              <p:cond delay="9500"/>
                            </p:stCondLst>
                            <p:childTnLst>
                              <p:par>
                                <p:cTn id="35" presetID="1"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par>
                          <p:cTn id="37" fill="hold">
                            <p:stCondLst>
                              <p:cond delay="9500"/>
                            </p:stCondLst>
                            <p:childTnLst>
                              <p:par>
                                <p:cTn id="38" presetID="1" presetClass="entr" presetSubtype="0" fill="hold" grpId="1" nodeType="afterEffect">
                                  <p:stCondLst>
                                    <p:cond delay="1300"/>
                                  </p:stCondLst>
                                  <p:childTnLst>
                                    <p:set>
                                      <p:cBhvr>
                                        <p:cTn id="39" dur="1" fill="hold">
                                          <p:stCondLst>
                                            <p:cond delay="0"/>
                                          </p:stCondLst>
                                        </p:cTn>
                                        <p:tgtEl>
                                          <p:spTgt spid="20"/>
                                        </p:tgtEl>
                                        <p:attrNameLst>
                                          <p:attrName>style.visibility</p:attrName>
                                        </p:attrNameLst>
                                      </p:cBhvr>
                                      <p:to>
                                        <p:strVal val="visible"/>
                                      </p:to>
                                    </p:set>
                                  </p:childTnLst>
                                </p:cTn>
                              </p:par>
                            </p:childTnLst>
                          </p:cTn>
                        </p:par>
                        <p:par>
                          <p:cTn id="40" fill="hold">
                            <p:stCondLst>
                              <p:cond delay="10800"/>
                            </p:stCondLst>
                            <p:childTnLst>
                              <p:par>
                                <p:cTn id="41" presetID="1" presetClass="entr" presetSubtype="0" fill="hold" grpId="0" nodeType="afterEffect">
                                  <p:stCondLst>
                                    <p:cond delay="1600"/>
                                  </p:stCondLst>
                                  <p:childTnLst>
                                    <p:set>
                                      <p:cBhvr>
                                        <p:cTn id="42" dur="1" fill="hold">
                                          <p:stCondLst>
                                            <p:cond delay="0"/>
                                          </p:stCondLst>
                                        </p:cTn>
                                        <p:tgtEl>
                                          <p:spTgt spid="22"/>
                                        </p:tgtEl>
                                        <p:attrNameLst>
                                          <p:attrName>style.visibility</p:attrName>
                                        </p:attrNameLst>
                                      </p:cBhvr>
                                      <p:to>
                                        <p:strVal val="visible"/>
                                      </p:to>
                                    </p:set>
                                  </p:childTnLst>
                                </p:cTn>
                              </p:par>
                            </p:childTnLst>
                          </p:cTn>
                        </p:par>
                        <p:par>
                          <p:cTn id="43" fill="hold">
                            <p:stCondLst>
                              <p:cond delay="12400"/>
                            </p:stCondLst>
                            <p:childTnLst>
                              <p:par>
                                <p:cTn id="44" presetID="1"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p:bldP spid="18" grpId="0" animBg="1"/>
      <p:bldP spid="18" grpId="1" animBg="1"/>
      <p:bldP spid="19" grpId="0"/>
      <p:bldP spid="20" grpId="0" animBg="1"/>
      <p:bldP spid="20" grpId="1" animBg="1"/>
      <p:bldP spid="21" grpId="0"/>
      <p:bldP spid="22" grpId="0"/>
      <p:bldP spid="23" grpId="0" animBg="1"/>
      <p:bldP spid="23" grpId="1" animBg="1"/>
      <p:bldP spid="2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4"/>
          <p:cNvSpPr>
            <a:spLocks noGrp="1" noChangeArrowheads="1"/>
          </p:cNvSpPr>
          <p:nvPr>
            <p:ph type="title"/>
          </p:nvPr>
        </p:nvSpPr>
        <p:spPr/>
        <p:txBody>
          <a:bodyPr/>
          <a:lstStyle/>
          <a:p>
            <a:r>
              <a:rPr lang="en-US" sz="3600" dirty="0"/>
              <a:t>Change in Sensitivity</a:t>
            </a:r>
          </a:p>
        </p:txBody>
      </p:sp>
      <p:graphicFrame>
        <p:nvGraphicFramePr>
          <p:cNvPr id="12290" name="Object 3"/>
          <p:cNvGraphicFramePr>
            <a:graphicFrameLocks noGrp="1" noChangeAspect="1"/>
          </p:cNvGraphicFramePr>
          <p:nvPr>
            <p:ph idx="1"/>
          </p:nvPr>
        </p:nvGraphicFramePr>
        <p:xfrm>
          <a:off x="1524000" y="1524000"/>
          <a:ext cx="7227888" cy="3819525"/>
        </p:xfrm>
        <a:graphic>
          <a:graphicData uri="http://schemas.openxmlformats.org/presentationml/2006/ole">
            <mc:AlternateContent xmlns:mc="http://schemas.openxmlformats.org/markup-compatibility/2006">
              <mc:Choice xmlns:v="urn:schemas-microsoft-com:vml" Requires="v">
                <p:oleObj spid="_x0000_s1044" name="Chart" r:id="rId4" imgW="6124575" imgH="3381248" progId="Excel.Sheet.8">
                  <p:embed/>
                </p:oleObj>
              </mc:Choice>
              <mc:Fallback>
                <p:oleObj name="Chart" r:id="rId4" imgW="6124575" imgH="3381248" progId="Excel.Sheet.8">
                  <p:embed/>
                  <p:pic>
                    <p:nvPicPr>
                      <p:cNvPr id="1229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524000"/>
                        <a:ext cx="7227888" cy="3819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3" name="AutoShape 7"/>
          <p:cNvSpPr>
            <a:spLocks noChangeArrowheads="1"/>
          </p:cNvSpPr>
          <p:nvPr/>
        </p:nvSpPr>
        <p:spPr bwMode="auto">
          <a:xfrm>
            <a:off x="3810000" y="4267200"/>
            <a:ext cx="45719" cy="1371600"/>
          </a:xfrm>
          <a:prstGeom prst="upArrow">
            <a:avLst>
              <a:gd name="adj1" fmla="val 50000"/>
              <a:gd name="adj2" fmla="val 150000"/>
            </a:avLst>
          </a:prstGeom>
          <a:solidFill>
            <a:schemeClr val="accent1"/>
          </a:solidFill>
          <a:ln w="12700">
            <a:solidFill>
              <a:schemeClr val="tx1"/>
            </a:solidFill>
            <a:miter lim="800000"/>
            <a:headEnd type="none" w="sm" len="sm"/>
            <a:tailEnd type="none" w="sm" len="sm"/>
          </a:ln>
        </p:spPr>
        <p:txBody>
          <a:bodyPr vert="eaVert" wrap="none" anchor="ctr"/>
          <a:lstStyle/>
          <a:p>
            <a:endParaRPr lang="en-US"/>
          </a:p>
        </p:txBody>
      </p:sp>
      <p:sp>
        <p:nvSpPr>
          <p:cNvPr id="2" name="TextBox 1">
            <a:extLst>
              <a:ext uri="{FF2B5EF4-FFF2-40B4-BE49-F238E27FC236}">
                <a16:creationId xmlns:a16="http://schemas.microsoft.com/office/drawing/2014/main" id="{931A62C8-93A0-4B5B-BD14-17DB56D2A59E}"/>
              </a:ext>
            </a:extLst>
          </p:cNvPr>
          <p:cNvSpPr txBox="1"/>
          <p:nvPr/>
        </p:nvSpPr>
        <p:spPr>
          <a:xfrm>
            <a:off x="1905000" y="5638800"/>
            <a:ext cx="5410200" cy="830997"/>
          </a:xfrm>
          <a:prstGeom prst="rect">
            <a:avLst/>
          </a:prstGeom>
          <a:noFill/>
        </p:spPr>
        <p:txBody>
          <a:bodyPr wrap="square" rtlCol="0">
            <a:spAutoFit/>
          </a:bodyPr>
          <a:lstStyle/>
          <a:p>
            <a:r>
              <a:rPr lang="en-US" sz="2400" dirty="0"/>
              <a:t>Region of the curve where there is a significant change in sensitivity</a:t>
            </a:r>
          </a:p>
        </p:txBody>
      </p:sp>
    </p:spTree>
    <p:extLst>
      <p:ext uri="{BB962C8B-B14F-4D97-AF65-F5344CB8AC3E}">
        <p14:creationId xmlns:p14="http://schemas.microsoft.com/office/powerpoint/2010/main" val="21882683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75C36-F375-407B-9F18-A285A8CA1951}"/>
              </a:ext>
            </a:extLst>
          </p:cNvPr>
          <p:cNvSpPr>
            <a:spLocks noGrp="1"/>
          </p:cNvSpPr>
          <p:nvPr>
            <p:ph type="title"/>
          </p:nvPr>
        </p:nvSpPr>
        <p:spPr/>
        <p:txBody>
          <a:bodyPr/>
          <a:lstStyle/>
          <a:p>
            <a:r>
              <a:rPr lang="en-US" dirty="0"/>
              <a:t>Instrument Limitations</a:t>
            </a:r>
          </a:p>
        </p:txBody>
      </p:sp>
      <p:pic>
        <p:nvPicPr>
          <p:cNvPr id="5" name="Content Placeholder 4">
            <a:extLst>
              <a:ext uri="{FF2B5EF4-FFF2-40B4-BE49-F238E27FC236}">
                <a16:creationId xmlns:a16="http://schemas.microsoft.com/office/drawing/2014/main" id="{123CEB5C-61E0-4118-B274-F4E79877155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7349" t="5051" r="9937" b="4034"/>
          <a:stretch/>
        </p:blipFill>
        <p:spPr>
          <a:xfrm>
            <a:off x="1524000" y="1676400"/>
            <a:ext cx="4114800" cy="4443985"/>
          </a:xfrm>
        </p:spPr>
      </p:pic>
    </p:spTree>
    <p:extLst>
      <p:ext uri="{BB962C8B-B14F-4D97-AF65-F5344CB8AC3E}">
        <p14:creationId xmlns:p14="http://schemas.microsoft.com/office/powerpoint/2010/main" val="27883420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2100" y="267471"/>
            <a:ext cx="7200900" cy="945516"/>
          </a:xfrm>
        </p:spPr>
        <p:txBody>
          <a:bodyPr>
            <a:normAutofit/>
          </a:bodyPr>
          <a:lstStyle/>
          <a:p>
            <a:r>
              <a:rPr lang="en-US" dirty="0"/>
              <a:t>2. Determine the Initial MDL</a:t>
            </a:r>
          </a:p>
        </p:txBody>
      </p:sp>
      <p:sp>
        <p:nvSpPr>
          <p:cNvPr id="3" name="Content Placeholder 2"/>
          <p:cNvSpPr>
            <a:spLocks noGrp="1"/>
          </p:cNvSpPr>
          <p:nvPr>
            <p:ph idx="1"/>
          </p:nvPr>
        </p:nvSpPr>
        <p:spPr>
          <a:xfrm>
            <a:off x="419100" y="1133857"/>
            <a:ext cx="8458200" cy="4800600"/>
          </a:xfrm>
        </p:spPr>
        <p:txBody>
          <a:bodyPr>
            <a:normAutofit fontScale="92500"/>
          </a:bodyPr>
          <a:lstStyle/>
          <a:p>
            <a:pPr marL="461963" lvl="1" indent="-347663">
              <a:buFont typeface="Wingdings" panose="05000000000000000000" pitchFamily="2" charset="2"/>
              <a:buChar char="q"/>
            </a:pPr>
            <a:r>
              <a:rPr lang="en-US" sz="2600" i="0" dirty="0"/>
              <a:t>Select a spiking level, typically 2 – 10 times the estimated MDL.* (</a:t>
            </a:r>
            <a:r>
              <a:rPr lang="en-US" sz="2600" i="0" dirty="0">
                <a:solidFill>
                  <a:srgbClr val="FF0000"/>
                </a:solidFill>
              </a:rPr>
              <a:t>TNI requires spikes to be at or below the LOQ</a:t>
            </a:r>
            <a:r>
              <a:rPr lang="en-US" sz="2600" i="0" dirty="0"/>
              <a:t>)</a:t>
            </a:r>
          </a:p>
          <a:p>
            <a:pPr marL="461963" lvl="1" indent="-347663">
              <a:buFont typeface="Wingdings" panose="05000000000000000000" pitchFamily="2" charset="2"/>
              <a:buChar char="q"/>
            </a:pPr>
            <a:r>
              <a:rPr lang="en-US" sz="2600" i="0" dirty="0"/>
              <a:t>Analyze a minimum of 7 spikes and 7 blanks.</a:t>
            </a:r>
          </a:p>
          <a:p>
            <a:pPr marL="461963" lvl="1" indent="-347663">
              <a:buFont typeface="Wingdings" panose="05000000000000000000" pitchFamily="2" charset="2"/>
              <a:buChar char="q"/>
            </a:pPr>
            <a:r>
              <a:rPr lang="en-US" sz="2600" i="0" dirty="0"/>
              <a:t>Include at least three batches on three separate days. </a:t>
            </a:r>
          </a:p>
          <a:p>
            <a:pPr marL="461963" lvl="1" indent="-347663">
              <a:buFont typeface="Wingdings" panose="05000000000000000000" pitchFamily="2" charset="2"/>
              <a:buChar char="q"/>
            </a:pPr>
            <a:r>
              <a:rPr lang="en-US" sz="2600" i="0" dirty="0"/>
              <a:t>Existing data </a:t>
            </a:r>
            <a:r>
              <a:rPr lang="en-US" sz="2600" dirty="0"/>
              <a:t>may (</a:t>
            </a:r>
            <a:r>
              <a:rPr lang="en-US" sz="2600" dirty="0">
                <a:solidFill>
                  <a:srgbClr val="FF0000"/>
                </a:solidFill>
              </a:rPr>
              <a:t>must</a:t>
            </a:r>
            <a:r>
              <a:rPr lang="en-US" sz="2600" dirty="0"/>
              <a:t>) be </a:t>
            </a:r>
            <a:r>
              <a:rPr lang="en-US" sz="2600" i="0" dirty="0"/>
              <a:t>used if generated within the last 2 years.</a:t>
            </a:r>
          </a:p>
          <a:p>
            <a:pPr marL="461963" lvl="1" indent="-347663">
              <a:buFont typeface="Wingdings" panose="05000000000000000000" pitchFamily="2" charset="2"/>
              <a:buChar char="q"/>
            </a:pPr>
            <a:r>
              <a:rPr lang="en-US" sz="2600" i="0" dirty="0"/>
              <a:t>Samples must be distributed across all of the instruments. </a:t>
            </a:r>
          </a:p>
          <a:p>
            <a:pPr marL="461963" lvl="1" indent="-347663">
              <a:buFont typeface="Wingdings" panose="05000000000000000000" pitchFamily="2" charset="2"/>
              <a:buChar char="q"/>
            </a:pPr>
            <a:r>
              <a:rPr lang="en-US" sz="2600" i="0" dirty="0"/>
              <a:t>A minimum of two spikes and two blanks on different days for each instrument</a:t>
            </a:r>
            <a:r>
              <a:rPr lang="en-US" sz="2400" i="0" dirty="0"/>
              <a:t>. (</a:t>
            </a:r>
            <a:r>
              <a:rPr lang="en-US" sz="2400" i="0" dirty="0">
                <a:solidFill>
                  <a:srgbClr val="FF0000"/>
                </a:solidFill>
              </a:rPr>
              <a:t>TNI only requires one </a:t>
            </a:r>
            <a:r>
              <a:rPr lang="en-US" sz="2400" dirty="0">
                <a:solidFill>
                  <a:srgbClr val="FF0000"/>
                </a:solidFill>
              </a:rPr>
              <a:t>s</a:t>
            </a:r>
            <a:r>
              <a:rPr lang="en-US" sz="2400" i="0" dirty="0">
                <a:solidFill>
                  <a:srgbClr val="FF0000"/>
                </a:solidFill>
              </a:rPr>
              <a:t>pike and one blank**</a:t>
            </a:r>
            <a:r>
              <a:rPr lang="en-US" sz="2400" i="0" dirty="0"/>
              <a:t>)</a:t>
            </a:r>
          </a:p>
          <a:p>
            <a:pPr marL="461963" lvl="1" indent="-347663">
              <a:buFont typeface="Wingdings" panose="05000000000000000000" pitchFamily="2" charset="2"/>
              <a:buChar char="q"/>
            </a:pPr>
            <a:r>
              <a:rPr lang="en-US" sz="2600" dirty="0"/>
              <a:t>The same extract may be analyzed on different instruments</a:t>
            </a:r>
            <a:r>
              <a:rPr lang="en-US" sz="2600" i="0" dirty="0"/>
              <a:t> </a:t>
            </a:r>
          </a:p>
        </p:txBody>
      </p:sp>
      <p:sp>
        <p:nvSpPr>
          <p:cNvPr id="4" name="TextBox 3"/>
          <p:cNvSpPr txBox="1"/>
          <p:nvPr/>
        </p:nvSpPr>
        <p:spPr>
          <a:xfrm>
            <a:off x="250564" y="5308644"/>
            <a:ext cx="8686800" cy="83099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2400" dirty="0"/>
              <a:t>* Spiking levels in excess of 10 times the estimated detection limit may be required for </a:t>
            </a:r>
            <a:r>
              <a:rPr lang="en-US" sz="2400" dirty="0" err="1"/>
              <a:t>analytes</a:t>
            </a:r>
            <a:r>
              <a:rPr lang="en-US" sz="2400" dirty="0"/>
              <a:t> with poor recovery</a:t>
            </a:r>
          </a:p>
        </p:txBody>
      </p:sp>
      <p:sp>
        <p:nvSpPr>
          <p:cNvPr id="5" name="TextBox 4">
            <a:extLst>
              <a:ext uri="{FF2B5EF4-FFF2-40B4-BE49-F238E27FC236}">
                <a16:creationId xmlns:a16="http://schemas.microsoft.com/office/drawing/2014/main" id="{F0F7CAEC-2525-4A3D-B25C-8CCE9D8CD330}"/>
              </a:ext>
            </a:extLst>
          </p:cNvPr>
          <p:cNvSpPr txBox="1"/>
          <p:nvPr/>
        </p:nvSpPr>
        <p:spPr>
          <a:xfrm>
            <a:off x="609600" y="6221197"/>
            <a:ext cx="57912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a:solidFill>
                  <a:srgbClr val="FF0000"/>
                </a:solidFill>
              </a:rPr>
              <a:t>**</a:t>
            </a:r>
            <a:r>
              <a:rPr lang="en-US" dirty="0"/>
              <a:t>But LOQ spike requires two.</a:t>
            </a:r>
          </a:p>
        </p:txBody>
      </p:sp>
    </p:spTree>
    <p:extLst>
      <p:ext uri="{BB962C8B-B14F-4D97-AF65-F5344CB8AC3E}">
        <p14:creationId xmlns:p14="http://schemas.microsoft.com/office/powerpoint/2010/main" val="317262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73D5D-5A34-4197-9523-B2CAA493668A}"/>
              </a:ext>
            </a:extLst>
          </p:cNvPr>
          <p:cNvSpPr>
            <a:spLocks noGrp="1"/>
          </p:cNvSpPr>
          <p:nvPr>
            <p:ph type="title"/>
          </p:nvPr>
        </p:nvSpPr>
        <p:spPr>
          <a:xfrm>
            <a:off x="2057400" y="274638"/>
            <a:ext cx="6629400" cy="1477962"/>
          </a:xfrm>
        </p:spPr>
        <p:txBody>
          <a:bodyPr/>
          <a:lstStyle/>
          <a:p>
            <a:r>
              <a:rPr lang="en-US" dirty="0"/>
              <a:t>New and Updated Implementation Resources</a:t>
            </a:r>
          </a:p>
        </p:txBody>
      </p:sp>
      <p:sp>
        <p:nvSpPr>
          <p:cNvPr id="3" name="Content Placeholder 2">
            <a:extLst>
              <a:ext uri="{FF2B5EF4-FFF2-40B4-BE49-F238E27FC236}">
                <a16:creationId xmlns:a16="http://schemas.microsoft.com/office/drawing/2014/main" id="{66E0EE16-7A8C-43B6-A1D6-35CB96AD9412}"/>
              </a:ext>
            </a:extLst>
          </p:cNvPr>
          <p:cNvSpPr>
            <a:spLocks noGrp="1"/>
          </p:cNvSpPr>
          <p:nvPr>
            <p:ph idx="1"/>
          </p:nvPr>
        </p:nvSpPr>
        <p:spPr>
          <a:xfrm>
            <a:off x="304800" y="1905000"/>
            <a:ext cx="8229600" cy="4393396"/>
          </a:xfrm>
        </p:spPr>
        <p:txBody>
          <a:bodyPr/>
          <a:lstStyle/>
          <a:p>
            <a:r>
              <a:rPr lang="en-US" sz="2800" dirty="0"/>
              <a:t>Three Guidance Documents</a:t>
            </a:r>
          </a:p>
          <a:p>
            <a:r>
              <a:rPr lang="en-US" sz="2800" dirty="0"/>
              <a:t>Revised Small Laboratory Handbook</a:t>
            </a:r>
          </a:p>
          <a:p>
            <a:r>
              <a:rPr lang="en-US" sz="2800" dirty="0"/>
              <a:t>Revised Quality Manual Template</a:t>
            </a:r>
          </a:p>
          <a:p>
            <a:r>
              <a:rPr lang="en-US" sz="2800" dirty="0"/>
              <a:t>2016 Checklists</a:t>
            </a:r>
          </a:p>
          <a:p>
            <a:r>
              <a:rPr lang="en-US" sz="2800" dirty="0"/>
              <a:t>5 Downloadable Webcasts</a:t>
            </a:r>
          </a:p>
          <a:p>
            <a:r>
              <a:rPr lang="en-US" sz="2800" dirty="0"/>
              <a:t>Comparison Document: 2003-2009-2016</a:t>
            </a:r>
          </a:p>
          <a:p>
            <a:r>
              <a:rPr lang="en-US" sz="2800" dirty="0"/>
              <a:t>Early Implementation</a:t>
            </a:r>
          </a:p>
          <a:p>
            <a:r>
              <a:rPr lang="en-US" sz="2800" dirty="0"/>
              <a:t>Review of Standard Interpretations (August 2019)</a:t>
            </a:r>
          </a:p>
          <a:p>
            <a:endParaRPr lang="en-US" sz="2800" dirty="0"/>
          </a:p>
        </p:txBody>
      </p:sp>
    </p:spTree>
    <p:extLst>
      <p:ext uri="{BB962C8B-B14F-4D97-AF65-F5344CB8AC3E}">
        <p14:creationId xmlns:p14="http://schemas.microsoft.com/office/powerpoint/2010/main" val="21515155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4499" y="228600"/>
            <a:ext cx="7704667" cy="761999"/>
          </a:xfrm>
        </p:spPr>
        <p:txBody>
          <a:bodyPr/>
          <a:lstStyle/>
          <a:p>
            <a:r>
              <a:rPr lang="en-US" dirty="0"/>
              <a:t>Example – Single Instrument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0221" y="1994541"/>
            <a:ext cx="590410" cy="852487"/>
          </a:xfrm>
          <a:prstGeom prst="rect">
            <a:avLst/>
          </a:prstGeom>
          <a:solidFill>
            <a:srgbClr val="00B050"/>
          </a:solidFill>
        </p:spPr>
      </p:pic>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27396" y="1994541"/>
            <a:ext cx="590410" cy="852487"/>
          </a:xfrm>
          <a:prstGeom prst="rect">
            <a:avLst/>
          </a:prstGeom>
          <a:solidFill>
            <a:srgbClr val="00B050"/>
          </a:solidFill>
          <a:ln>
            <a:solidFill>
              <a:srgbClr val="00B050"/>
            </a:solidFill>
          </a:ln>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83113" y="1987401"/>
            <a:ext cx="590410" cy="852487"/>
          </a:xfrm>
          <a:prstGeom prst="rect">
            <a:avLst/>
          </a:prstGeom>
          <a:solidFill>
            <a:srgbClr val="00B050"/>
          </a:solidFill>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9741" y="2007121"/>
            <a:ext cx="590410" cy="852487"/>
          </a:xfrm>
          <a:prstGeom prst="rect">
            <a:avLst/>
          </a:prstGeom>
          <a:solidFill>
            <a:srgbClr val="7030A0"/>
          </a:solidFill>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80291" y="1994541"/>
            <a:ext cx="590410" cy="852487"/>
          </a:xfrm>
          <a:prstGeom prst="rect">
            <a:avLst/>
          </a:prstGeom>
          <a:solidFill>
            <a:srgbClr val="7030A0"/>
          </a:solidFill>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7770" y="2030550"/>
            <a:ext cx="567630" cy="819596"/>
          </a:xfrm>
          <a:prstGeom prst="rect">
            <a:avLst/>
          </a:prstGeom>
          <a:solidFill>
            <a:srgbClr val="FF0000"/>
          </a:solidFill>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78968" y="2007121"/>
            <a:ext cx="590410" cy="852487"/>
          </a:xfrm>
          <a:prstGeom prst="rect">
            <a:avLst/>
          </a:prstGeom>
          <a:solidFill>
            <a:srgbClr val="FF0000"/>
          </a:solidFill>
        </p:spPr>
      </p:pic>
      <p:cxnSp>
        <p:nvCxnSpPr>
          <p:cNvPr id="16" name="Straight Arrow Connector 15"/>
          <p:cNvCxnSpPr/>
          <p:nvPr/>
        </p:nvCxnSpPr>
        <p:spPr>
          <a:xfrm flipH="1">
            <a:off x="3290416" y="2877538"/>
            <a:ext cx="180806" cy="1429803"/>
          </a:xfrm>
          <a:prstGeom prst="straightConnector1">
            <a:avLst/>
          </a:prstGeom>
          <a:ln w="38100">
            <a:solidFill>
              <a:srgbClr val="003399"/>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783703" y="2887064"/>
            <a:ext cx="160258" cy="1405983"/>
          </a:xfrm>
          <a:prstGeom prst="straightConnector1">
            <a:avLst/>
          </a:prstGeom>
          <a:ln w="38100">
            <a:solidFill>
              <a:srgbClr val="003399"/>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311524" y="2859608"/>
            <a:ext cx="599782" cy="1426574"/>
          </a:xfrm>
          <a:prstGeom prst="straightConnector1">
            <a:avLst/>
          </a:prstGeom>
          <a:ln w="38100">
            <a:solidFill>
              <a:srgbClr val="003399"/>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381882" y="2887064"/>
            <a:ext cx="10817" cy="1420277"/>
          </a:xfrm>
          <a:prstGeom prst="straightConnector1">
            <a:avLst/>
          </a:prstGeom>
          <a:ln w="38100">
            <a:solidFill>
              <a:srgbClr val="003399"/>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8" idx="2"/>
          </p:cNvCxnSpPr>
          <p:nvPr/>
        </p:nvCxnSpPr>
        <p:spPr>
          <a:xfrm flipH="1">
            <a:off x="5880194" y="2847028"/>
            <a:ext cx="395302" cy="1460313"/>
          </a:xfrm>
          <a:prstGeom prst="straightConnector1">
            <a:avLst/>
          </a:prstGeom>
          <a:ln w="38100">
            <a:solidFill>
              <a:srgbClr val="003399"/>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7371585" y="2954920"/>
            <a:ext cx="172215" cy="1430158"/>
          </a:xfrm>
          <a:prstGeom prst="straightConnector1">
            <a:avLst/>
          </a:prstGeom>
          <a:ln w="38100">
            <a:solidFill>
              <a:srgbClr val="003399"/>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7878968" y="2954920"/>
            <a:ext cx="229677" cy="1430158"/>
          </a:xfrm>
          <a:prstGeom prst="straightConnector1">
            <a:avLst/>
          </a:prstGeom>
          <a:ln w="38100">
            <a:solidFill>
              <a:srgbClr val="003399"/>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880094" y="1222744"/>
            <a:ext cx="1568186" cy="461665"/>
          </a:xfrm>
          <a:prstGeom prst="rect">
            <a:avLst/>
          </a:prstGeom>
          <a:noFill/>
        </p:spPr>
        <p:txBody>
          <a:bodyPr wrap="square" rtlCol="0">
            <a:spAutoFit/>
          </a:bodyPr>
          <a:lstStyle/>
          <a:p>
            <a:r>
              <a:rPr lang="en-US" sz="2400" dirty="0">
                <a:solidFill>
                  <a:srgbClr val="00B050"/>
                </a:solidFill>
              </a:rPr>
              <a:t>Monday</a:t>
            </a:r>
          </a:p>
        </p:txBody>
      </p:sp>
      <p:sp>
        <p:nvSpPr>
          <p:cNvPr id="34" name="TextBox 33"/>
          <p:cNvSpPr txBox="1"/>
          <p:nvPr/>
        </p:nvSpPr>
        <p:spPr>
          <a:xfrm>
            <a:off x="2443394" y="4486621"/>
            <a:ext cx="1662377" cy="461665"/>
          </a:xfrm>
          <a:prstGeom prst="rect">
            <a:avLst/>
          </a:prstGeom>
          <a:noFill/>
        </p:spPr>
        <p:txBody>
          <a:bodyPr wrap="square" rtlCol="0">
            <a:spAutoFit/>
          </a:bodyPr>
          <a:lstStyle/>
          <a:p>
            <a:r>
              <a:rPr lang="en-US" sz="2400" dirty="0">
                <a:solidFill>
                  <a:srgbClr val="7030A0"/>
                </a:solidFill>
              </a:rPr>
              <a:t>Tuesday</a:t>
            </a:r>
          </a:p>
        </p:txBody>
      </p:sp>
      <p:sp>
        <p:nvSpPr>
          <p:cNvPr id="36" name="TextBox 35"/>
          <p:cNvSpPr txBox="1"/>
          <p:nvPr/>
        </p:nvSpPr>
        <p:spPr>
          <a:xfrm>
            <a:off x="4524064" y="4478064"/>
            <a:ext cx="1845444" cy="461665"/>
          </a:xfrm>
          <a:prstGeom prst="rect">
            <a:avLst/>
          </a:prstGeom>
          <a:noFill/>
        </p:spPr>
        <p:txBody>
          <a:bodyPr wrap="square" rtlCol="0">
            <a:spAutoFit/>
          </a:bodyPr>
          <a:lstStyle/>
          <a:p>
            <a:r>
              <a:rPr lang="en-US" sz="2400" dirty="0">
                <a:solidFill>
                  <a:srgbClr val="FF0000"/>
                </a:solidFill>
              </a:rPr>
              <a:t>Wednesday</a:t>
            </a:r>
          </a:p>
        </p:txBody>
      </p:sp>
      <p:sp>
        <p:nvSpPr>
          <p:cNvPr id="37" name="TextBox 36"/>
          <p:cNvSpPr txBox="1"/>
          <p:nvPr/>
        </p:nvSpPr>
        <p:spPr>
          <a:xfrm>
            <a:off x="348179" y="5584518"/>
            <a:ext cx="7347235"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000" dirty="0"/>
              <a:t>Run a method blank with each spike, unless you have the data!</a:t>
            </a:r>
          </a:p>
        </p:txBody>
      </p:sp>
      <p:sp>
        <p:nvSpPr>
          <p:cNvPr id="38" name="Rectangle 37"/>
          <p:cNvSpPr/>
          <p:nvPr/>
        </p:nvSpPr>
        <p:spPr>
          <a:xfrm>
            <a:off x="6961078" y="4486621"/>
            <a:ext cx="1468672" cy="461665"/>
          </a:xfrm>
          <a:prstGeom prst="rect">
            <a:avLst/>
          </a:prstGeom>
        </p:spPr>
        <p:txBody>
          <a:bodyPr wrap="none">
            <a:spAutoFit/>
          </a:bodyPr>
          <a:lstStyle/>
          <a:p>
            <a:r>
              <a:rPr lang="en-US" sz="2400" dirty="0">
                <a:solidFill>
                  <a:srgbClr val="FFC000"/>
                </a:solidFill>
              </a:rPr>
              <a:t>Thursday</a:t>
            </a:r>
          </a:p>
        </p:txBody>
      </p:sp>
      <p:sp>
        <p:nvSpPr>
          <p:cNvPr id="39" name="TextBox 38"/>
          <p:cNvSpPr txBox="1"/>
          <p:nvPr/>
        </p:nvSpPr>
        <p:spPr>
          <a:xfrm>
            <a:off x="5109741" y="1222745"/>
            <a:ext cx="1970477" cy="461665"/>
          </a:xfrm>
          <a:prstGeom prst="rect">
            <a:avLst/>
          </a:prstGeom>
          <a:noFill/>
        </p:spPr>
        <p:txBody>
          <a:bodyPr wrap="square" rtlCol="0">
            <a:spAutoFit/>
          </a:bodyPr>
          <a:lstStyle/>
          <a:p>
            <a:r>
              <a:rPr lang="en-US" sz="2400" dirty="0">
                <a:solidFill>
                  <a:srgbClr val="7030A0"/>
                </a:solidFill>
              </a:rPr>
              <a:t>Tuesday</a:t>
            </a:r>
          </a:p>
        </p:txBody>
      </p:sp>
      <p:sp>
        <p:nvSpPr>
          <p:cNvPr id="40" name="Rectangle 39"/>
          <p:cNvSpPr/>
          <p:nvPr/>
        </p:nvSpPr>
        <p:spPr>
          <a:xfrm>
            <a:off x="6792347" y="1222746"/>
            <a:ext cx="1806135" cy="461665"/>
          </a:xfrm>
          <a:prstGeom prst="rect">
            <a:avLst/>
          </a:prstGeom>
        </p:spPr>
        <p:txBody>
          <a:bodyPr wrap="none">
            <a:spAutoFit/>
          </a:bodyPr>
          <a:lstStyle/>
          <a:p>
            <a:r>
              <a:rPr lang="en-US" sz="2400" dirty="0">
                <a:solidFill>
                  <a:srgbClr val="FF0000"/>
                </a:solidFill>
              </a:rPr>
              <a:t>Wednesday</a:t>
            </a:r>
          </a:p>
        </p:txBody>
      </p:sp>
      <p:sp>
        <p:nvSpPr>
          <p:cNvPr id="54" name="Rectangle 53"/>
          <p:cNvSpPr/>
          <p:nvPr/>
        </p:nvSpPr>
        <p:spPr>
          <a:xfrm>
            <a:off x="357423" y="1799493"/>
            <a:ext cx="1782860" cy="954107"/>
          </a:xfrm>
          <a:prstGeom prst="rect">
            <a:avLst/>
          </a:prstGeom>
        </p:spPr>
        <p:txBody>
          <a:bodyPr wrap="none">
            <a:spAutoFit/>
          </a:bodyPr>
          <a:lstStyle/>
          <a:p>
            <a:r>
              <a:rPr lang="en-US" sz="2800" dirty="0"/>
              <a:t>Extraction</a:t>
            </a:r>
          </a:p>
          <a:p>
            <a:pPr algn="ctr"/>
            <a:r>
              <a:rPr lang="en-US" sz="2800" dirty="0"/>
              <a:t>Batch</a:t>
            </a:r>
          </a:p>
        </p:txBody>
      </p:sp>
      <p:sp>
        <p:nvSpPr>
          <p:cNvPr id="55" name="Rectangle 54"/>
          <p:cNvSpPr/>
          <p:nvPr/>
        </p:nvSpPr>
        <p:spPr>
          <a:xfrm>
            <a:off x="101872" y="3830288"/>
            <a:ext cx="2400462" cy="954107"/>
          </a:xfrm>
          <a:prstGeom prst="rect">
            <a:avLst/>
          </a:prstGeom>
        </p:spPr>
        <p:txBody>
          <a:bodyPr wrap="square">
            <a:spAutoFit/>
          </a:bodyPr>
          <a:lstStyle/>
          <a:p>
            <a:pPr algn="ctr"/>
            <a:r>
              <a:rPr lang="en-US" sz="2800" dirty="0"/>
              <a:t>Analysis</a:t>
            </a:r>
          </a:p>
          <a:p>
            <a:pPr algn="ctr"/>
            <a:r>
              <a:rPr lang="en-US" sz="2800" dirty="0"/>
              <a:t>Batch</a:t>
            </a:r>
          </a:p>
        </p:txBody>
      </p:sp>
      <p:cxnSp>
        <p:nvCxnSpPr>
          <p:cNvPr id="27" name="Straight Arrow Connector 26"/>
          <p:cNvCxnSpPr/>
          <p:nvPr/>
        </p:nvCxnSpPr>
        <p:spPr>
          <a:xfrm flipH="1">
            <a:off x="3627535" y="2873335"/>
            <a:ext cx="544807" cy="1412847"/>
          </a:xfrm>
          <a:prstGeom prst="straightConnector1">
            <a:avLst/>
          </a:prstGeom>
          <a:ln w="38100">
            <a:solidFill>
              <a:srgbClr val="003399"/>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923004" y="3476008"/>
            <a:ext cx="646331" cy="461665"/>
          </a:xfrm>
          <a:prstGeom prst="rect">
            <a:avLst/>
          </a:prstGeom>
          <a:noFill/>
        </p:spPr>
        <p:txBody>
          <a:bodyPr wrap="none" rtlCol="0">
            <a:spAutoFit/>
          </a:bodyPr>
          <a:lstStyle/>
          <a:p>
            <a:r>
              <a:rPr lang="en-US" sz="2400" b="1" dirty="0"/>
              <a:t>OR</a:t>
            </a:r>
          </a:p>
        </p:txBody>
      </p:sp>
    </p:spTree>
    <p:extLst>
      <p:ext uri="{BB962C8B-B14F-4D97-AF65-F5344CB8AC3E}">
        <p14:creationId xmlns:p14="http://schemas.microsoft.com/office/powerpoint/2010/main" val="3423662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4499" y="228600"/>
            <a:ext cx="7704667" cy="761999"/>
          </a:xfrm>
        </p:spPr>
        <p:txBody>
          <a:bodyPr/>
          <a:lstStyle/>
          <a:p>
            <a:r>
              <a:rPr lang="en-US" dirty="0"/>
              <a:t>Multiple (4) Instruments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58041" y="1295400"/>
            <a:ext cx="590410" cy="852487"/>
          </a:xfrm>
          <a:prstGeom prst="rect">
            <a:avLst/>
          </a:prstGeom>
          <a:solidFill>
            <a:srgbClr val="00B050"/>
          </a:solidFill>
        </p:spPr>
      </p:pic>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2275" y="1248727"/>
            <a:ext cx="590410" cy="852487"/>
          </a:xfrm>
          <a:prstGeom prst="rect">
            <a:avLst/>
          </a:prstGeom>
          <a:solidFill>
            <a:srgbClr val="00B050"/>
          </a:solidFill>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60703" y="1248727"/>
            <a:ext cx="590410" cy="852487"/>
          </a:xfrm>
          <a:prstGeom prst="rect">
            <a:avLst/>
          </a:prstGeom>
          <a:solidFill>
            <a:srgbClr val="00B050"/>
          </a:solidFill>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50723" y="1210490"/>
            <a:ext cx="590410" cy="852487"/>
          </a:xfrm>
          <a:prstGeom prst="rect">
            <a:avLst/>
          </a:prstGeom>
          <a:solidFill>
            <a:srgbClr val="7030A0"/>
          </a:solidFill>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2214" y="1214369"/>
            <a:ext cx="590410" cy="852487"/>
          </a:xfrm>
          <a:prstGeom prst="rect">
            <a:avLst/>
          </a:prstGeom>
          <a:solidFill>
            <a:srgbClr val="7030A0"/>
          </a:solidFill>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8590" y="1210490"/>
            <a:ext cx="590410" cy="852487"/>
          </a:xfrm>
          <a:prstGeom prst="rect">
            <a:avLst/>
          </a:prstGeom>
          <a:solidFill>
            <a:srgbClr val="FF0000"/>
          </a:solidFill>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8600" y="1210491"/>
            <a:ext cx="590410" cy="852487"/>
          </a:xfrm>
          <a:prstGeom prst="rect">
            <a:avLst/>
          </a:prstGeom>
          <a:solidFill>
            <a:srgbClr val="FF0000"/>
          </a:solidFill>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3437" y="3276600"/>
            <a:ext cx="1550027" cy="1426025"/>
          </a:xfrm>
          <a:prstGeom prst="rect">
            <a:avLst/>
          </a:prstGeom>
          <a:solidFill>
            <a:srgbClr val="00B050"/>
          </a:solidFill>
          <a:ln w="50800">
            <a:solidFill>
              <a:srgbClr val="00B050"/>
            </a:solidFill>
          </a:ln>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6784" y="3287552"/>
            <a:ext cx="1550027" cy="1426025"/>
          </a:xfrm>
          <a:prstGeom prst="rect">
            <a:avLst/>
          </a:prstGeom>
          <a:ln w="50800">
            <a:solidFill>
              <a:srgbClr val="7030A0"/>
            </a:solidFill>
          </a:ln>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3492" y="3228670"/>
            <a:ext cx="1550027" cy="1426025"/>
          </a:xfrm>
          <a:prstGeom prst="rect">
            <a:avLst/>
          </a:prstGeom>
          <a:ln w="50800">
            <a:solidFill>
              <a:srgbClr val="FF3300"/>
            </a:solidFill>
          </a:ln>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3999" y="3274695"/>
            <a:ext cx="1550027" cy="1426025"/>
          </a:xfrm>
          <a:prstGeom prst="rect">
            <a:avLst/>
          </a:prstGeom>
          <a:ln w="50800">
            <a:solidFill>
              <a:srgbClr val="FFC000"/>
            </a:solidFill>
          </a:ln>
        </p:spPr>
      </p:pic>
      <p:cxnSp>
        <p:nvCxnSpPr>
          <p:cNvPr id="16" name="Straight Arrow Connector 15"/>
          <p:cNvCxnSpPr/>
          <p:nvPr/>
        </p:nvCxnSpPr>
        <p:spPr>
          <a:xfrm>
            <a:off x="1738005" y="2147887"/>
            <a:ext cx="295205" cy="1128713"/>
          </a:xfrm>
          <a:prstGeom prst="straightConnector1">
            <a:avLst/>
          </a:prstGeom>
          <a:ln w="38100">
            <a:solidFill>
              <a:srgbClr val="003399"/>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2271869" y="2142103"/>
            <a:ext cx="414307" cy="1179740"/>
          </a:xfrm>
          <a:prstGeom prst="straightConnector1">
            <a:avLst/>
          </a:prstGeom>
          <a:ln w="38100">
            <a:solidFill>
              <a:srgbClr val="003399"/>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726593" y="2176937"/>
            <a:ext cx="295205" cy="1128713"/>
          </a:xfrm>
          <a:prstGeom prst="straightConnector1">
            <a:avLst/>
          </a:prstGeom>
          <a:ln w="38100">
            <a:solidFill>
              <a:srgbClr val="003399"/>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4484062" y="2084271"/>
            <a:ext cx="134601" cy="1237572"/>
          </a:xfrm>
          <a:prstGeom prst="straightConnector1">
            <a:avLst/>
          </a:prstGeom>
          <a:ln w="38100">
            <a:solidFill>
              <a:srgbClr val="003399"/>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6410781" y="1983647"/>
            <a:ext cx="385411" cy="1287169"/>
          </a:xfrm>
          <a:prstGeom prst="straightConnector1">
            <a:avLst/>
          </a:prstGeom>
          <a:ln w="38100">
            <a:solidFill>
              <a:srgbClr val="003399"/>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778895" y="2128087"/>
            <a:ext cx="295205" cy="1128713"/>
          </a:xfrm>
          <a:prstGeom prst="straightConnector1">
            <a:avLst/>
          </a:prstGeom>
          <a:ln w="38100">
            <a:solidFill>
              <a:srgbClr val="003399"/>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7077720" y="2062977"/>
            <a:ext cx="509334" cy="1211717"/>
          </a:xfrm>
          <a:prstGeom prst="straightConnector1">
            <a:avLst/>
          </a:prstGeom>
          <a:ln w="38100">
            <a:solidFill>
              <a:srgbClr val="003399"/>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14" idx="0"/>
          </p:cNvCxnSpPr>
          <p:nvPr/>
        </p:nvCxnSpPr>
        <p:spPr>
          <a:xfrm flipH="1">
            <a:off x="8029013" y="2045083"/>
            <a:ext cx="114792" cy="1229612"/>
          </a:xfrm>
          <a:prstGeom prst="straightConnector1">
            <a:avLst/>
          </a:prstGeom>
          <a:ln w="38100">
            <a:solidFill>
              <a:srgbClr val="003399"/>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120818" y="4959606"/>
            <a:ext cx="1982085" cy="830997"/>
          </a:xfrm>
          <a:prstGeom prst="rect">
            <a:avLst/>
          </a:prstGeom>
          <a:noFill/>
        </p:spPr>
        <p:txBody>
          <a:bodyPr wrap="square" rtlCol="0">
            <a:spAutoFit/>
          </a:bodyPr>
          <a:lstStyle/>
          <a:p>
            <a:r>
              <a:rPr lang="en-US" sz="2400" dirty="0">
                <a:solidFill>
                  <a:srgbClr val="7030A0"/>
                </a:solidFill>
              </a:rPr>
              <a:t>Tuesday</a:t>
            </a:r>
          </a:p>
          <a:p>
            <a:r>
              <a:rPr lang="en-US" sz="2400" dirty="0">
                <a:solidFill>
                  <a:srgbClr val="FF0000"/>
                </a:solidFill>
              </a:rPr>
              <a:t>Wednesday</a:t>
            </a:r>
          </a:p>
        </p:txBody>
      </p:sp>
      <p:sp>
        <p:nvSpPr>
          <p:cNvPr id="33" name="TextBox 32"/>
          <p:cNvSpPr txBox="1"/>
          <p:nvPr/>
        </p:nvSpPr>
        <p:spPr>
          <a:xfrm>
            <a:off x="5272237" y="4931272"/>
            <a:ext cx="1847376" cy="830997"/>
          </a:xfrm>
          <a:prstGeom prst="rect">
            <a:avLst/>
          </a:prstGeom>
          <a:noFill/>
        </p:spPr>
        <p:txBody>
          <a:bodyPr wrap="square" rtlCol="0">
            <a:spAutoFit/>
          </a:bodyPr>
          <a:lstStyle/>
          <a:p>
            <a:r>
              <a:rPr lang="en-US" sz="2400" dirty="0">
                <a:solidFill>
                  <a:srgbClr val="FF0000"/>
                </a:solidFill>
              </a:rPr>
              <a:t>Wednesday</a:t>
            </a:r>
          </a:p>
          <a:p>
            <a:r>
              <a:rPr lang="en-US" sz="2400" dirty="0">
                <a:solidFill>
                  <a:srgbClr val="FFC000"/>
                </a:solidFill>
              </a:rPr>
              <a:t>Thursday</a:t>
            </a:r>
          </a:p>
        </p:txBody>
      </p:sp>
      <p:sp>
        <p:nvSpPr>
          <p:cNvPr id="34" name="TextBox 33"/>
          <p:cNvSpPr txBox="1"/>
          <p:nvPr/>
        </p:nvSpPr>
        <p:spPr>
          <a:xfrm>
            <a:off x="3301759" y="4959605"/>
            <a:ext cx="1970477" cy="830997"/>
          </a:xfrm>
          <a:prstGeom prst="rect">
            <a:avLst/>
          </a:prstGeom>
          <a:noFill/>
        </p:spPr>
        <p:txBody>
          <a:bodyPr wrap="square" rtlCol="0">
            <a:spAutoFit/>
          </a:bodyPr>
          <a:lstStyle/>
          <a:p>
            <a:r>
              <a:rPr lang="en-US" sz="2400" dirty="0">
                <a:solidFill>
                  <a:srgbClr val="7030A0"/>
                </a:solidFill>
              </a:rPr>
              <a:t>Tuesday</a:t>
            </a:r>
          </a:p>
          <a:p>
            <a:r>
              <a:rPr lang="en-US" sz="2400" dirty="0">
                <a:solidFill>
                  <a:srgbClr val="FF0000"/>
                </a:solidFill>
              </a:rPr>
              <a:t>Wednesday</a:t>
            </a:r>
          </a:p>
        </p:txBody>
      </p:sp>
      <p:sp>
        <p:nvSpPr>
          <p:cNvPr id="36" name="TextBox 35"/>
          <p:cNvSpPr txBox="1"/>
          <p:nvPr/>
        </p:nvSpPr>
        <p:spPr>
          <a:xfrm>
            <a:off x="7119612" y="4959606"/>
            <a:ext cx="1845444" cy="830997"/>
          </a:xfrm>
          <a:prstGeom prst="rect">
            <a:avLst/>
          </a:prstGeom>
          <a:noFill/>
        </p:spPr>
        <p:txBody>
          <a:bodyPr wrap="square" rtlCol="0">
            <a:spAutoFit/>
          </a:bodyPr>
          <a:lstStyle/>
          <a:p>
            <a:r>
              <a:rPr lang="en-US" sz="2400" dirty="0">
                <a:solidFill>
                  <a:srgbClr val="FF0000"/>
                </a:solidFill>
              </a:rPr>
              <a:t>Wednesday</a:t>
            </a:r>
          </a:p>
          <a:p>
            <a:r>
              <a:rPr lang="en-US" sz="2400" dirty="0">
                <a:solidFill>
                  <a:srgbClr val="FFC000"/>
                </a:solidFill>
              </a:rPr>
              <a:t>Thursday</a:t>
            </a:r>
          </a:p>
        </p:txBody>
      </p:sp>
      <p:sp>
        <p:nvSpPr>
          <p:cNvPr id="27" name="TextBox 26"/>
          <p:cNvSpPr txBox="1"/>
          <p:nvPr/>
        </p:nvSpPr>
        <p:spPr>
          <a:xfrm>
            <a:off x="277495" y="5970045"/>
            <a:ext cx="7347235"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000" dirty="0"/>
              <a:t>Run a method blank with each spike, unless you have the data!</a:t>
            </a:r>
          </a:p>
        </p:txBody>
      </p:sp>
    </p:spTree>
    <p:extLst>
      <p:ext uri="{BB962C8B-B14F-4D97-AF65-F5344CB8AC3E}">
        <p14:creationId xmlns:p14="http://schemas.microsoft.com/office/powerpoint/2010/main" val="906635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42531"/>
            <a:ext cx="7200900" cy="990600"/>
          </a:xfrm>
        </p:spPr>
        <p:txBody>
          <a:bodyPr/>
          <a:lstStyle/>
          <a:p>
            <a:r>
              <a:rPr lang="en-US" dirty="0"/>
              <a:t>2c. Evaluate the Spike Results and Calculate MDL</a:t>
            </a:r>
            <a:r>
              <a:rPr lang="en-US" baseline="-25000" dirty="0"/>
              <a:t>s</a:t>
            </a:r>
          </a:p>
        </p:txBody>
      </p:sp>
      <p:sp>
        <p:nvSpPr>
          <p:cNvPr id="3" name="Content Placeholder 2"/>
          <p:cNvSpPr>
            <a:spLocks noGrp="1"/>
          </p:cNvSpPr>
          <p:nvPr>
            <p:ph idx="1"/>
          </p:nvPr>
        </p:nvSpPr>
        <p:spPr>
          <a:xfrm>
            <a:off x="190500" y="1419493"/>
            <a:ext cx="8763000" cy="3562534"/>
          </a:xfrm>
        </p:spPr>
        <p:txBody>
          <a:bodyPr>
            <a:normAutofit/>
          </a:bodyPr>
          <a:lstStyle/>
          <a:p>
            <a:pPr marL="461963" indent="-347663"/>
            <a:r>
              <a:rPr lang="en-US" sz="2400" dirty="0"/>
              <a:t>Statistical outlier removal not allowed, but “documented instances of gross failures” may be excluded as long as 7 spike and 7 blank results are available</a:t>
            </a:r>
          </a:p>
          <a:p>
            <a:pPr marL="461963" indent="-347663"/>
            <a:r>
              <a:rPr lang="en-US" sz="2400" dirty="0"/>
              <a:t>If any result from the spiked samples does not meet the qualitative identification criteria* or does not provide a result greater than zero then repeat the spikes at a higher concentration. </a:t>
            </a:r>
          </a:p>
          <a:p>
            <a:pPr marL="461963" indent="-347663"/>
            <a:r>
              <a:rPr lang="en-US" sz="2400" dirty="0"/>
              <a:t>MDL</a:t>
            </a:r>
            <a:r>
              <a:rPr lang="en-US" sz="2400" baseline="-25000" dirty="0"/>
              <a:t>s</a:t>
            </a:r>
            <a:r>
              <a:rPr lang="en-US" sz="2400" dirty="0"/>
              <a:t> </a:t>
            </a:r>
            <a:r>
              <a:rPr lang="en-US" sz="2400"/>
              <a:t>= tS</a:t>
            </a:r>
            <a:r>
              <a:rPr lang="en-US" sz="2400" baseline="-25000"/>
              <a:t>s</a:t>
            </a:r>
            <a:r>
              <a:rPr lang="en-US" sz="2400"/>
              <a:t> </a:t>
            </a:r>
            <a:r>
              <a:rPr lang="en-US" sz="2400" dirty="0"/>
              <a:t>of spike results </a:t>
            </a:r>
          </a:p>
          <a:p>
            <a:pPr marL="862013" lvl="1" indent="-347663"/>
            <a:r>
              <a:rPr lang="en-US" sz="2000" dirty="0"/>
              <a:t>=STDEV(A1:Ax)*t</a:t>
            </a:r>
          </a:p>
        </p:txBody>
      </p:sp>
      <p:sp>
        <p:nvSpPr>
          <p:cNvPr id="4" name="TextBox 3"/>
          <p:cNvSpPr txBox="1"/>
          <p:nvPr/>
        </p:nvSpPr>
        <p:spPr>
          <a:xfrm>
            <a:off x="494211" y="4917751"/>
            <a:ext cx="7239000" cy="1015663"/>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2000" dirty="0"/>
              <a:t>* A set of rules or guidelines for establishing the identification or presence of an </a:t>
            </a:r>
            <a:r>
              <a:rPr lang="en-US" sz="2000" dirty="0" err="1"/>
              <a:t>analyte</a:t>
            </a:r>
            <a:r>
              <a:rPr lang="en-US" sz="2000" dirty="0"/>
              <a:t>.  Qualitative identification does not ensure that quantitative results can be obtained.</a:t>
            </a:r>
          </a:p>
        </p:txBody>
      </p:sp>
      <p:sp>
        <p:nvSpPr>
          <p:cNvPr id="5" name="TextBox 4">
            <a:extLst>
              <a:ext uri="{FF2B5EF4-FFF2-40B4-BE49-F238E27FC236}">
                <a16:creationId xmlns:a16="http://schemas.microsoft.com/office/drawing/2014/main" id="{C81D0D09-2752-4CB4-9ECF-A6AD5153AD59}"/>
              </a:ext>
            </a:extLst>
          </p:cNvPr>
          <p:cNvSpPr txBox="1"/>
          <p:nvPr/>
        </p:nvSpPr>
        <p:spPr>
          <a:xfrm>
            <a:off x="494211" y="5933414"/>
            <a:ext cx="723900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a:t>There are no recovery requirement for the DL spikes, but TNI requires lab generated limits for the on-going verification of the LOQ.</a:t>
            </a:r>
          </a:p>
        </p:txBody>
      </p:sp>
    </p:spTree>
    <p:extLst>
      <p:ext uri="{BB962C8B-B14F-4D97-AF65-F5344CB8AC3E}">
        <p14:creationId xmlns:p14="http://schemas.microsoft.com/office/powerpoint/2010/main" val="39035665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81000"/>
            <a:ext cx="7315200" cy="1371600"/>
          </a:xfrm>
        </p:spPr>
        <p:txBody>
          <a:bodyPr/>
          <a:lstStyle/>
          <a:p>
            <a:r>
              <a:rPr lang="en-US" sz="3200" dirty="0"/>
              <a:t>EPA FAQ: What happens if the laboratory has less than 7 sample spikes when calculating the MDL?</a:t>
            </a:r>
          </a:p>
        </p:txBody>
      </p:sp>
      <p:sp>
        <p:nvSpPr>
          <p:cNvPr id="3" name="Content Placeholder 2"/>
          <p:cNvSpPr>
            <a:spLocks noGrp="1"/>
          </p:cNvSpPr>
          <p:nvPr>
            <p:ph idx="1"/>
          </p:nvPr>
        </p:nvSpPr>
        <p:spPr>
          <a:xfrm>
            <a:off x="228600" y="2133600"/>
            <a:ext cx="8686800" cy="4343400"/>
          </a:xfrm>
        </p:spPr>
        <p:txBody>
          <a:bodyPr/>
          <a:lstStyle/>
          <a:p>
            <a:r>
              <a:rPr lang="en-US" sz="2800" dirty="0"/>
              <a:t>The minimum number of samples is 7. If the analysis is performed regularly, then there will likely be 16 spiked samples per instrument (2 per quarter over 2 years) and many more blanks.</a:t>
            </a:r>
          </a:p>
          <a:p>
            <a:r>
              <a:rPr lang="en-US" sz="2800" dirty="0"/>
              <a:t>If the analysis is performed very rarely, then there may be less than 7. In this case, the laboratory needs to perform a new initial MDL procedure, but can use the samples that are available over the last 2 years to contribute to calculating the new initial MDL. </a:t>
            </a:r>
          </a:p>
        </p:txBody>
      </p:sp>
    </p:spTree>
    <p:extLst>
      <p:ext uri="{BB962C8B-B14F-4D97-AF65-F5344CB8AC3E}">
        <p14:creationId xmlns:p14="http://schemas.microsoft.com/office/powerpoint/2010/main" val="39776997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2154" y="457200"/>
            <a:ext cx="7543800" cy="1447800"/>
          </a:xfrm>
        </p:spPr>
        <p:txBody>
          <a:bodyPr/>
          <a:lstStyle/>
          <a:p>
            <a:r>
              <a:rPr lang="en-US" sz="3200" dirty="0"/>
              <a:t>EPA FAQ: Will laboratories have to analyze more samples for methods that are rarely used?</a:t>
            </a:r>
          </a:p>
        </p:txBody>
      </p:sp>
      <p:sp>
        <p:nvSpPr>
          <p:cNvPr id="3" name="Content Placeholder 2"/>
          <p:cNvSpPr>
            <a:spLocks noGrp="1"/>
          </p:cNvSpPr>
          <p:nvPr>
            <p:ph idx="1"/>
          </p:nvPr>
        </p:nvSpPr>
        <p:spPr>
          <a:xfrm>
            <a:off x="152400" y="2133600"/>
            <a:ext cx="8839200" cy="4602163"/>
          </a:xfrm>
        </p:spPr>
        <p:txBody>
          <a:bodyPr/>
          <a:lstStyle/>
          <a:p>
            <a:r>
              <a:rPr lang="en-US" dirty="0"/>
              <a:t>No, the MDL procedure could potentially require fewer samples for rarely used methods. For example, if a laboratory analyzed 7 batches of samples spread out over a 2-year period then the laboratory would have enough sample spikes and blanks to recalculate the MDL. This would be half of what was normally done year.</a:t>
            </a:r>
          </a:p>
        </p:txBody>
      </p:sp>
    </p:spTree>
    <p:extLst>
      <p:ext uri="{BB962C8B-B14F-4D97-AF65-F5344CB8AC3E}">
        <p14:creationId xmlns:p14="http://schemas.microsoft.com/office/powerpoint/2010/main" val="16502785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7467600" cy="1477962"/>
          </a:xfrm>
        </p:spPr>
        <p:txBody>
          <a:bodyPr/>
          <a:lstStyle/>
          <a:p>
            <a:r>
              <a:rPr lang="en-US" sz="3200" dirty="0"/>
              <a:t>EPA FAQ: Why are acceptable calibrations and batch QC not mentioned?</a:t>
            </a:r>
          </a:p>
        </p:txBody>
      </p:sp>
      <p:sp>
        <p:nvSpPr>
          <p:cNvPr id="3" name="Content Placeholder 2"/>
          <p:cNvSpPr>
            <a:spLocks noGrp="1"/>
          </p:cNvSpPr>
          <p:nvPr>
            <p:ph idx="1"/>
          </p:nvPr>
        </p:nvSpPr>
        <p:spPr>
          <a:xfrm>
            <a:off x="0" y="1750142"/>
            <a:ext cx="8991600" cy="4525963"/>
          </a:xfrm>
        </p:spPr>
        <p:txBody>
          <a:bodyPr/>
          <a:lstStyle/>
          <a:p>
            <a:r>
              <a:rPr lang="en-US" sz="2600" dirty="0"/>
              <a:t>If the laboratory is performing an initial MDL without client samples, most batch QC is not required. </a:t>
            </a:r>
          </a:p>
          <a:p>
            <a:r>
              <a:rPr lang="en-US" sz="2600" dirty="0"/>
              <a:t>The spiked samples are essentially laboratory fortified blanks, and the MS/MSD are not required if there are no client samples. </a:t>
            </a:r>
          </a:p>
          <a:p>
            <a:r>
              <a:rPr lang="en-US" sz="2600" dirty="0"/>
              <a:t>Ongoing MDL samples should be analyzed with client samples, so all normal batch QC should be present. </a:t>
            </a:r>
          </a:p>
          <a:p>
            <a:r>
              <a:rPr lang="en-US" sz="2600" dirty="0"/>
              <a:t>The methods already specify that calibrations must be completed before performing any analyses, so there is no need to add this requirement to the MDL procedure itself. </a:t>
            </a:r>
          </a:p>
        </p:txBody>
      </p:sp>
    </p:spTree>
    <p:extLst>
      <p:ext uri="{BB962C8B-B14F-4D97-AF65-F5344CB8AC3E}">
        <p14:creationId xmlns:p14="http://schemas.microsoft.com/office/powerpoint/2010/main" val="22426037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81000"/>
            <a:ext cx="7704667" cy="1066800"/>
          </a:xfrm>
        </p:spPr>
        <p:txBody>
          <a:bodyPr/>
          <a:lstStyle/>
          <a:p>
            <a:r>
              <a:rPr lang="en-US" dirty="0"/>
              <a:t>2.d Calculate </a:t>
            </a:r>
            <a:r>
              <a:rPr lang="en-US" dirty="0" err="1"/>
              <a:t>MDL</a:t>
            </a:r>
            <a:r>
              <a:rPr lang="en-US" baseline="-25000" dirty="0" err="1"/>
              <a:t>b</a:t>
            </a:r>
            <a:endParaRPr lang="en-US" baseline="-25000" dirty="0"/>
          </a:p>
        </p:txBody>
      </p:sp>
      <p:sp>
        <p:nvSpPr>
          <p:cNvPr id="3" name="Content Placeholder 2"/>
          <p:cNvSpPr>
            <a:spLocks noGrp="1"/>
          </p:cNvSpPr>
          <p:nvPr>
            <p:ph idx="1"/>
          </p:nvPr>
        </p:nvSpPr>
        <p:spPr>
          <a:xfrm>
            <a:off x="322006" y="1524000"/>
            <a:ext cx="7907594" cy="3657600"/>
          </a:xfrm>
        </p:spPr>
        <p:txBody>
          <a:bodyPr>
            <a:normAutofit/>
          </a:bodyPr>
          <a:lstStyle/>
          <a:p>
            <a:r>
              <a:rPr lang="en-US" sz="2800" dirty="0" err="1"/>
              <a:t>MDL</a:t>
            </a:r>
            <a:r>
              <a:rPr lang="en-US" sz="2800" baseline="-25000" dirty="0" err="1"/>
              <a:t>b</a:t>
            </a:r>
            <a:r>
              <a:rPr lang="en-US" sz="2800" dirty="0"/>
              <a:t> = X + </a:t>
            </a:r>
            <a:r>
              <a:rPr lang="en-US" sz="2800" dirty="0" err="1"/>
              <a:t>tS</a:t>
            </a:r>
            <a:r>
              <a:rPr lang="en-US" sz="2800" baseline="-25000" dirty="0" err="1"/>
              <a:t>b</a:t>
            </a:r>
            <a:r>
              <a:rPr lang="en-US" sz="2800" dirty="0"/>
              <a:t> if all blanks have numerical results*</a:t>
            </a:r>
          </a:p>
          <a:p>
            <a:pPr lvl="1"/>
            <a:r>
              <a:rPr lang="en-US" sz="2400" dirty="0"/>
              <a:t>=(STDEV(A1:Ax)*t) + AVERAGE(A1:Ax)</a:t>
            </a:r>
          </a:p>
          <a:p>
            <a:r>
              <a:rPr lang="en-US" sz="2800" dirty="0" err="1"/>
              <a:t>MDL</a:t>
            </a:r>
            <a:r>
              <a:rPr lang="en-US" sz="2800" baseline="-25000" dirty="0" err="1"/>
              <a:t>b</a:t>
            </a:r>
            <a:r>
              <a:rPr lang="en-US" sz="2800" dirty="0"/>
              <a:t> = Not applicable if all results are ND</a:t>
            </a:r>
          </a:p>
          <a:p>
            <a:r>
              <a:rPr lang="en-US" sz="2800" dirty="0" err="1"/>
              <a:t>MDL</a:t>
            </a:r>
            <a:r>
              <a:rPr lang="en-US" sz="2800" baseline="-25000" dirty="0" err="1"/>
              <a:t>b</a:t>
            </a:r>
            <a:r>
              <a:rPr lang="en-US" sz="2800" dirty="0"/>
              <a:t> = Highest blank result if some but not all blanks have numerical results*</a:t>
            </a:r>
          </a:p>
          <a:p>
            <a:r>
              <a:rPr lang="en-US" sz="2800" dirty="0" err="1"/>
              <a:t>MDL</a:t>
            </a:r>
            <a:r>
              <a:rPr lang="en-US" sz="2800" baseline="-25000" dirty="0" err="1"/>
              <a:t>b</a:t>
            </a:r>
            <a:r>
              <a:rPr lang="en-US" sz="2800" baseline="-25000" dirty="0"/>
              <a:t> </a:t>
            </a:r>
            <a:r>
              <a:rPr lang="en-US" sz="2800" dirty="0"/>
              <a:t>= 99</a:t>
            </a:r>
            <a:r>
              <a:rPr lang="en-US" sz="2800" baseline="30000" dirty="0"/>
              <a:t>th</a:t>
            </a:r>
            <a:r>
              <a:rPr lang="en-US" sz="2800" dirty="0"/>
              <a:t> Percentile if &gt;100 results are available</a:t>
            </a:r>
          </a:p>
          <a:p>
            <a:pPr lvl="1"/>
            <a:r>
              <a:rPr lang="en-US" sz="2400" dirty="0"/>
              <a:t>=PERCENTILE(A1:Ax,0.99) </a:t>
            </a:r>
          </a:p>
        </p:txBody>
      </p:sp>
      <p:sp>
        <p:nvSpPr>
          <p:cNvPr id="6" name="TextBox 5">
            <a:extLst>
              <a:ext uri="{FF2B5EF4-FFF2-40B4-BE49-F238E27FC236}">
                <a16:creationId xmlns:a16="http://schemas.microsoft.com/office/drawing/2014/main" id="{2CB4C085-BA27-418A-979D-2380E3A6BC3A}"/>
              </a:ext>
            </a:extLst>
          </p:cNvPr>
          <p:cNvSpPr txBox="1"/>
          <p:nvPr/>
        </p:nvSpPr>
        <p:spPr>
          <a:xfrm>
            <a:off x="457200" y="5164777"/>
            <a:ext cx="7086600" cy="101566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000" dirty="0"/>
              <a:t>* A numerical result includes both positive and negative results, but not results of “ND” (not detected) commonly observed when a peak is not present in chromatographic analysis.</a:t>
            </a:r>
          </a:p>
        </p:txBody>
      </p:sp>
    </p:spTree>
    <p:extLst>
      <p:ext uri="{BB962C8B-B14F-4D97-AF65-F5344CB8AC3E}">
        <p14:creationId xmlns:p14="http://schemas.microsoft.com/office/powerpoint/2010/main" val="798091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99</a:t>
            </a:r>
            <a:r>
              <a:rPr lang="en-US" baseline="30000" dirty="0"/>
              <a:t>th</a:t>
            </a:r>
            <a:r>
              <a:rPr lang="en-US" dirty="0"/>
              <a:t> Percentile</a:t>
            </a:r>
          </a:p>
        </p:txBody>
      </p:sp>
      <p:sp>
        <p:nvSpPr>
          <p:cNvPr id="3" name="Content Placeholder 2"/>
          <p:cNvSpPr>
            <a:spLocks noGrp="1"/>
          </p:cNvSpPr>
          <p:nvPr>
            <p:ph sz="half" idx="1"/>
          </p:nvPr>
        </p:nvSpPr>
        <p:spPr>
          <a:xfrm>
            <a:off x="304799" y="1565049"/>
            <a:ext cx="4666449" cy="4572000"/>
          </a:xfrm>
        </p:spPr>
        <p:txBody>
          <a:bodyPr>
            <a:normAutofit fontScale="92500" lnSpcReduction="10000"/>
          </a:bodyPr>
          <a:lstStyle/>
          <a:p>
            <a:r>
              <a:rPr lang="en-US" dirty="0"/>
              <a:t>For “n” blank results where n&gt;100, sort the blanks in rank order</a:t>
            </a:r>
          </a:p>
          <a:p>
            <a:r>
              <a:rPr lang="en-US" dirty="0"/>
              <a:t>Calculate n * 0.99 and select that value</a:t>
            </a:r>
          </a:p>
          <a:p>
            <a:pPr marL="0" indent="0">
              <a:buNone/>
            </a:pPr>
            <a:endParaRPr lang="en-US" dirty="0"/>
          </a:p>
          <a:p>
            <a:pPr marL="0" indent="0">
              <a:buNone/>
            </a:pPr>
            <a:endParaRPr lang="en-US" dirty="0"/>
          </a:p>
          <a:p>
            <a:pPr marL="0" indent="0">
              <a:buNone/>
            </a:pPr>
            <a:r>
              <a:rPr lang="en-US" dirty="0"/>
              <a:t>=PERCENTILE(A1:A164,0.99) </a:t>
            </a:r>
          </a:p>
        </p:txBody>
      </p:sp>
      <p:sp>
        <p:nvSpPr>
          <p:cNvPr id="4" name="Content Placeholder 3"/>
          <p:cNvSpPr>
            <a:spLocks noGrp="1"/>
          </p:cNvSpPr>
          <p:nvPr>
            <p:ph sz="half" idx="2"/>
          </p:nvPr>
        </p:nvSpPr>
        <p:spPr>
          <a:xfrm>
            <a:off x="4971249" y="1586306"/>
            <a:ext cx="4038600" cy="3200400"/>
          </a:xfrm>
        </p:spPr>
        <p:txBody>
          <a:bodyPr>
            <a:normAutofit fontScale="92500" lnSpcReduction="10000"/>
          </a:bodyPr>
          <a:lstStyle/>
          <a:p>
            <a:r>
              <a:rPr lang="en-US" dirty="0"/>
              <a:t>159 blank results &lt; 1.5</a:t>
            </a:r>
          </a:p>
          <a:p>
            <a:r>
              <a:rPr lang="en-US" dirty="0"/>
              <a:t>160 = 1.5</a:t>
            </a:r>
          </a:p>
          <a:p>
            <a:r>
              <a:rPr lang="en-US" dirty="0"/>
              <a:t>161 = 1.7</a:t>
            </a:r>
          </a:p>
          <a:p>
            <a:r>
              <a:rPr lang="en-US" b="1" dirty="0"/>
              <a:t>162 = 1.9</a:t>
            </a:r>
          </a:p>
          <a:p>
            <a:r>
              <a:rPr lang="en-US" dirty="0"/>
              <a:t>163 = 5.0</a:t>
            </a:r>
          </a:p>
          <a:p>
            <a:r>
              <a:rPr lang="en-US" dirty="0"/>
              <a:t>164 = 10.0</a:t>
            </a:r>
          </a:p>
          <a:p>
            <a:endParaRPr lang="en-US" dirty="0"/>
          </a:p>
        </p:txBody>
      </p:sp>
      <p:sp>
        <p:nvSpPr>
          <p:cNvPr id="5" name="TextBox 4"/>
          <p:cNvSpPr txBox="1"/>
          <p:nvPr/>
        </p:nvSpPr>
        <p:spPr>
          <a:xfrm>
            <a:off x="5181600" y="4737187"/>
            <a:ext cx="3048000" cy="830997"/>
          </a:xfrm>
          <a:prstGeom prst="rect">
            <a:avLst/>
          </a:prstGeom>
          <a:noFill/>
        </p:spPr>
        <p:txBody>
          <a:bodyPr wrap="square" rtlCol="0">
            <a:spAutoFit/>
          </a:bodyPr>
          <a:lstStyle/>
          <a:p>
            <a:r>
              <a:rPr lang="en-US" sz="2400" dirty="0"/>
              <a:t>164 * 0.99 = 162.36</a:t>
            </a:r>
          </a:p>
          <a:p>
            <a:r>
              <a:rPr lang="en-US" sz="2400" dirty="0"/>
              <a:t>99</a:t>
            </a:r>
            <a:r>
              <a:rPr lang="en-US" sz="2400" baseline="30000" dirty="0"/>
              <a:t>th</a:t>
            </a:r>
            <a:r>
              <a:rPr lang="en-US" sz="2400" dirty="0"/>
              <a:t> percentile = 1.9</a:t>
            </a:r>
          </a:p>
        </p:txBody>
      </p:sp>
      <p:pic>
        <p:nvPicPr>
          <p:cNvPr id="7" name="Picture 6">
            <a:extLst>
              <a:ext uri="{FF2B5EF4-FFF2-40B4-BE49-F238E27FC236}">
                <a16:creationId xmlns:a16="http://schemas.microsoft.com/office/drawing/2014/main" id="{51EDD3BD-5545-4152-B630-85693815AAB0}"/>
              </a:ext>
            </a:extLst>
          </p:cNvPr>
          <p:cNvPicPr>
            <a:picLocks noChangeAspect="1"/>
          </p:cNvPicPr>
          <p:nvPr/>
        </p:nvPicPr>
        <p:blipFill rotWithShape="1">
          <a:blip r:embed="rId2">
            <a:extLst>
              <a:ext uri="{28A0092B-C50C-407E-A947-70E740481C1C}">
                <a14:useLocalDpi xmlns:a14="http://schemas.microsoft.com/office/drawing/2010/main" val="0"/>
              </a:ext>
            </a:extLst>
          </a:blip>
          <a:srcRect t="8857" b="17999"/>
          <a:stretch/>
        </p:blipFill>
        <p:spPr>
          <a:xfrm>
            <a:off x="495360" y="3944392"/>
            <a:ext cx="1592718" cy="874971"/>
          </a:xfrm>
          <a:prstGeom prst="rect">
            <a:avLst/>
          </a:prstGeom>
        </p:spPr>
      </p:pic>
    </p:spTree>
    <p:extLst>
      <p:ext uri="{BB962C8B-B14F-4D97-AF65-F5344CB8AC3E}">
        <p14:creationId xmlns:p14="http://schemas.microsoft.com/office/powerpoint/2010/main" val="36553236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D9224-9B4B-4B11-9A26-F16E7F49BD6E}"/>
              </a:ext>
            </a:extLst>
          </p:cNvPr>
          <p:cNvSpPr>
            <a:spLocks noGrp="1"/>
          </p:cNvSpPr>
          <p:nvPr>
            <p:ph type="title"/>
          </p:nvPr>
        </p:nvSpPr>
        <p:spPr/>
        <p:txBody>
          <a:bodyPr/>
          <a:lstStyle/>
          <a:p>
            <a:r>
              <a:rPr lang="en-US" dirty="0"/>
              <a:t>Calculate </a:t>
            </a:r>
            <a:r>
              <a:rPr lang="en-US" dirty="0" err="1"/>
              <a:t>MDL</a:t>
            </a:r>
            <a:r>
              <a:rPr lang="en-US" baseline="-25000" dirty="0" err="1"/>
              <a:t>b</a:t>
            </a:r>
            <a:r>
              <a:rPr lang="en-US" dirty="0"/>
              <a:t> - TNI</a:t>
            </a:r>
          </a:p>
        </p:txBody>
      </p:sp>
      <p:sp>
        <p:nvSpPr>
          <p:cNvPr id="3" name="Content Placeholder 2">
            <a:extLst>
              <a:ext uri="{FF2B5EF4-FFF2-40B4-BE49-F238E27FC236}">
                <a16:creationId xmlns:a16="http://schemas.microsoft.com/office/drawing/2014/main" id="{02E811B2-18E8-443F-9B1B-73298A9C706D}"/>
              </a:ext>
            </a:extLst>
          </p:cNvPr>
          <p:cNvSpPr>
            <a:spLocks noGrp="1"/>
          </p:cNvSpPr>
          <p:nvPr>
            <p:ph idx="1"/>
          </p:nvPr>
        </p:nvSpPr>
        <p:spPr/>
        <p:txBody>
          <a:bodyPr/>
          <a:lstStyle/>
          <a:p>
            <a:r>
              <a:rPr lang="en-US" dirty="0"/>
              <a:t> 1.5.2.1.3 (e) </a:t>
            </a:r>
            <a:r>
              <a:rPr lang="en-US" sz="2800" dirty="0"/>
              <a:t>the DL procedure shall include criteria for and evaluation of false positive rates in routine method blanks; </a:t>
            </a:r>
          </a:p>
          <a:p>
            <a:r>
              <a:rPr lang="en-US" sz="2800" dirty="0"/>
              <a:t>NOTE: 	One option is to follow the United States Environmental Protection Agency Method Detection Limit (MDL) procedure, effective September 27, 2017.</a:t>
            </a:r>
          </a:p>
        </p:txBody>
      </p:sp>
    </p:spTree>
    <p:extLst>
      <p:ext uri="{BB962C8B-B14F-4D97-AF65-F5344CB8AC3E}">
        <p14:creationId xmlns:p14="http://schemas.microsoft.com/office/powerpoint/2010/main" val="14329869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6934200" cy="1143000"/>
          </a:xfrm>
        </p:spPr>
        <p:txBody>
          <a:bodyPr/>
          <a:lstStyle/>
          <a:p>
            <a:r>
              <a:rPr lang="en-US" sz="3200" dirty="0"/>
              <a:t>EPA FAQ: Could a high blank drastically elevate the MDL?</a:t>
            </a:r>
          </a:p>
        </p:txBody>
      </p:sp>
      <p:sp>
        <p:nvSpPr>
          <p:cNvPr id="3" name="Content Placeholder 2"/>
          <p:cNvSpPr>
            <a:spLocks noGrp="1"/>
          </p:cNvSpPr>
          <p:nvPr>
            <p:ph idx="1"/>
          </p:nvPr>
        </p:nvSpPr>
        <p:spPr>
          <a:xfrm>
            <a:off x="228600" y="1600200"/>
            <a:ext cx="8839200" cy="4525963"/>
          </a:xfrm>
        </p:spPr>
        <p:txBody>
          <a:bodyPr/>
          <a:lstStyle/>
          <a:p>
            <a:r>
              <a:rPr lang="en-US" sz="2800" dirty="0"/>
              <a:t>It depends – a method blank can be ignored if it is associated with an instance of gross failure.</a:t>
            </a:r>
          </a:p>
          <a:p>
            <a:r>
              <a:rPr lang="en-US" sz="2800" dirty="0"/>
              <a:t>A lab might have over a hundred blanks over a two year period and then can use the 99</a:t>
            </a:r>
            <a:r>
              <a:rPr lang="en-US" sz="2800" baseline="30000" dirty="0"/>
              <a:t>th</a:t>
            </a:r>
            <a:r>
              <a:rPr lang="en-US" sz="2800" dirty="0"/>
              <a:t> percentile option.</a:t>
            </a:r>
          </a:p>
          <a:p>
            <a:r>
              <a:rPr lang="en-US" sz="2800" dirty="0"/>
              <a:t>There is also an option to use the most recent 50 blanks or last six months of data, whichever yields the greater number of blanks.</a:t>
            </a:r>
          </a:p>
          <a:p>
            <a:pPr lvl="1"/>
            <a:endParaRPr lang="en-US" dirty="0"/>
          </a:p>
        </p:txBody>
      </p:sp>
    </p:spTree>
    <p:extLst>
      <p:ext uri="{BB962C8B-B14F-4D97-AF65-F5344CB8AC3E}">
        <p14:creationId xmlns:p14="http://schemas.microsoft.com/office/powerpoint/2010/main" val="2151163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8BEA9-89D2-47AA-9CEA-4BDB99A54CA7}"/>
              </a:ext>
            </a:extLst>
          </p:cNvPr>
          <p:cNvSpPr>
            <a:spLocks noGrp="1"/>
          </p:cNvSpPr>
          <p:nvPr>
            <p:ph type="title"/>
          </p:nvPr>
        </p:nvSpPr>
        <p:spPr/>
        <p:txBody>
          <a:bodyPr/>
          <a:lstStyle/>
          <a:p>
            <a:r>
              <a:rPr lang="en-US" dirty="0"/>
              <a:t>Webcasts</a:t>
            </a:r>
          </a:p>
        </p:txBody>
      </p:sp>
      <p:sp>
        <p:nvSpPr>
          <p:cNvPr id="3" name="Content Placeholder 2">
            <a:extLst>
              <a:ext uri="{FF2B5EF4-FFF2-40B4-BE49-F238E27FC236}">
                <a16:creationId xmlns:a16="http://schemas.microsoft.com/office/drawing/2014/main" id="{06AA67C0-4250-4CE2-8E4F-788642C34698}"/>
              </a:ext>
            </a:extLst>
          </p:cNvPr>
          <p:cNvSpPr>
            <a:spLocks noGrp="1"/>
          </p:cNvSpPr>
          <p:nvPr>
            <p:ph idx="1"/>
          </p:nvPr>
        </p:nvSpPr>
        <p:spPr/>
        <p:txBody>
          <a:bodyPr/>
          <a:lstStyle/>
          <a:p>
            <a:r>
              <a:rPr lang="en-US" dirty="0"/>
              <a:t>Compare 2009 to 2016</a:t>
            </a:r>
          </a:p>
          <a:p>
            <a:pPr lvl="1"/>
            <a:r>
              <a:rPr lang="en-US" dirty="0"/>
              <a:t>Proficiency Testing</a:t>
            </a:r>
          </a:p>
          <a:p>
            <a:pPr lvl="1"/>
            <a:r>
              <a:rPr lang="en-US" dirty="0"/>
              <a:t>Quality Systems</a:t>
            </a:r>
          </a:p>
          <a:p>
            <a:pPr lvl="1"/>
            <a:r>
              <a:rPr lang="en-US" dirty="0"/>
              <a:t>Chemistry</a:t>
            </a:r>
          </a:p>
          <a:p>
            <a:pPr lvl="1"/>
            <a:r>
              <a:rPr lang="en-US" dirty="0"/>
              <a:t>Microbiology</a:t>
            </a:r>
          </a:p>
          <a:p>
            <a:pPr lvl="1"/>
            <a:r>
              <a:rPr lang="en-US" dirty="0"/>
              <a:t>Radiochemistry</a:t>
            </a:r>
          </a:p>
        </p:txBody>
      </p:sp>
      <p:pic>
        <p:nvPicPr>
          <p:cNvPr id="4" name="Picture 3">
            <a:extLst>
              <a:ext uri="{FF2B5EF4-FFF2-40B4-BE49-F238E27FC236}">
                <a16:creationId xmlns:a16="http://schemas.microsoft.com/office/drawing/2014/main" id="{88AD0059-E7E8-44DF-ACFB-327BF3A45112}"/>
              </a:ext>
            </a:extLst>
          </p:cNvPr>
          <p:cNvPicPr/>
          <p:nvPr/>
        </p:nvPicPr>
        <p:blipFill rotWithShape="1">
          <a:blip r:embed="rId2"/>
          <a:srcRect l="36916" t="58446" r="56733" b="34218"/>
          <a:stretch/>
        </p:blipFill>
        <p:spPr bwMode="auto">
          <a:xfrm>
            <a:off x="5791200" y="3276600"/>
            <a:ext cx="2057400" cy="1600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221545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MDL</a:t>
            </a:r>
            <a:r>
              <a:rPr lang="en-US" baseline="-25000" dirty="0"/>
              <a:t>s</a:t>
            </a:r>
            <a:r>
              <a:rPr lang="en-US" dirty="0"/>
              <a:t> - Phosphorous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57758088"/>
              </p:ext>
            </p:extLst>
          </p:nvPr>
        </p:nvGraphicFramePr>
        <p:xfrm>
          <a:off x="304800" y="1295400"/>
          <a:ext cx="8077200" cy="4038600"/>
        </p:xfrm>
        <a:graphic>
          <a:graphicData uri="http://schemas.openxmlformats.org/drawingml/2006/table">
            <a:tbl>
              <a:tblPr>
                <a:tableStyleId>{5C22544A-7EE6-4342-B048-85BDC9FD1C3A}</a:tableStyleId>
              </a:tblPr>
              <a:tblGrid>
                <a:gridCol w="937620">
                  <a:extLst>
                    <a:ext uri="{9D8B030D-6E8A-4147-A177-3AD203B41FA5}">
                      <a16:colId xmlns:a16="http://schemas.microsoft.com/office/drawing/2014/main" val="20000"/>
                    </a:ext>
                  </a:extLst>
                </a:gridCol>
                <a:gridCol w="1040170">
                  <a:extLst>
                    <a:ext uri="{9D8B030D-6E8A-4147-A177-3AD203B41FA5}">
                      <a16:colId xmlns:a16="http://schemas.microsoft.com/office/drawing/2014/main" val="20001"/>
                    </a:ext>
                  </a:extLst>
                </a:gridCol>
                <a:gridCol w="1040170">
                  <a:extLst>
                    <a:ext uri="{9D8B030D-6E8A-4147-A177-3AD203B41FA5}">
                      <a16:colId xmlns:a16="http://schemas.microsoft.com/office/drawing/2014/main" val="20002"/>
                    </a:ext>
                  </a:extLst>
                </a:gridCol>
                <a:gridCol w="1308760">
                  <a:extLst>
                    <a:ext uri="{9D8B030D-6E8A-4147-A177-3AD203B41FA5}">
                      <a16:colId xmlns:a16="http://schemas.microsoft.com/office/drawing/2014/main" val="20003"/>
                    </a:ext>
                  </a:extLst>
                </a:gridCol>
                <a:gridCol w="1159681">
                  <a:extLst>
                    <a:ext uri="{9D8B030D-6E8A-4147-A177-3AD203B41FA5}">
                      <a16:colId xmlns:a16="http://schemas.microsoft.com/office/drawing/2014/main" val="20004"/>
                    </a:ext>
                  </a:extLst>
                </a:gridCol>
                <a:gridCol w="715559">
                  <a:extLst>
                    <a:ext uri="{9D8B030D-6E8A-4147-A177-3AD203B41FA5}">
                      <a16:colId xmlns:a16="http://schemas.microsoft.com/office/drawing/2014/main" val="20007"/>
                    </a:ext>
                  </a:extLst>
                </a:gridCol>
                <a:gridCol w="937620">
                  <a:extLst>
                    <a:ext uri="{9D8B030D-6E8A-4147-A177-3AD203B41FA5}">
                      <a16:colId xmlns:a16="http://schemas.microsoft.com/office/drawing/2014/main" val="20008"/>
                    </a:ext>
                  </a:extLst>
                </a:gridCol>
                <a:gridCol w="937620">
                  <a:extLst>
                    <a:ext uri="{9D8B030D-6E8A-4147-A177-3AD203B41FA5}">
                      <a16:colId xmlns:a16="http://schemas.microsoft.com/office/drawing/2014/main" val="20009"/>
                    </a:ext>
                  </a:extLst>
                </a:gridCol>
              </a:tblGrid>
              <a:tr h="504825">
                <a:tc>
                  <a:txBody>
                    <a:bodyPr/>
                    <a:lstStyle/>
                    <a:p>
                      <a:pPr algn="ctr" fontAlgn="b"/>
                      <a:r>
                        <a:rPr lang="en-US" sz="1600" b="1" u="none" strike="noStrike" dirty="0">
                          <a:effectLst/>
                        </a:rPr>
                        <a:t>Batch</a:t>
                      </a:r>
                      <a:endParaRPr lang="en-US" sz="1600" b="1" i="0" u="none" strike="noStrike" dirty="0">
                        <a:effectLst/>
                        <a:latin typeface="Arial" panose="020B0604020202020204" pitchFamily="34" charset="0"/>
                      </a:endParaRPr>
                    </a:p>
                  </a:txBody>
                  <a:tcPr marL="9525" marR="9525" marT="9525" marB="0" anchor="b"/>
                </a:tc>
                <a:tc>
                  <a:txBody>
                    <a:bodyPr/>
                    <a:lstStyle/>
                    <a:p>
                      <a:pPr algn="ctr" fontAlgn="b"/>
                      <a:r>
                        <a:rPr lang="en-US" sz="1600" b="1" u="none" strike="noStrike" dirty="0">
                          <a:effectLst/>
                        </a:rPr>
                        <a:t>Extracted</a:t>
                      </a:r>
                      <a:endParaRPr lang="en-US" sz="1600" b="1" i="0" u="none" strike="noStrike" dirty="0">
                        <a:effectLst/>
                        <a:latin typeface="Arial" panose="020B0604020202020204" pitchFamily="34" charset="0"/>
                      </a:endParaRPr>
                    </a:p>
                  </a:txBody>
                  <a:tcPr marL="9525" marR="9525" marT="9525" marB="0" anchor="b"/>
                </a:tc>
                <a:tc>
                  <a:txBody>
                    <a:bodyPr/>
                    <a:lstStyle/>
                    <a:p>
                      <a:pPr algn="ctr" fontAlgn="b"/>
                      <a:r>
                        <a:rPr lang="en-US" sz="1600" b="1" u="none" strike="noStrike" dirty="0">
                          <a:effectLst/>
                        </a:rPr>
                        <a:t>Analyzed</a:t>
                      </a:r>
                      <a:endParaRPr lang="en-US" sz="1600" b="1" i="0" u="none" strike="noStrike" dirty="0">
                        <a:effectLst/>
                        <a:latin typeface="Arial" panose="020B0604020202020204" pitchFamily="34" charset="0"/>
                      </a:endParaRPr>
                    </a:p>
                  </a:txBody>
                  <a:tcPr marL="9525" marR="9525" marT="9525" marB="0" anchor="b"/>
                </a:tc>
                <a:tc>
                  <a:txBody>
                    <a:bodyPr/>
                    <a:lstStyle/>
                    <a:p>
                      <a:pPr algn="ctr" fontAlgn="b"/>
                      <a:r>
                        <a:rPr lang="en-US" sz="1600" b="1" u="none" strike="noStrike" dirty="0">
                          <a:effectLst/>
                        </a:rPr>
                        <a:t>Sample ID</a:t>
                      </a:r>
                      <a:endParaRPr lang="en-US" sz="1600" b="1" i="0" u="none" strike="noStrike" dirty="0">
                        <a:effectLst/>
                        <a:latin typeface="Arial" panose="020B0604020202020204" pitchFamily="34" charset="0"/>
                      </a:endParaRPr>
                    </a:p>
                  </a:txBody>
                  <a:tcPr marL="9525" marR="9525" marT="9525" marB="0" anchor="b"/>
                </a:tc>
                <a:tc>
                  <a:txBody>
                    <a:bodyPr/>
                    <a:lstStyle/>
                    <a:p>
                      <a:pPr algn="ctr" fontAlgn="b"/>
                      <a:r>
                        <a:rPr lang="en-US" sz="1600" b="1" u="none" strike="noStrike" dirty="0">
                          <a:effectLst/>
                        </a:rPr>
                        <a:t>Instrument</a:t>
                      </a:r>
                      <a:endParaRPr lang="en-US" sz="1600" b="1" i="0" u="none" strike="noStrike" dirty="0">
                        <a:effectLst/>
                        <a:latin typeface="Arial" panose="020B0604020202020204" pitchFamily="34" charset="0"/>
                      </a:endParaRPr>
                    </a:p>
                  </a:txBody>
                  <a:tcPr marL="9525" marR="9525" marT="9525" marB="0" anchor="b"/>
                </a:tc>
                <a:tc>
                  <a:txBody>
                    <a:bodyPr/>
                    <a:lstStyle/>
                    <a:p>
                      <a:pPr algn="ctr" fontAlgn="b"/>
                      <a:r>
                        <a:rPr lang="en-US" sz="1600" b="1" u="none" strike="noStrike" dirty="0">
                          <a:effectLst/>
                        </a:rPr>
                        <a:t>Spike</a:t>
                      </a:r>
                      <a:endParaRPr lang="en-US" sz="1600" b="1" i="0" u="none" strike="noStrike" dirty="0">
                        <a:effectLst/>
                        <a:latin typeface="Arial" panose="020B0604020202020204" pitchFamily="34" charset="0"/>
                      </a:endParaRPr>
                    </a:p>
                  </a:txBody>
                  <a:tcPr marL="9525" marR="9525" marT="9525" marB="0" anchor="b"/>
                </a:tc>
                <a:tc>
                  <a:txBody>
                    <a:bodyPr/>
                    <a:lstStyle/>
                    <a:p>
                      <a:pPr algn="ctr" fontAlgn="b"/>
                      <a:r>
                        <a:rPr lang="en-US" sz="1600" b="1" u="none" strike="noStrike" dirty="0">
                          <a:effectLst/>
                        </a:rPr>
                        <a:t>Result</a:t>
                      </a:r>
                      <a:endParaRPr lang="en-US" sz="1600" b="1" i="0" u="none" strike="noStrike" dirty="0">
                        <a:effectLst/>
                        <a:latin typeface="Arial" panose="020B0604020202020204" pitchFamily="34" charset="0"/>
                      </a:endParaRPr>
                    </a:p>
                  </a:txBody>
                  <a:tcPr marL="9525" marR="9525" marT="9525" marB="0" anchor="b"/>
                </a:tc>
                <a:tc>
                  <a:txBody>
                    <a:bodyPr/>
                    <a:lstStyle/>
                    <a:p>
                      <a:pPr algn="ctr" fontAlgn="b"/>
                      <a:r>
                        <a:rPr lang="en-US" sz="1600" b="1" u="none" strike="noStrike" dirty="0">
                          <a:effectLst/>
                        </a:rPr>
                        <a:t>%R</a:t>
                      </a:r>
                      <a:endParaRPr lang="en-US" sz="1600" b="1"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10000"/>
                  </a:ext>
                </a:extLst>
              </a:tr>
              <a:tr h="504825">
                <a:tc>
                  <a:txBody>
                    <a:bodyPr/>
                    <a:lstStyle/>
                    <a:p>
                      <a:pPr algn="ctr" fontAlgn="b"/>
                      <a:r>
                        <a:rPr lang="en-US" sz="1600" u="none" strike="noStrike" dirty="0">
                          <a:effectLst/>
                        </a:rPr>
                        <a:t>B7H1623</a:t>
                      </a:r>
                      <a:endParaRPr lang="en-US" sz="1600" b="0" i="0" u="none" strike="noStrike" dirty="0">
                        <a:effectLst/>
                        <a:latin typeface="Arial" panose="020B0604020202020204" pitchFamily="34" charset="0"/>
                      </a:endParaRPr>
                    </a:p>
                  </a:txBody>
                  <a:tcPr marL="9525" marR="9525" marT="9525" marB="0" anchor="b"/>
                </a:tc>
                <a:tc>
                  <a:txBody>
                    <a:bodyPr/>
                    <a:lstStyle/>
                    <a:p>
                      <a:pPr algn="ctr" fontAlgn="b"/>
                      <a:r>
                        <a:rPr lang="en-US" sz="1600" u="none" strike="noStrike" dirty="0">
                          <a:effectLst/>
                        </a:rPr>
                        <a:t>8/22/17</a:t>
                      </a:r>
                      <a:endParaRPr lang="en-US" sz="1600" b="0" i="0" u="none" strike="noStrike" dirty="0">
                        <a:effectLst/>
                        <a:latin typeface="Arial" panose="020B0604020202020204" pitchFamily="34" charset="0"/>
                      </a:endParaRPr>
                    </a:p>
                  </a:txBody>
                  <a:tcPr marL="9525" marR="9525" marT="9525" marB="0" anchor="b"/>
                </a:tc>
                <a:tc>
                  <a:txBody>
                    <a:bodyPr/>
                    <a:lstStyle/>
                    <a:p>
                      <a:pPr algn="ctr" fontAlgn="b"/>
                      <a:r>
                        <a:rPr lang="en-US" sz="1600" u="none" strike="noStrike" dirty="0">
                          <a:effectLst/>
                        </a:rPr>
                        <a:t>8/24/17</a:t>
                      </a:r>
                      <a:endParaRPr lang="en-US" sz="1600" b="0" i="0" u="none" strike="noStrike" dirty="0">
                        <a:effectLst/>
                        <a:latin typeface="Arial" panose="020B0604020202020204" pitchFamily="34" charset="0"/>
                      </a:endParaRPr>
                    </a:p>
                  </a:txBody>
                  <a:tcPr marL="9525" marR="9525" marT="9525" marB="0" anchor="b"/>
                </a:tc>
                <a:tc>
                  <a:txBody>
                    <a:bodyPr/>
                    <a:lstStyle/>
                    <a:p>
                      <a:pPr algn="ctr" fontAlgn="b"/>
                      <a:r>
                        <a:rPr lang="en-US" sz="1600" u="none" strike="noStrike" dirty="0">
                          <a:effectLst/>
                        </a:rPr>
                        <a:t>B7H1623</a:t>
                      </a:r>
                      <a:endParaRPr lang="en-US" sz="1600" b="0" i="0" u="none" strike="noStrike" dirty="0">
                        <a:effectLst/>
                        <a:latin typeface="Arial" panose="020B0604020202020204" pitchFamily="34" charset="0"/>
                      </a:endParaRPr>
                    </a:p>
                  </a:txBody>
                  <a:tcPr marL="9525" marR="9525" marT="9525" marB="0" anchor="b"/>
                </a:tc>
                <a:tc>
                  <a:txBody>
                    <a:bodyPr/>
                    <a:lstStyle/>
                    <a:p>
                      <a:pPr algn="ctr" fontAlgn="b"/>
                      <a:r>
                        <a:rPr lang="en-US" sz="1600" u="none" strike="noStrike">
                          <a:effectLst/>
                        </a:rPr>
                        <a:t>FIA-02</a:t>
                      </a:r>
                      <a:endParaRPr lang="en-US" sz="1600" b="0" i="0" u="none" strike="noStrike">
                        <a:effectLst/>
                        <a:latin typeface="Arial" panose="020B0604020202020204" pitchFamily="34" charset="0"/>
                      </a:endParaRPr>
                    </a:p>
                  </a:txBody>
                  <a:tcPr marL="9525" marR="9525" marT="9525" marB="0" anchor="b"/>
                </a:tc>
                <a:tc>
                  <a:txBody>
                    <a:bodyPr/>
                    <a:lstStyle/>
                    <a:p>
                      <a:pPr algn="r" fontAlgn="b"/>
                      <a:r>
                        <a:rPr lang="en-US" sz="1600" u="none" strike="noStrike">
                          <a:effectLst/>
                        </a:rPr>
                        <a:t>0.02</a:t>
                      </a:r>
                      <a:endParaRPr lang="en-US" sz="1600" b="0" i="0" u="none" strike="noStrike">
                        <a:effectLst/>
                        <a:latin typeface="Arial" panose="020B0604020202020204" pitchFamily="34" charset="0"/>
                      </a:endParaRPr>
                    </a:p>
                  </a:txBody>
                  <a:tcPr marL="9525" marR="9525" marT="9525" marB="0" anchor="b"/>
                </a:tc>
                <a:tc>
                  <a:txBody>
                    <a:bodyPr/>
                    <a:lstStyle/>
                    <a:p>
                      <a:pPr algn="r" fontAlgn="b"/>
                      <a:r>
                        <a:rPr lang="en-US" sz="1600" u="none" strike="noStrike">
                          <a:effectLst/>
                        </a:rPr>
                        <a:t>0.021</a:t>
                      </a:r>
                      <a:endParaRPr lang="en-US" sz="1600" b="0" i="0" u="none" strike="noStrike">
                        <a:effectLst/>
                        <a:latin typeface="Arial" panose="020B0604020202020204" pitchFamily="34" charset="0"/>
                      </a:endParaRPr>
                    </a:p>
                  </a:txBody>
                  <a:tcPr marL="9525" marR="9525" marT="9525" marB="0" anchor="b"/>
                </a:tc>
                <a:tc>
                  <a:txBody>
                    <a:bodyPr/>
                    <a:lstStyle/>
                    <a:p>
                      <a:pPr algn="r" fontAlgn="b"/>
                      <a:r>
                        <a:rPr lang="en-US" sz="1600" u="none" strike="noStrike">
                          <a:effectLst/>
                        </a:rPr>
                        <a:t>105%</a:t>
                      </a:r>
                      <a:endParaRPr lang="en-US" sz="16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10001"/>
                  </a:ext>
                </a:extLst>
              </a:tr>
              <a:tr h="504825">
                <a:tc>
                  <a:txBody>
                    <a:bodyPr/>
                    <a:lstStyle/>
                    <a:p>
                      <a:pPr algn="ctr" fontAlgn="b"/>
                      <a:r>
                        <a:rPr lang="en-US" sz="1600" u="none" strike="noStrike">
                          <a:effectLst/>
                        </a:rPr>
                        <a:t>B7H1624</a:t>
                      </a:r>
                      <a:endParaRPr lang="en-US" sz="1600" b="0" i="0" u="none" strike="noStrike">
                        <a:effectLst/>
                        <a:latin typeface="Arial" panose="020B0604020202020204" pitchFamily="34" charset="0"/>
                      </a:endParaRPr>
                    </a:p>
                  </a:txBody>
                  <a:tcPr marL="9525" marR="9525" marT="9525" marB="0" anchor="b"/>
                </a:tc>
                <a:tc>
                  <a:txBody>
                    <a:bodyPr/>
                    <a:lstStyle/>
                    <a:p>
                      <a:pPr algn="ctr" fontAlgn="b"/>
                      <a:r>
                        <a:rPr lang="en-US" sz="1600" u="none" strike="noStrike" dirty="0">
                          <a:effectLst/>
                        </a:rPr>
                        <a:t>8/22/17</a:t>
                      </a:r>
                      <a:endParaRPr lang="en-US" sz="1600" b="0" i="0" u="none" strike="noStrike" dirty="0">
                        <a:effectLst/>
                        <a:latin typeface="Arial" panose="020B0604020202020204" pitchFamily="34" charset="0"/>
                      </a:endParaRPr>
                    </a:p>
                  </a:txBody>
                  <a:tcPr marL="9525" marR="9525" marT="9525" marB="0" anchor="b"/>
                </a:tc>
                <a:tc>
                  <a:txBody>
                    <a:bodyPr/>
                    <a:lstStyle/>
                    <a:p>
                      <a:pPr algn="ctr" fontAlgn="b"/>
                      <a:r>
                        <a:rPr lang="en-US" sz="1600" u="none" strike="noStrike" dirty="0">
                          <a:effectLst/>
                        </a:rPr>
                        <a:t>8/24/17</a:t>
                      </a:r>
                      <a:endParaRPr lang="en-US" sz="1600" b="0" i="0" u="none" strike="noStrike" dirty="0">
                        <a:effectLst/>
                        <a:latin typeface="Arial" panose="020B0604020202020204" pitchFamily="34" charset="0"/>
                      </a:endParaRPr>
                    </a:p>
                  </a:txBody>
                  <a:tcPr marL="9525" marR="9525" marT="9525" marB="0" anchor="b"/>
                </a:tc>
                <a:tc>
                  <a:txBody>
                    <a:bodyPr/>
                    <a:lstStyle/>
                    <a:p>
                      <a:pPr algn="ctr" fontAlgn="b"/>
                      <a:r>
                        <a:rPr lang="en-US" sz="1600" u="none" strike="noStrike" dirty="0">
                          <a:effectLst/>
                        </a:rPr>
                        <a:t>B7H1624</a:t>
                      </a:r>
                      <a:endParaRPr lang="en-US" sz="1600" b="0" i="0" u="none" strike="noStrike" dirty="0">
                        <a:effectLst/>
                        <a:latin typeface="Arial" panose="020B0604020202020204" pitchFamily="34" charset="0"/>
                      </a:endParaRPr>
                    </a:p>
                  </a:txBody>
                  <a:tcPr marL="9525" marR="9525" marT="9525" marB="0" anchor="b"/>
                </a:tc>
                <a:tc>
                  <a:txBody>
                    <a:bodyPr/>
                    <a:lstStyle/>
                    <a:p>
                      <a:pPr algn="ctr" fontAlgn="b"/>
                      <a:r>
                        <a:rPr lang="en-US" sz="1600" u="none" strike="noStrike" dirty="0">
                          <a:effectLst/>
                        </a:rPr>
                        <a:t>FIA-02</a:t>
                      </a:r>
                      <a:endParaRPr lang="en-US" sz="1600" b="0" i="0" u="none" strike="noStrike" dirty="0">
                        <a:effectLst/>
                        <a:latin typeface="Arial" panose="020B0604020202020204" pitchFamily="34" charset="0"/>
                      </a:endParaRPr>
                    </a:p>
                  </a:txBody>
                  <a:tcPr marL="9525" marR="9525" marT="9525" marB="0" anchor="b"/>
                </a:tc>
                <a:tc>
                  <a:txBody>
                    <a:bodyPr/>
                    <a:lstStyle/>
                    <a:p>
                      <a:pPr algn="r" fontAlgn="b"/>
                      <a:r>
                        <a:rPr lang="en-US" sz="1600" u="none" strike="noStrike">
                          <a:effectLst/>
                        </a:rPr>
                        <a:t>0.02</a:t>
                      </a:r>
                      <a:endParaRPr lang="en-US" sz="1600" b="0" i="0" u="none" strike="noStrike">
                        <a:effectLst/>
                        <a:latin typeface="Arial" panose="020B0604020202020204" pitchFamily="34" charset="0"/>
                      </a:endParaRPr>
                    </a:p>
                  </a:txBody>
                  <a:tcPr marL="9525" marR="9525" marT="9525" marB="0" anchor="b"/>
                </a:tc>
                <a:tc>
                  <a:txBody>
                    <a:bodyPr/>
                    <a:lstStyle/>
                    <a:p>
                      <a:pPr algn="r" fontAlgn="b"/>
                      <a:r>
                        <a:rPr lang="en-US" sz="1600" u="none" strike="noStrike">
                          <a:effectLst/>
                        </a:rPr>
                        <a:t>0.023</a:t>
                      </a:r>
                      <a:endParaRPr lang="en-US" sz="1600" b="0" i="0" u="none" strike="noStrike">
                        <a:effectLst/>
                        <a:latin typeface="Arial" panose="020B0604020202020204" pitchFamily="34" charset="0"/>
                      </a:endParaRPr>
                    </a:p>
                  </a:txBody>
                  <a:tcPr marL="9525" marR="9525" marT="9525" marB="0" anchor="b"/>
                </a:tc>
                <a:tc>
                  <a:txBody>
                    <a:bodyPr/>
                    <a:lstStyle/>
                    <a:p>
                      <a:pPr algn="r" fontAlgn="b"/>
                      <a:r>
                        <a:rPr lang="en-US" sz="1600" u="none" strike="noStrike">
                          <a:effectLst/>
                        </a:rPr>
                        <a:t>115%</a:t>
                      </a:r>
                      <a:endParaRPr lang="en-US" sz="16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10002"/>
                  </a:ext>
                </a:extLst>
              </a:tr>
              <a:tr h="504825">
                <a:tc>
                  <a:txBody>
                    <a:bodyPr/>
                    <a:lstStyle/>
                    <a:p>
                      <a:pPr algn="ctr" fontAlgn="b"/>
                      <a:r>
                        <a:rPr lang="en-US" sz="1600" u="none" strike="noStrike">
                          <a:effectLst/>
                        </a:rPr>
                        <a:t>B7H1687</a:t>
                      </a:r>
                      <a:endParaRPr lang="en-US" sz="1600" b="0" i="0" u="none" strike="noStrike">
                        <a:effectLst/>
                        <a:latin typeface="Arial" panose="020B0604020202020204" pitchFamily="34" charset="0"/>
                      </a:endParaRPr>
                    </a:p>
                  </a:txBody>
                  <a:tcPr marL="9525" marR="9525" marT="9525" marB="0" anchor="b"/>
                </a:tc>
                <a:tc>
                  <a:txBody>
                    <a:bodyPr/>
                    <a:lstStyle/>
                    <a:p>
                      <a:pPr algn="ctr" fontAlgn="b"/>
                      <a:r>
                        <a:rPr lang="en-US" sz="1600" u="none" strike="noStrike" dirty="0">
                          <a:effectLst/>
                        </a:rPr>
                        <a:t>8/23/17</a:t>
                      </a:r>
                      <a:endParaRPr lang="en-US" sz="1600" b="0" i="0" u="none" strike="noStrike" dirty="0">
                        <a:effectLst/>
                        <a:latin typeface="Arial" panose="020B0604020202020204" pitchFamily="34" charset="0"/>
                      </a:endParaRPr>
                    </a:p>
                  </a:txBody>
                  <a:tcPr marL="9525" marR="9525" marT="9525" marB="0" anchor="b"/>
                </a:tc>
                <a:tc>
                  <a:txBody>
                    <a:bodyPr/>
                    <a:lstStyle/>
                    <a:p>
                      <a:pPr algn="ctr" fontAlgn="b"/>
                      <a:r>
                        <a:rPr lang="en-US" sz="1600" u="none" strike="noStrike" dirty="0">
                          <a:effectLst/>
                        </a:rPr>
                        <a:t>8/24/17</a:t>
                      </a:r>
                      <a:endParaRPr lang="en-US" sz="1600" b="0" i="0" u="none" strike="noStrike" dirty="0">
                        <a:effectLst/>
                        <a:latin typeface="Arial" panose="020B0604020202020204" pitchFamily="34" charset="0"/>
                      </a:endParaRPr>
                    </a:p>
                  </a:txBody>
                  <a:tcPr marL="9525" marR="9525" marT="9525" marB="0" anchor="b"/>
                </a:tc>
                <a:tc>
                  <a:txBody>
                    <a:bodyPr/>
                    <a:lstStyle/>
                    <a:p>
                      <a:pPr algn="ctr" fontAlgn="b"/>
                      <a:r>
                        <a:rPr lang="en-US" sz="1600" u="none" strike="noStrike" dirty="0">
                          <a:effectLst/>
                        </a:rPr>
                        <a:t>B7H1687</a:t>
                      </a:r>
                      <a:endParaRPr lang="en-US" sz="1600" b="0" i="0" u="none" strike="noStrike" dirty="0">
                        <a:effectLst/>
                        <a:latin typeface="Arial" panose="020B0604020202020204" pitchFamily="34" charset="0"/>
                      </a:endParaRPr>
                    </a:p>
                  </a:txBody>
                  <a:tcPr marL="9525" marR="9525" marT="9525" marB="0" anchor="b"/>
                </a:tc>
                <a:tc>
                  <a:txBody>
                    <a:bodyPr/>
                    <a:lstStyle/>
                    <a:p>
                      <a:pPr algn="ctr" fontAlgn="b"/>
                      <a:r>
                        <a:rPr lang="en-US" sz="1600" u="none" strike="noStrike" dirty="0">
                          <a:effectLst/>
                        </a:rPr>
                        <a:t>FIA-02</a:t>
                      </a:r>
                      <a:endParaRPr lang="en-US" sz="1600" b="0" i="0" u="none" strike="noStrike" dirty="0">
                        <a:effectLst/>
                        <a:latin typeface="Arial" panose="020B0604020202020204" pitchFamily="34" charset="0"/>
                      </a:endParaRPr>
                    </a:p>
                  </a:txBody>
                  <a:tcPr marL="9525" marR="9525" marT="9525" marB="0" anchor="b"/>
                </a:tc>
                <a:tc>
                  <a:txBody>
                    <a:bodyPr/>
                    <a:lstStyle/>
                    <a:p>
                      <a:pPr algn="r" fontAlgn="b"/>
                      <a:r>
                        <a:rPr lang="en-US" sz="1600" u="none" strike="noStrike" dirty="0">
                          <a:effectLst/>
                        </a:rPr>
                        <a:t>0.02</a:t>
                      </a:r>
                      <a:endParaRPr lang="en-US" sz="1600" b="0" i="0" u="none" strike="noStrike" dirty="0">
                        <a:effectLst/>
                        <a:latin typeface="Arial" panose="020B0604020202020204" pitchFamily="34" charset="0"/>
                      </a:endParaRPr>
                    </a:p>
                  </a:txBody>
                  <a:tcPr marL="9525" marR="9525" marT="9525" marB="0" anchor="b"/>
                </a:tc>
                <a:tc>
                  <a:txBody>
                    <a:bodyPr/>
                    <a:lstStyle/>
                    <a:p>
                      <a:pPr algn="r" fontAlgn="b"/>
                      <a:r>
                        <a:rPr lang="en-US" sz="1600" u="none" strike="noStrike">
                          <a:effectLst/>
                        </a:rPr>
                        <a:t>0.02</a:t>
                      </a:r>
                      <a:endParaRPr lang="en-US" sz="1600" b="0" i="0" u="none" strike="noStrike">
                        <a:effectLst/>
                        <a:latin typeface="Arial" panose="020B0604020202020204" pitchFamily="34" charset="0"/>
                      </a:endParaRPr>
                    </a:p>
                  </a:txBody>
                  <a:tcPr marL="9525" marR="9525" marT="9525" marB="0" anchor="b"/>
                </a:tc>
                <a:tc>
                  <a:txBody>
                    <a:bodyPr/>
                    <a:lstStyle/>
                    <a:p>
                      <a:pPr algn="r" fontAlgn="b"/>
                      <a:r>
                        <a:rPr lang="en-US" sz="1600" u="none" strike="noStrike">
                          <a:effectLst/>
                        </a:rPr>
                        <a:t>100%</a:t>
                      </a:r>
                      <a:endParaRPr lang="en-US" sz="16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10003"/>
                  </a:ext>
                </a:extLst>
              </a:tr>
              <a:tr h="504825">
                <a:tc>
                  <a:txBody>
                    <a:bodyPr/>
                    <a:lstStyle/>
                    <a:p>
                      <a:pPr algn="ctr" fontAlgn="b"/>
                      <a:r>
                        <a:rPr lang="en-US" sz="1600" u="none" strike="noStrike">
                          <a:effectLst/>
                        </a:rPr>
                        <a:t>B7H1827</a:t>
                      </a:r>
                      <a:endParaRPr lang="en-US" sz="1600" b="0" i="0" u="none" strike="noStrike">
                        <a:effectLst/>
                        <a:latin typeface="Arial" panose="020B0604020202020204" pitchFamily="34" charset="0"/>
                      </a:endParaRPr>
                    </a:p>
                  </a:txBody>
                  <a:tcPr marL="9525" marR="9525" marT="9525" marB="0" anchor="b"/>
                </a:tc>
                <a:tc>
                  <a:txBody>
                    <a:bodyPr/>
                    <a:lstStyle/>
                    <a:p>
                      <a:pPr algn="ctr" fontAlgn="b"/>
                      <a:r>
                        <a:rPr lang="en-US" sz="1600" u="none" strike="noStrike" dirty="0">
                          <a:effectLst/>
                        </a:rPr>
                        <a:t>8/24/17</a:t>
                      </a:r>
                      <a:endParaRPr lang="en-US" sz="1600" b="0" i="0" u="none" strike="noStrike" dirty="0">
                        <a:effectLst/>
                        <a:latin typeface="Arial" panose="020B0604020202020204" pitchFamily="34" charset="0"/>
                      </a:endParaRPr>
                    </a:p>
                  </a:txBody>
                  <a:tcPr marL="9525" marR="9525" marT="9525" marB="0" anchor="b"/>
                </a:tc>
                <a:tc>
                  <a:txBody>
                    <a:bodyPr/>
                    <a:lstStyle/>
                    <a:p>
                      <a:pPr algn="ctr" fontAlgn="b"/>
                      <a:r>
                        <a:rPr lang="en-US" sz="1600" u="none" strike="noStrike" dirty="0">
                          <a:effectLst/>
                        </a:rPr>
                        <a:t>8/30/17</a:t>
                      </a:r>
                      <a:endParaRPr lang="en-US" sz="1600" b="0" i="0" u="none" strike="noStrike" dirty="0">
                        <a:effectLst/>
                        <a:latin typeface="Arial" panose="020B0604020202020204" pitchFamily="34" charset="0"/>
                      </a:endParaRPr>
                    </a:p>
                  </a:txBody>
                  <a:tcPr marL="9525" marR="9525" marT="9525" marB="0" anchor="b"/>
                </a:tc>
                <a:tc>
                  <a:txBody>
                    <a:bodyPr/>
                    <a:lstStyle/>
                    <a:p>
                      <a:pPr algn="ctr" fontAlgn="b"/>
                      <a:r>
                        <a:rPr lang="en-US" sz="1600" u="none" strike="noStrike" dirty="0">
                          <a:effectLst/>
                        </a:rPr>
                        <a:t>B7H1827</a:t>
                      </a:r>
                      <a:endParaRPr lang="en-US" sz="1600" b="0" i="0" u="none" strike="noStrike" dirty="0">
                        <a:effectLst/>
                        <a:latin typeface="Arial" panose="020B0604020202020204" pitchFamily="34" charset="0"/>
                      </a:endParaRPr>
                    </a:p>
                  </a:txBody>
                  <a:tcPr marL="9525" marR="9525" marT="9525" marB="0" anchor="b"/>
                </a:tc>
                <a:tc>
                  <a:txBody>
                    <a:bodyPr/>
                    <a:lstStyle/>
                    <a:p>
                      <a:pPr algn="ctr" fontAlgn="b"/>
                      <a:r>
                        <a:rPr lang="en-US" sz="1600" u="none" strike="noStrike">
                          <a:effectLst/>
                        </a:rPr>
                        <a:t>FIA-02</a:t>
                      </a:r>
                      <a:endParaRPr lang="en-US" sz="1600" b="0" i="0" u="none" strike="noStrike">
                        <a:effectLst/>
                        <a:latin typeface="Arial" panose="020B0604020202020204" pitchFamily="34" charset="0"/>
                      </a:endParaRPr>
                    </a:p>
                  </a:txBody>
                  <a:tcPr marL="9525" marR="9525" marT="9525" marB="0" anchor="b"/>
                </a:tc>
                <a:tc>
                  <a:txBody>
                    <a:bodyPr/>
                    <a:lstStyle/>
                    <a:p>
                      <a:pPr algn="r" fontAlgn="b"/>
                      <a:r>
                        <a:rPr lang="en-US" sz="1600" u="none" strike="noStrike" dirty="0">
                          <a:effectLst/>
                        </a:rPr>
                        <a:t>0.02</a:t>
                      </a:r>
                      <a:endParaRPr lang="en-US" sz="1600" b="0" i="0" u="none" strike="noStrike" dirty="0">
                        <a:effectLst/>
                        <a:latin typeface="Arial" panose="020B0604020202020204" pitchFamily="34" charset="0"/>
                      </a:endParaRPr>
                    </a:p>
                  </a:txBody>
                  <a:tcPr marL="9525" marR="9525" marT="9525" marB="0" anchor="b"/>
                </a:tc>
                <a:tc>
                  <a:txBody>
                    <a:bodyPr/>
                    <a:lstStyle/>
                    <a:p>
                      <a:pPr algn="r" fontAlgn="b"/>
                      <a:r>
                        <a:rPr lang="en-US" sz="1600" u="none" strike="noStrike" dirty="0">
                          <a:effectLst/>
                        </a:rPr>
                        <a:t>0.021</a:t>
                      </a:r>
                      <a:endParaRPr lang="en-US" sz="1600" b="0" i="0" u="none" strike="noStrike" dirty="0">
                        <a:effectLst/>
                        <a:latin typeface="Arial" panose="020B0604020202020204" pitchFamily="34" charset="0"/>
                      </a:endParaRPr>
                    </a:p>
                  </a:txBody>
                  <a:tcPr marL="9525" marR="9525" marT="9525" marB="0" anchor="b"/>
                </a:tc>
                <a:tc>
                  <a:txBody>
                    <a:bodyPr/>
                    <a:lstStyle/>
                    <a:p>
                      <a:pPr algn="r" fontAlgn="b"/>
                      <a:r>
                        <a:rPr lang="en-US" sz="1600" u="none" strike="noStrike">
                          <a:effectLst/>
                        </a:rPr>
                        <a:t>105%</a:t>
                      </a:r>
                      <a:endParaRPr lang="en-US" sz="16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10004"/>
                  </a:ext>
                </a:extLst>
              </a:tr>
              <a:tr h="504825">
                <a:tc>
                  <a:txBody>
                    <a:bodyPr/>
                    <a:lstStyle/>
                    <a:p>
                      <a:pPr algn="ctr" fontAlgn="b"/>
                      <a:r>
                        <a:rPr lang="en-US" sz="1600" u="none" strike="noStrike">
                          <a:effectLst/>
                        </a:rPr>
                        <a:t>B7H1881</a:t>
                      </a:r>
                      <a:endParaRPr lang="en-US" sz="1600" b="0" i="0" u="none" strike="noStrike">
                        <a:effectLst/>
                        <a:latin typeface="Arial" panose="020B0604020202020204" pitchFamily="34" charset="0"/>
                      </a:endParaRPr>
                    </a:p>
                  </a:txBody>
                  <a:tcPr marL="9525" marR="9525" marT="9525" marB="0" anchor="b"/>
                </a:tc>
                <a:tc>
                  <a:txBody>
                    <a:bodyPr/>
                    <a:lstStyle/>
                    <a:p>
                      <a:pPr algn="ctr" fontAlgn="b"/>
                      <a:r>
                        <a:rPr lang="en-US" sz="1600" u="none" strike="noStrike" dirty="0">
                          <a:effectLst/>
                        </a:rPr>
                        <a:t>8/24/17</a:t>
                      </a:r>
                      <a:endParaRPr lang="en-US" sz="1600" b="0" i="0" u="none" strike="noStrike" dirty="0">
                        <a:effectLst/>
                        <a:latin typeface="Arial" panose="020B0604020202020204" pitchFamily="34" charset="0"/>
                      </a:endParaRPr>
                    </a:p>
                  </a:txBody>
                  <a:tcPr marL="9525" marR="9525" marT="9525" marB="0" anchor="b"/>
                </a:tc>
                <a:tc>
                  <a:txBody>
                    <a:bodyPr/>
                    <a:lstStyle/>
                    <a:p>
                      <a:pPr algn="ctr" fontAlgn="b"/>
                      <a:r>
                        <a:rPr lang="en-US" sz="1600" u="none" strike="noStrike" dirty="0">
                          <a:effectLst/>
                        </a:rPr>
                        <a:t>8/30/17</a:t>
                      </a:r>
                      <a:endParaRPr lang="en-US" sz="1600" b="0" i="0" u="none" strike="noStrike" dirty="0">
                        <a:effectLst/>
                        <a:latin typeface="Arial" panose="020B0604020202020204" pitchFamily="34" charset="0"/>
                      </a:endParaRPr>
                    </a:p>
                  </a:txBody>
                  <a:tcPr marL="9525" marR="9525" marT="9525" marB="0" anchor="b"/>
                </a:tc>
                <a:tc>
                  <a:txBody>
                    <a:bodyPr/>
                    <a:lstStyle/>
                    <a:p>
                      <a:pPr algn="ctr" fontAlgn="b"/>
                      <a:r>
                        <a:rPr lang="en-US" sz="1600" u="none" strike="noStrike" dirty="0">
                          <a:effectLst/>
                        </a:rPr>
                        <a:t>B7H1881</a:t>
                      </a:r>
                      <a:endParaRPr lang="en-US" sz="1600" b="0" i="0" u="none" strike="noStrike" dirty="0">
                        <a:effectLst/>
                        <a:latin typeface="Arial" panose="020B0604020202020204" pitchFamily="34" charset="0"/>
                      </a:endParaRPr>
                    </a:p>
                  </a:txBody>
                  <a:tcPr marL="9525" marR="9525" marT="9525" marB="0" anchor="b"/>
                </a:tc>
                <a:tc>
                  <a:txBody>
                    <a:bodyPr/>
                    <a:lstStyle/>
                    <a:p>
                      <a:pPr algn="ctr" fontAlgn="b"/>
                      <a:r>
                        <a:rPr lang="en-US" sz="1600" u="none" strike="noStrike" dirty="0">
                          <a:effectLst/>
                        </a:rPr>
                        <a:t>FIA-02</a:t>
                      </a:r>
                      <a:endParaRPr lang="en-US" sz="1600" b="0" i="0" u="none" strike="noStrike" dirty="0">
                        <a:effectLst/>
                        <a:latin typeface="Arial" panose="020B0604020202020204" pitchFamily="34" charset="0"/>
                      </a:endParaRPr>
                    </a:p>
                  </a:txBody>
                  <a:tcPr marL="9525" marR="9525" marT="9525" marB="0" anchor="b"/>
                </a:tc>
                <a:tc>
                  <a:txBody>
                    <a:bodyPr/>
                    <a:lstStyle/>
                    <a:p>
                      <a:pPr algn="r" fontAlgn="b"/>
                      <a:r>
                        <a:rPr lang="en-US" sz="1600" u="none" strike="noStrike" dirty="0">
                          <a:effectLst/>
                        </a:rPr>
                        <a:t>0.02</a:t>
                      </a:r>
                      <a:endParaRPr lang="en-US" sz="1600" b="0" i="0" u="none" strike="noStrike" dirty="0">
                        <a:effectLst/>
                        <a:latin typeface="Arial" panose="020B0604020202020204" pitchFamily="34" charset="0"/>
                      </a:endParaRPr>
                    </a:p>
                  </a:txBody>
                  <a:tcPr marL="9525" marR="9525" marT="9525" marB="0" anchor="b"/>
                </a:tc>
                <a:tc>
                  <a:txBody>
                    <a:bodyPr/>
                    <a:lstStyle/>
                    <a:p>
                      <a:pPr algn="r" fontAlgn="b"/>
                      <a:r>
                        <a:rPr lang="en-US" sz="1600" u="none" strike="noStrike" dirty="0">
                          <a:effectLst/>
                        </a:rPr>
                        <a:t>0.021</a:t>
                      </a:r>
                      <a:endParaRPr lang="en-US" sz="1600" b="0" i="0" u="none" strike="noStrike" dirty="0">
                        <a:effectLst/>
                        <a:latin typeface="Arial" panose="020B0604020202020204" pitchFamily="34" charset="0"/>
                      </a:endParaRPr>
                    </a:p>
                  </a:txBody>
                  <a:tcPr marL="9525" marR="9525" marT="9525" marB="0" anchor="b"/>
                </a:tc>
                <a:tc>
                  <a:txBody>
                    <a:bodyPr/>
                    <a:lstStyle/>
                    <a:p>
                      <a:pPr algn="r" fontAlgn="b"/>
                      <a:r>
                        <a:rPr lang="en-US" sz="1600" u="none" strike="noStrike">
                          <a:effectLst/>
                        </a:rPr>
                        <a:t>105%</a:t>
                      </a:r>
                      <a:endParaRPr lang="en-US" sz="16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10005"/>
                  </a:ext>
                </a:extLst>
              </a:tr>
              <a:tr h="504825">
                <a:tc>
                  <a:txBody>
                    <a:bodyPr/>
                    <a:lstStyle/>
                    <a:p>
                      <a:pPr algn="ctr" fontAlgn="b"/>
                      <a:r>
                        <a:rPr lang="en-US" sz="1600" u="none" strike="noStrike">
                          <a:effectLst/>
                        </a:rPr>
                        <a:t>B7H2076</a:t>
                      </a:r>
                      <a:endParaRPr lang="en-US" sz="1600" b="0" i="0" u="none" strike="noStrike">
                        <a:effectLst/>
                        <a:latin typeface="Arial" panose="020B0604020202020204" pitchFamily="34" charset="0"/>
                      </a:endParaRPr>
                    </a:p>
                  </a:txBody>
                  <a:tcPr marL="9525" marR="9525" marT="9525" marB="0" anchor="b"/>
                </a:tc>
                <a:tc>
                  <a:txBody>
                    <a:bodyPr/>
                    <a:lstStyle/>
                    <a:p>
                      <a:pPr algn="ctr" fontAlgn="b"/>
                      <a:r>
                        <a:rPr lang="en-US" sz="1600" u="none" strike="noStrike" dirty="0">
                          <a:effectLst/>
                        </a:rPr>
                        <a:t>8/28/17</a:t>
                      </a:r>
                      <a:endParaRPr lang="en-US" sz="1600" b="0" i="0" u="none" strike="noStrike" dirty="0">
                        <a:effectLst/>
                        <a:latin typeface="Arial" panose="020B0604020202020204" pitchFamily="34" charset="0"/>
                      </a:endParaRPr>
                    </a:p>
                  </a:txBody>
                  <a:tcPr marL="9525" marR="9525" marT="9525" marB="0" anchor="b"/>
                </a:tc>
                <a:tc>
                  <a:txBody>
                    <a:bodyPr/>
                    <a:lstStyle/>
                    <a:p>
                      <a:pPr algn="ctr" fontAlgn="b"/>
                      <a:r>
                        <a:rPr lang="en-US" sz="1600" u="none" strike="noStrike" dirty="0">
                          <a:effectLst/>
                        </a:rPr>
                        <a:t>9/1/17</a:t>
                      </a:r>
                      <a:endParaRPr lang="en-US" sz="1600" b="0" i="0" u="none" strike="noStrike" dirty="0">
                        <a:effectLst/>
                        <a:latin typeface="Arial" panose="020B0604020202020204" pitchFamily="34" charset="0"/>
                      </a:endParaRPr>
                    </a:p>
                  </a:txBody>
                  <a:tcPr marL="9525" marR="9525" marT="9525" marB="0" anchor="b"/>
                </a:tc>
                <a:tc>
                  <a:txBody>
                    <a:bodyPr/>
                    <a:lstStyle/>
                    <a:p>
                      <a:pPr algn="ctr" fontAlgn="b"/>
                      <a:r>
                        <a:rPr lang="en-US" sz="1600" u="none" strike="noStrike" dirty="0">
                          <a:effectLst/>
                        </a:rPr>
                        <a:t>B7H2076</a:t>
                      </a:r>
                      <a:endParaRPr lang="en-US" sz="1600" b="0" i="0" u="none" strike="noStrike" dirty="0">
                        <a:effectLst/>
                        <a:latin typeface="Arial" panose="020B0604020202020204" pitchFamily="34" charset="0"/>
                      </a:endParaRPr>
                    </a:p>
                  </a:txBody>
                  <a:tcPr marL="9525" marR="9525" marT="9525" marB="0" anchor="b"/>
                </a:tc>
                <a:tc>
                  <a:txBody>
                    <a:bodyPr/>
                    <a:lstStyle/>
                    <a:p>
                      <a:pPr algn="ctr" fontAlgn="b"/>
                      <a:r>
                        <a:rPr lang="en-US" sz="1600" u="none" strike="noStrike" dirty="0">
                          <a:effectLst/>
                        </a:rPr>
                        <a:t>FIA-02</a:t>
                      </a:r>
                      <a:endParaRPr lang="en-US" sz="1600" b="0" i="0" u="none" strike="noStrike" dirty="0">
                        <a:effectLst/>
                        <a:latin typeface="Arial" panose="020B0604020202020204" pitchFamily="34" charset="0"/>
                      </a:endParaRPr>
                    </a:p>
                  </a:txBody>
                  <a:tcPr marL="9525" marR="9525" marT="9525" marB="0" anchor="b"/>
                </a:tc>
                <a:tc>
                  <a:txBody>
                    <a:bodyPr/>
                    <a:lstStyle/>
                    <a:p>
                      <a:pPr algn="r" fontAlgn="b"/>
                      <a:r>
                        <a:rPr lang="en-US" sz="1600" u="none" strike="noStrike">
                          <a:effectLst/>
                        </a:rPr>
                        <a:t>0.02</a:t>
                      </a:r>
                      <a:endParaRPr lang="en-US" sz="1600" b="0" i="0" u="none" strike="noStrike">
                        <a:effectLst/>
                        <a:latin typeface="Arial" panose="020B0604020202020204" pitchFamily="34" charset="0"/>
                      </a:endParaRPr>
                    </a:p>
                  </a:txBody>
                  <a:tcPr marL="9525" marR="9525" marT="9525" marB="0" anchor="b"/>
                </a:tc>
                <a:tc>
                  <a:txBody>
                    <a:bodyPr/>
                    <a:lstStyle/>
                    <a:p>
                      <a:pPr algn="r" fontAlgn="b"/>
                      <a:r>
                        <a:rPr lang="en-US" sz="1600" u="none" strike="noStrike" dirty="0">
                          <a:effectLst/>
                        </a:rPr>
                        <a:t>0.021</a:t>
                      </a:r>
                      <a:endParaRPr lang="en-US" sz="1600" b="0" i="0" u="none" strike="noStrike" dirty="0">
                        <a:effectLst/>
                        <a:latin typeface="Arial" panose="020B0604020202020204" pitchFamily="34" charset="0"/>
                      </a:endParaRPr>
                    </a:p>
                  </a:txBody>
                  <a:tcPr marL="9525" marR="9525" marT="9525" marB="0" anchor="b"/>
                </a:tc>
                <a:tc>
                  <a:txBody>
                    <a:bodyPr/>
                    <a:lstStyle/>
                    <a:p>
                      <a:pPr algn="r" fontAlgn="b"/>
                      <a:r>
                        <a:rPr lang="en-US" sz="1600" u="none" strike="noStrike">
                          <a:effectLst/>
                        </a:rPr>
                        <a:t>105%</a:t>
                      </a:r>
                      <a:endParaRPr lang="en-US" sz="16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10006"/>
                  </a:ext>
                </a:extLst>
              </a:tr>
              <a:tr h="504825">
                <a:tc>
                  <a:txBody>
                    <a:bodyPr/>
                    <a:lstStyle/>
                    <a:p>
                      <a:pPr algn="ctr" fontAlgn="b"/>
                      <a:r>
                        <a:rPr lang="en-US" sz="1600" u="none" strike="noStrike">
                          <a:effectLst/>
                        </a:rPr>
                        <a:t>B7H2086</a:t>
                      </a:r>
                      <a:endParaRPr lang="en-US" sz="1600" b="0" i="0" u="none" strike="noStrike">
                        <a:effectLst/>
                        <a:latin typeface="Arial" panose="020B0604020202020204" pitchFamily="34" charset="0"/>
                      </a:endParaRPr>
                    </a:p>
                  </a:txBody>
                  <a:tcPr marL="9525" marR="9525" marT="9525" marB="0" anchor="b"/>
                </a:tc>
                <a:tc>
                  <a:txBody>
                    <a:bodyPr/>
                    <a:lstStyle/>
                    <a:p>
                      <a:pPr algn="ctr" fontAlgn="b"/>
                      <a:r>
                        <a:rPr lang="en-US" sz="1600" u="none" strike="noStrike" dirty="0">
                          <a:effectLst/>
                        </a:rPr>
                        <a:t>8/28/17</a:t>
                      </a:r>
                      <a:endParaRPr lang="en-US" sz="1600" b="0" i="0" u="none" strike="noStrike" dirty="0">
                        <a:effectLst/>
                        <a:latin typeface="Arial" panose="020B0604020202020204" pitchFamily="34" charset="0"/>
                      </a:endParaRPr>
                    </a:p>
                  </a:txBody>
                  <a:tcPr marL="9525" marR="9525" marT="9525" marB="0" anchor="b"/>
                </a:tc>
                <a:tc>
                  <a:txBody>
                    <a:bodyPr/>
                    <a:lstStyle/>
                    <a:p>
                      <a:pPr algn="ctr" fontAlgn="b"/>
                      <a:r>
                        <a:rPr lang="en-US" sz="1600" u="none" strike="noStrike" dirty="0">
                          <a:effectLst/>
                        </a:rPr>
                        <a:t>9/1/17</a:t>
                      </a:r>
                      <a:endParaRPr lang="en-US" sz="1600" b="0" i="0" u="none" strike="noStrike" dirty="0">
                        <a:effectLst/>
                        <a:latin typeface="Arial" panose="020B0604020202020204" pitchFamily="34" charset="0"/>
                      </a:endParaRPr>
                    </a:p>
                  </a:txBody>
                  <a:tcPr marL="9525" marR="9525" marT="9525" marB="0" anchor="b"/>
                </a:tc>
                <a:tc>
                  <a:txBody>
                    <a:bodyPr/>
                    <a:lstStyle/>
                    <a:p>
                      <a:pPr algn="ctr" fontAlgn="b"/>
                      <a:r>
                        <a:rPr lang="en-US" sz="1600" u="none" strike="noStrike" dirty="0">
                          <a:effectLst/>
                        </a:rPr>
                        <a:t>B7H2086</a:t>
                      </a:r>
                      <a:endParaRPr lang="en-US" sz="1600" b="0" i="0" u="none" strike="noStrike" dirty="0">
                        <a:effectLst/>
                        <a:latin typeface="Arial" panose="020B0604020202020204" pitchFamily="34" charset="0"/>
                      </a:endParaRPr>
                    </a:p>
                  </a:txBody>
                  <a:tcPr marL="9525" marR="9525" marT="9525" marB="0" anchor="b"/>
                </a:tc>
                <a:tc>
                  <a:txBody>
                    <a:bodyPr/>
                    <a:lstStyle/>
                    <a:p>
                      <a:pPr algn="ctr" fontAlgn="b"/>
                      <a:r>
                        <a:rPr lang="en-US" sz="1600" u="none" strike="noStrike" dirty="0">
                          <a:effectLst/>
                        </a:rPr>
                        <a:t>FIA-02</a:t>
                      </a:r>
                      <a:endParaRPr lang="en-US" sz="1600" b="0" i="0" u="none" strike="noStrike" dirty="0">
                        <a:effectLst/>
                        <a:latin typeface="Arial" panose="020B0604020202020204" pitchFamily="34" charset="0"/>
                      </a:endParaRPr>
                    </a:p>
                  </a:txBody>
                  <a:tcPr marL="9525" marR="9525" marT="9525" marB="0" anchor="b"/>
                </a:tc>
                <a:tc>
                  <a:txBody>
                    <a:bodyPr/>
                    <a:lstStyle/>
                    <a:p>
                      <a:pPr algn="r" fontAlgn="b"/>
                      <a:r>
                        <a:rPr lang="en-US" sz="1600" u="none" strike="noStrike" dirty="0">
                          <a:effectLst/>
                        </a:rPr>
                        <a:t>0.02</a:t>
                      </a:r>
                      <a:endParaRPr lang="en-US" sz="1600" b="0" i="0" u="none" strike="noStrike" dirty="0">
                        <a:effectLst/>
                        <a:latin typeface="Arial" panose="020B0604020202020204" pitchFamily="34" charset="0"/>
                      </a:endParaRPr>
                    </a:p>
                  </a:txBody>
                  <a:tcPr marL="9525" marR="9525" marT="9525" marB="0" anchor="b"/>
                </a:tc>
                <a:tc>
                  <a:txBody>
                    <a:bodyPr/>
                    <a:lstStyle/>
                    <a:p>
                      <a:pPr algn="r" fontAlgn="b"/>
                      <a:r>
                        <a:rPr lang="en-US" sz="1600" u="none" strike="noStrike" dirty="0">
                          <a:effectLst/>
                        </a:rPr>
                        <a:t>0.016</a:t>
                      </a:r>
                      <a:endParaRPr lang="en-US" sz="1600" b="0" i="0" u="none" strike="noStrike" dirty="0">
                        <a:effectLst/>
                        <a:latin typeface="Arial" panose="020B0604020202020204" pitchFamily="34" charset="0"/>
                      </a:endParaRPr>
                    </a:p>
                  </a:txBody>
                  <a:tcPr marL="9525" marR="9525" marT="9525" marB="0" anchor="b"/>
                </a:tc>
                <a:tc>
                  <a:txBody>
                    <a:bodyPr/>
                    <a:lstStyle/>
                    <a:p>
                      <a:pPr algn="r" fontAlgn="b"/>
                      <a:r>
                        <a:rPr lang="en-US" sz="1600" u="none" strike="noStrike" dirty="0">
                          <a:effectLst/>
                        </a:rPr>
                        <a:t>80%</a:t>
                      </a:r>
                      <a:endParaRPr lang="en-US" sz="16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10007"/>
                  </a:ext>
                </a:extLst>
              </a:tr>
            </a:tbl>
          </a:graphicData>
        </a:graphic>
      </p:graphicFrame>
      <p:sp>
        <p:nvSpPr>
          <p:cNvPr id="5" name="TextBox 4">
            <a:extLst>
              <a:ext uri="{FF2B5EF4-FFF2-40B4-BE49-F238E27FC236}">
                <a16:creationId xmlns:a16="http://schemas.microsoft.com/office/drawing/2014/main" id="{626AD763-AB7D-4D1C-9E25-7559A08C2A41}"/>
              </a:ext>
            </a:extLst>
          </p:cNvPr>
          <p:cNvSpPr txBox="1"/>
          <p:nvPr/>
        </p:nvSpPr>
        <p:spPr>
          <a:xfrm>
            <a:off x="2057400" y="5715000"/>
            <a:ext cx="4419600" cy="830997"/>
          </a:xfrm>
          <a:prstGeom prst="rect">
            <a:avLst/>
          </a:prstGeom>
          <a:noFill/>
        </p:spPr>
        <p:txBody>
          <a:bodyPr wrap="square" rtlCol="0">
            <a:spAutoFit/>
          </a:bodyPr>
          <a:lstStyle/>
          <a:p>
            <a:r>
              <a:rPr lang="en-US" sz="2400" dirty="0"/>
              <a:t>MDL = SD * t (n=7, df=6)</a:t>
            </a:r>
          </a:p>
          <a:p>
            <a:r>
              <a:rPr lang="en-US" sz="2400" dirty="0"/>
              <a:t>         = 0.02* 3.143 = 0.007</a:t>
            </a:r>
          </a:p>
        </p:txBody>
      </p:sp>
    </p:spTree>
    <p:extLst>
      <p:ext uri="{BB962C8B-B14F-4D97-AF65-F5344CB8AC3E}">
        <p14:creationId xmlns:p14="http://schemas.microsoft.com/office/powerpoint/2010/main" val="19052934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MDL</a:t>
            </a:r>
            <a:r>
              <a:rPr lang="en-US" baseline="-25000" dirty="0" err="1"/>
              <a:t>b</a:t>
            </a:r>
            <a:r>
              <a:rPr lang="en-US" dirty="0"/>
              <a:t> - Phosphorous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49913012"/>
              </p:ext>
            </p:extLst>
          </p:nvPr>
        </p:nvGraphicFramePr>
        <p:xfrm>
          <a:off x="419100" y="1676400"/>
          <a:ext cx="7277098" cy="3139280"/>
        </p:xfrm>
        <a:graphic>
          <a:graphicData uri="http://schemas.openxmlformats.org/drawingml/2006/table">
            <a:tbl>
              <a:tblPr>
                <a:tableStyleId>{5C22544A-7EE6-4342-B048-85BDC9FD1C3A}</a:tableStyleId>
              </a:tblPr>
              <a:tblGrid>
                <a:gridCol w="1394414">
                  <a:extLst>
                    <a:ext uri="{9D8B030D-6E8A-4147-A177-3AD203B41FA5}">
                      <a16:colId xmlns:a16="http://schemas.microsoft.com/office/drawing/2014/main" val="20000"/>
                    </a:ext>
                  </a:extLst>
                </a:gridCol>
                <a:gridCol w="1546928">
                  <a:extLst>
                    <a:ext uri="{9D8B030D-6E8A-4147-A177-3AD203B41FA5}">
                      <a16:colId xmlns:a16="http://schemas.microsoft.com/office/drawing/2014/main" val="20001"/>
                    </a:ext>
                  </a:extLst>
                </a:gridCol>
                <a:gridCol w="1546928">
                  <a:extLst>
                    <a:ext uri="{9D8B030D-6E8A-4147-A177-3AD203B41FA5}">
                      <a16:colId xmlns:a16="http://schemas.microsoft.com/office/drawing/2014/main" val="20002"/>
                    </a:ext>
                  </a:extLst>
                </a:gridCol>
                <a:gridCol w="1394414">
                  <a:extLst>
                    <a:ext uri="{9D8B030D-6E8A-4147-A177-3AD203B41FA5}">
                      <a16:colId xmlns:a16="http://schemas.microsoft.com/office/drawing/2014/main" val="20004"/>
                    </a:ext>
                  </a:extLst>
                </a:gridCol>
                <a:gridCol w="1394414">
                  <a:extLst>
                    <a:ext uri="{9D8B030D-6E8A-4147-A177-3AD203B41FA5}">
                      <a16:colId xmlns:a16="http://schemas.microsoft.com/office/drawing/2014/main" val="20007"/>
                    </a:ext>
                  </a:extLst>
                </a:gridCol>
              </a:tblGrid>
              <a:tr h="392410">
                <a:tc>
                  <a:txBody>
                    <a:bodyPr/>
                    <a:lstStyle/>
                    <a:p>
                      <a:pPr algn="ctr" fontAlgn="b"/>
                      <a:r>
                        <a:rPr lang="en-US" sz="1800" b="1" u="none" strike="noStrike" dirty="0">
                          <a:effectLst/>
                        </a:rPr>
                        <a:t>Batch</a:t>
                      </a:r>
                      <a:endParaRPr lang="en-US" sz="1800" b="1" i="0" u="none" strike="noStrike" dirty="0">
                        <a:effectLst/>
                        <a:latin typeface="Arial" panose="020B0604020202020204" pitchFamily="34" charset="0"/>
                      </a:endParaRPr>
                    </a:p>
                  </a:txBody>
                  <a:tcPr marL="9525" marR="9525" marT="9525" marB="0" anchor="b"/>
                </a:tc>
                <a:tc>
                  <a:txBody>
                    <a:bodyPr/>
                    <a:lstStyle/>
                    <a:p>
                      <a:pPr algn="ctr" fontAlgn="b"/>
                      <a:r>
                        <a:rPr lang="en-US" sz="1800" b="1" u="none" strike="noStrike" dirty="0">
                          <a:effectLst/>
                        </a:rPr>
                        <a:t>Extracted</a:t>
                      </a:r>
                      <a:endParaRPr lang="en-US" sz="1800" b="1" i="0" u="none" strike="noStrike" dirty="0">
                        <a:effectLst/>
                        <a:latin typeface="Arial" panose="020B0604020202020204" pitchFamily="34" charset="0"/>
                      </a:endParaRPr>
                    </a:p>
                  </a:txBody>
                  <a:tcPr marL="9525" marR="9525" marT="9525" marB="0" anchor="b"/>
                </a:tc>
                <a:tc>
                  <a:txBody>
                    <a:bodyPr/>
                    <a:lstStyle/>
                    <a:p>
                      <a:pPr algn="ctr" fontAlgn="b"/>
                      <a:r>
                        <a:rPr lang="en-US" sz="1800" b="1" u="none" strike="noStrike" dirty="0">
                          <a:effectLst/>
                        </a:rPr>
                        <a:t>Analyzed</a:t>
                      </a:r>
                      <a:endParaRPr lang="en-US" sz="1800" b="1" i="0" u="none" strike="noStrike" dirty="0">
                        <a:effectLst/>
                        <a:latin typeface="Arial" panose="020B0604020202020204" pitchFamily="34" charset="0"/>
                      </a:endParaRPr>
                    </a:p>
                  </a:txBody>
                  <a:tcPr marL="9525" marR="9525" marT="9525" marB="0" anchor="b"/>
                </a:tc>
                <a:tc>
                  <a:txBody>
                    <a:bodyPr/>
                    <a:lstStyle/>
                    <a:p>
                      <a:pPr algn="ctr" fontAlgn="b"/>
                      <a:r>
                        <a:rPr lang="en-US" sz="1800" b="1" u="none" strike="noStrike" dirty="0">
                          <a:effectLst/>
                        </a:rPr>
                        <a:t>Instrument</a:t>
                      </a:r>
                      <a:endParaRPr lang="en-US" sz="1800" b="1" i="0" u="none" strike="noStrike" dirty="0">
                        <a:effectLst/>
                        <a:latin typeface="Arial" panose="020B0604020202020204" pitchFamily="34" charset="0"/>
                      </a:endParaRPr>
                    </a:p>
                  </a:txBody>
                  <a:tcPr marL="9525" marR="9525" marT="9525" marB="0" anchor="b"/>
                </a:tc>
                <a:tc>
                  <a:txBody>
                    <a:bodyPr/>
                    <a:lstStyle/>
                    <a:p>
                      <a:pPr algn="ctr" fontAlgn="b"/>
                      <a:r>
                        <a:rPr lang="en-US" sz="1800" b="1" u="none" strike="noStrike" dirty="0">
                          <a:effectLst/>
                        </a:rPr>
                        <a:t>Result</a:t>
                      </a:r>
                      <a:endParaRPr lang="en-US" sz="1800" b="1"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10000"/>
                  </a:ext>
                </a:extLst>
              </a:tr>
              <a:tr h="392410">
                <a:tc>
                  <a:txBody>
                    <a:bodyPr/>
                    <a:lstStyle/>
                    <a:p>
                      <a:pPr algn="ctr" fontAlgn="b"/>
                      <a:r>
                        <a:rPr lang="en-US" sz="1800" u="none" strike="noStrike" dirty="0">
                          <a:effectLst/>
                        </a:rPr>
                        <a:t>B7H1623</a:t>
                      </a:r>
                      <a:endParaRPr lang="en-US" sz="1800" b="0" i="0" u="none" strike="noStrike" dirty="0">
                        <a:effectLst/>
                        <a:latin typeface="Arial" panose="020B0604020202020204" pitchFamily="34" charset="0"/>
                      </a:endParaRPr>
                    </a:p>
                  </a:txBody>
                  <a:tcPr marL="9525" marR="9525" marT="9525" marB="0" anchor="b"/>
                </a:tc>
                <a:tc>
                  <a:txBody>
                    <a:bodyPr/>
                    <a:lstStyle/>
                    <a:p>
                      <a:pPr algn="ctr" fontAlgn="b"/>
                      <a:r>
                        <a:rPr lang="en-US" sz="1800" u="none" strike="noStrike" dirty="0">
                          <a:effectLst/>
                        </a:rPr>
                        <a:t>8/22/17</a:t>
                      </a:r>
                      <a:endParaRPr lang="en-US" sz="1800" b="0" i="0" u="none" strike="noStrike" dirty="0">
                        <a:effectLst/>
                        <a:latin typeface="Arial" panose="020B0604020202020204" pitchFamily="34" charset="0"/>
                      </a:endParaRPr>
                    </a:p>
                  </a:txBody>
                  <a:tcPr marL="9525" marR="9525" marT="9525" marB="0" anchor="b"/>
                </a:tc>
                <a:tc>
                  <a:txBody>
                    <a:bodyPr/>
                    <a:lstStyle/>
                    <a:p>
                      <a:pPr algn="ctr" fontAlgn="b"/>
                      <a:r>
                        <a:rPr lang="en-US" sz="1800" u="none" strike="noStrike" dirty="0">
                          <a:effectLst/>
                        </a:rPr>
                        <a:t>8/24/17</a:t>
                      </a:r>
                      <a:endParaRPr lang="en-US" sz="1800" b="0" i="0" u="none" strike="noStrike" dirty="0">
                        <a:effectLst/>
                        <a:latin typeface="Arial" panose="020B0604020202020204" pitchFamily="34" charset="0"/>
                      </a:endParaRPr>
                    </a:p>
                  </a:txBody>
                  <a:tcPr marL="9525" marR="9525" marT="9525" marB="0" anchor="b"/>
                </a:tc>
                <a:tc>
                  <a:txBody>
                    <a:bodyPr/>
                    <a:lstStyle/>
                    <a:p>
                      <a:pPr algn="l" fontAlgn="b"/>
                      <a:r>
                        <a:rPr lang="en-US" sz="1800" u="none" strike="noStrike" dirty="0">
                          <a:effectLst/>
                        </a:rPr>
                        <a:t>FIA-02</a:t>
                      </a:r>
                      <a:endParaRPr lang="en-US" sz="1800" b="0" i="0" u="none" strike="noStrike" dirty="0">
                        <a:effectLst/>
                        <a:latin typeface="Arial" panose="020B0604020202020204" pitchFamily="34" charset="0"/>
                      </a:endParaRPr>
                    </a:p>
                  </a:txBody>
                  <a:tcPr marL="9525" marR="9525" marT="9525" marB="0" anchor="b"/>
                </a:tc>
                <a:tc>
                  <a:txBody>
                    <a:bodyPr/>
                    <a:lstStyle/>
                    <a:p>
                      <a:pPr algn="r" fontAlgn="b"/>
                      <a:r>
                        <a:rPr lang="en-US" sz="1800" u="none" strike="noStrike">
                          <a:effectLst/>
                        </a:rPr>
                        <a:t>-0.003</a:t>
                      </a:r>
                      <a:endParaRPr lang="en-US" sz="18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10001"/>
                  </a:ext>
                </a:extLst>
              </a:tr>
              <a:tr h="392410">
                <a:tc>
                  <a:txBody>
                    <a:bodyPr/>
                    <a:lstStyle/>
                    <a:p>
                      <a:pPr algn="ctr" fontAlgn="b"/>
                      <a:r>
                        <a:rPr lang="en-US" sz="1800" u="none" strike="noStrike">
                          <a:effectLst/>
                        </a:rPr>
                        <a:t>B7H1624</a:t>
                      </a:r>
                      <a:endParaRPr lang="en-US" sz="1800" b="0" i="0" u="none" strike="noStrike">
                        <a:effectLst/>
                        <a:latin typeface="Arial" panose="020B0604020202020204" pitchFamily="34" charset="0"/>
                      </a:endParaRPr>
                    </a:p>
                  </a:txBody>
                  <a:tcPr marL="9525" marR="9525" marT="9525" marB="0" anchor="b"/>
                </a:tc>
                <a:tc>
                  <a:txBody>
                    <a:bodyPr/>
                    <a:lstStyle/>
                    <a:p>
                      <a:pPr algn="ctr" fontAlgn="b"/>
                      <a:r>
                        <a:rPr lang="en-US" sz="1800" u="none" strike="noStrike" dirty="0">
                          <a:effectLst/>
                        </a:rPr>
                        <a:t>8/22/17</a:t>
                      </a:r>
                      <a:endParaRPr lang="en-US" sz="1800" b="0" i="0" u="none" strike="noStrike" dirty="0">
                        <a:effectLst/>
                        <a:latin typeface="Arial" panose="020B0604020202020204" pitchFamily="34" charset="0"/>
                      </a:endParaRPr>
                    </a:p>
                  </a:txBody>
                  <a:tcPr marL="9525" marR="9525" marT="9525" marB="0" anchor="b"/>
                </a:tc>
                <a:tc>
                  <a:txBody>
                    <a:bodyPr/>
                    <a:lstStyle/>
                    <a:p>
                      <a:pPr algn="ctr" fontAlgn="b"/>
                      <a:r>
                        <a:rPr lang="en-US" sz="1800" u="none" strike="noStrike" dirty="0">
                          <a:effectLst/>
                        </a:rPr>
                        <a:t>8/24/17</a:t>
                      </a:r>
                      <a:endParaRPr lang="en-US" sz="1800" b="0" i="0" u="none" strike="noStrike" dirty="0">
                        <a:effectLst/>
                        <a:latin typeface="Arial" panose="020B0604020202020204" pitchFamily="34" charset="0"/>
                      </a:endParaRPr>
                    </a:p>
                  </a:txBody>
                  <a:tcPr marL="9525" marR="9525" marT="9525" marB="0" anchor="b"/>
                </a:tc>
                <a:tc>
                  <a:txBody>
                    <a:bodyPr/>
                    <a:lstStyle/>
                    <a:p>
                      <a:pPr algn="l" fontAlgn="b"/>
                      <a:r>
                        <a:rPr lang="en-US" sz="1800" u="none" strike="noStrike" dirty="0">
                          <a:effectLst/>
                        </a:rPr>
                        <a:t>FIA-02</a:t>
                      </a:r>
                      <a:endParaRPr lang="en-US" sz="1800" b="0" i="0" u="none" strike="noStrike" dirty="0">
                        <a:effectLst/>
                        <a:latin typeface="Arial" panose="020B0604020202020204" pitchFamily="34" charset="0"/>
                      </a:endParaRPr>
                    </a:p>
                  </a:txBody>
                  <a:tcPr marL="9525" marR="9525" marT="9525" marB="0" anchor="b"/>
                </a:tc>
                <a:tc>
                  <a:txBody>
                    <a:bodyPr/>
                    <a:lstStyle/>
                    <a:p>
                      <a:pPr algn="r" fontAlgn="b"/>
                      <a:r>
                        <a:rPr lang="en-US" sz="1800" u="none" strike="noStrike">
                          <a:effectLst/>
                        </a:rPr>
                        <a:t>-0.007</a:t>
                      </a:r>
                      <a:endParaRPr lang="en-US" sz="18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10002"/>
                  </a:ext>
                </a:extLst>
              </a:tr>
              <a:tr h="392410">
                <a:tc>
                  <a:txBody>
                    <a:bodyPr/>
                    <a:lstStyle/>
                    <a:p>
                      <a:pPr algn="ctr" fontAlgn="b"/>
                      <a:r>
                        <a:rPr lang="en-US" sz="1800" u="none" strike="noStrike">
                          <a:effectLst/>
                        </a:rPr>
                        <a:t>B7H1687</a:t>
                      </a:r>
                      <a:endParaRPr lang="en-US" sz="1800" b="0" i="0" u="none" strike="noStrike">
                        <a:effectLst/>
                        <a:latin typeface="Arial" panose="020B0604020202020204" pitchFamily="34" charset="0"/>
                      </a:endParaRPr>
                    </a:p>
                  </a:txBody>
                  <a:tcPr marL="9525" marR="9525" marT="9525" marB="0" anchor="b"/>
                </a:tc>
                <a:tc>
                  <a:txBody>
                    <a:bodyPr/>
                    <a:lstStyle/>
                    <a:p>
                      <a:pPr algn="ctr" fontAlgn="b"/>
                      <a:r>
                        <a:rPr lang="en-US" sz="1800" u="none" strike="noStrike" dirty="0">
                          <a:effectLst/>
                        </a:rPr>
                        <a:t>8/23/17</a:t>
                      </a:r>
                      <a:endParaRPr lang="en-US" sz="1800" b="0" i="0" u="none" strike="noStrike" dirty="0">
                        <a:effectLst/>
                        <a:latin typeface="Arial" panose="020B0604020202020204" pitchFamily="34" charset="0"/>
                      </a:endParaRPr>
                    </a:p>
                  </a:txBody>
                  <a:tcPr marL="9525" marR="9525" marT="9525" marB="0" anchor="b"/>
                </a:tc>
                <a:tc>
                  <a:txBody>
                    <a:bodyPr/>
                    <a:lstStyle/>
                    <a:p>
                      <a:pPr algn="ctr" fontAlgn="b"/>
                      <a:r>
                        <a:rPr lang="en-US" sz="1800" u="none" strike="noStrike" dirty="0">
                          <a:effectLst/>
                        </a:rPr>
                        <a:t>8/24/17</a:t>
                      </a:r>
                      <a:endParaRPr lang="en-US" sz="1800" b="0" i="0" u="none" strike="noStrike" dirty="0">
                        <a:effectLst/>
                        <a:latin typeface="Arial" panose="020B0604020202020204" pitchFamily="34" charset="0"/>
                      </a:endParaRPr>
                    </a:p>
                  </a:txBody>
                  <a:tcPr marL="9525" marR="9525" marT="9525" marB="0" anchor="b"/>
                </a:tc>
                <a:tc>
                  <a:txBody>
                    <a:bodyPr/>
                    <a:lstStyle/>
                    <a:p>
                      <a:pPr algn="l" fontAlgn="b"/>
                      <a:r>
                        <a:rPr lang="en-US" sz="1800" u="none" strike="noStrike" dirty="0">
                          <a:effectLst/>
                        </a:rPr>
                        <a:t>FIA-02</a:t>
                      </a:r>
                      <a:endParaRPr lang="en-US" sz="1800" b="0" i="0" u="none" strike="noStrike" dirty="0">
                        <a:effectLst/>
                        <a:latin typeface="Arial" panose="020B0604020202020204" pitchFamily="34" charset="0"/>
                      </a:endParaRPr>
                    </a:p>
                  </a:txBody>
                  <a:tcPr marL="9525" marR="9525" marT="9525" marB="0" anchor="b"/>
                </a:tc>
                <a:tc>
                  <a:txBody>
                    <a:bodyPr/>
                    <a:lstStyle/>
                    <a:p>
                      <a:pPr algn="r" fontAlgn="b"/>
                      <a:r>
                        <a:rPr lang="en-US" sz="1800" u="none" strike="noStrike" dirty="0">
                          <a:effectLst/>
                        </a:rPr>
                        <a:t>-0.002</a:t>
                      </a:r>
                      <a:endParaRPr lang="en-US" sz="18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10003"/>
                  </a:ext>
                </a:extLst>
              </a:tr>
              <a:tr h="392410">
                <a:tc>
                  <a:txBody>
                    <a:bodyPr/>
                    <a:lstStyle/>
                    <a:p>
                      <a:pPr algn="ctr" fontAlgn="b"/>
                      <a:r>
                        <a:rPr lang="en-US" sz="1800" u="none" strike="noStrike">
                          <a:effectLst/>
                        </a:rPr>
                        <a:t>B7H1827</a:t>
                      </a:r>
                      <a:endParaRPr lang="en-US" sz="1800" b="0" i="0" u="none" strike="noStrike">
                        <a:effectLst/>
                        <a:latin typeface="Arial" panose="020B0604020202020204" pitchFamily="34" charset="0"/>
                      </a:endParaRPr>
                    </a:p>
                  </a:txBody>
                  <a:tcPr marL="9525" marR="9525" marT="9525" marB="0" anchor="b"/>
                </a:tc>
                <a:tc>
                  <a:txBody>
                    <a:bodyPr/>
                    <a:lstStyle/>
                    <a:p>
                      <a:pPr algn="ctr" fontAlgn="b"/>
                      <a:r>
                        <a:rPr lang="en-US" sz="1800" u="none" strike="noStrike" dirty="0">
                          <a:effectLst/>
                        </a:rPr>
                        <a:t>8/24/17</a:t>
                      </a:r>
                      <a:endParaRPr lang="en-US" sz="1800" b="0" i="0" u="none" strike="noStrike" dirty="0">
                        <a:effectLst/>
                        <a:latin typeface="Arial" panose="020B0604020202020204" pitchFamily="34" charset="0"/>
                      </a:endParaRPr>
                    </a:p>
                  </a:txBody>
                  <a:tcPr marL="9525" marR="9525" marT="9525" marB="0" anchor="b"/>
                </a:tc>
                <a:tc>
                  <a:txBody>
                    <a:bodyPr/>
                    <a:lstStyle/>
                    <a:p>
                      <a:pPr algn="ctr" fontAlgn="b"/>
                      <a:r>
                        <a:rPr lang="en-US" sz="1800" u="none" strike="noStrike" dirty="0">
                          <a:effectLst/>
                        </a:rPr>
                        <a:t>8/30/17</a:t>
                      </a:r>
                      <a:endParaRPr lang="en-US" sz="1800" b="0" i="0" u="none" strike="noStrike" dirty="0">
                        <a:effectLst/>
                        <a:latin typeface="Arial" panose="020B0604020202020204" pitchFamily="34" charset="0"/>
                      </a:endParaRPr>
                    </a:p>
                  </a:txBody>
                  <a:tcPr marL="9525" marR="9525" marT="9525" marB="0" anchor="b"/>
                </a:tc>
                <a:tc>
                  <a:txBody>
                    <a:bodyPr/>
                    <a:lstStyle/>
                    <a:p>
                      <a:pPr algn="l" fontAlgn="b"/>
                      <a:r>
                        <a:rPr lang="en-US" sz="1800" u="none" strike="noStrike">
                          <a:effectLst/>
                        </a:rPr>
                        <a:t>FIA-02</a:t>
                      </a:r>
                      <a:endParaRPr lang="en-US" sz="1800" b="0" i="0" u="none" strike="noStrike">
                        <a:effectLst/>
                        <a:latin typeface="Arial" panose="020B0604020202020204" pitchFamily="34" charset="0"/>
                      </a:endParaRPr>
                    </a:p>
                  </a:txBody>
                  <a:tcPr marL="9525" marR="9525" marT="9525" marB="0" anchor="b"/>
                </a:tc>
                <a:tc>
                  <a:txBody>
                    <a:bodyPr/>
                    <a:lstStyle/>
                    <a:p>
                      <a:pPr algn="r" fontAlgn="b"/>
                      <a:r>
                        <a:rPr lang="en-US" sz="1800" u="none" strike="noStrike" dirty="0">
                          <a:effectLst/>
                        </a:rPr>
                        <a:t>0.005</a:t>
                      </a:r>
                      <a:endParaRPr lang="en-US" sz="18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10004"/>
                  </a:ext>
                </a:extLst>
              </a:tr>
              <a:tr h="392410">
                <a:tc>
                  <a:txBody>
                    <a:bodyPr/>
                    <a:lstStyle/>
                    <a:p>
                      <a:pPr algn="ctr" fontAlgn="b"/>
                      <a:r>
                        <a:rPr lang="en-US" sz="1800" u="none" strike="noStrike">
                          <a:effectLst/>
                        </a:rPr>
                        <a:t>B7H1881</a:t>
                      </a:r>
                      <a:endParaRPr lang="en-US" sz="1800" b="0" i="0" u="none" strike="noStrike">
                        <a:effectLst/>
                        <a:latin typeface="Arial" panose="020B0604020202020204" pitchFamily="34" charset="0"/>
                      </a:endParaRPr>
                    </a:p>
                  </a:txBody>
                  <a:tcPr marL="9525" marR="9525" marT="9525" marB="0" anchor="b"/>
                </a:tc>
                <a:tc>
                  <a:txBody>
                    <a:bodyPr/>
                    <a:lstStyle/>
                    <a:p>
                      <a:pPr algn="ctr" fontAlgn="b"/>
                      <a:r>
                        <a:rPr lang="en-US" sz="1800" u="none" strike="noStrike" dirty="0">
                          <a:effectLst/>
                        </a:rPr>
                        <a:t>8/24/17</a:t>
                      </a:r>
                      <a:endParaRPr lang="en-US" sz="1800" b="0" i="0" u="none" strike="noStrike" dirty="0">
                        <a:effectLst/>
                        <a:latin typeface="Arial" panose="020B0604020202020204" pitchFamily="34" charset="0"/>
                      </a:endParaRPr>
                    </a:p>
                  </a:txBody>
                  <a:tcPr marL="9525" marR="9525" marT="9525" marB="0" anchor="b"/>
                </a:tc>
                <a:tc>
                  <a:txBody>
                    <a:bodyPr/>
                    <a:lstStyle/>
                    <a:p>
                      <a:pPr algn="ctr" fontAlgn="b"/>
                      <a:r>
                        <a:rPr lang="en-US" sz="1800" u="none" strike="noStrike" dirty="0">
                          <a:effectLst/>
                        </a:rPr>
                        <a:t>8/30/17</a:t>
                      </a:r>
                      <a:endParaRPr lang="en-US" sz="1800" b="0" i="0" u="none" strike="noStrike" dirty="0">
                        <a:effectLst/>
                        <a:latin typeface="Arial" panose="020B0604020202020204" pitchFamily="34" charset="0"/>
                      </a:endParaRPr>
                    </a:p>
                  </a:txBody>
                  <a:tcPr marL="9525" marR="9525" marT="9525" marB="0" anchor="b"/>
                </a:tc>
                <a:tc>
                  <a:txBody>
                    <a:bodyPr/>
                    <a:lstStyle/>
                    <a:p>
                      <a:pPr algn="l" fontAlgn="b"/>
                      <a:r>
                        <a:rPr lang="en-US" sz="1800" u="none" strike="noStrike">
                          <a:effectLst/>
                        </a:rPr>
                        <a:t>FIA-02</a:t>
                      </a:r>
                      <a:endParaRPr lang="en-US" sz="1800" b="0" i="0" u="none" strike="noStrike">
                        <a:effectLst/>
                        <a:latin typeface="Arial" panose="020B0604020202020204" pitchFamily="34" charset="0"/>
                      </a:endParaRPr>
                    </a:p>
                  </a:txBody>
                  <a:tcPr marL="9525" marR="9525" marT="9525" marB="0" anchor="b"/>
                </a:tc>
                <a:tc>
                  <a:txBody>
                    <a:bodyPr/>
                    <a:lstStyle/>
                    <a:p>
                      <a:pPr algn="r" fontAlgn="b"/>
                      <a:r>
                        <a:rPr lang="en-US" sz="1800" u="none" strike="noStrike" dirty="0">
                          <a:effectLst/>
                        </a:rPr>
                        <a:t>0.006</a:t>
                      </a:r>
                      <a:endParaRPr lang="en-US" sz="18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10005"/>
                  </a:ext>
                </a:extLst>
              </a:tr>
              <a:tr h="392410">
                <a:tc>
                  <a:txBody>
                    <a:bodyPr/>
                    <a:lstStyle/>
                    <a:p>
                      <a:pPr algn="ctr" fontAlgn="b"/>
                      <a:r>
                        <a:rPr lang="en-US" sz="1800" u="none" strike="noStrike">
                          <a:effectLst/>
                        </a:rPr>
                        <a:t>B7H2076</a:t>
                      </a:r>
                      <a:endParaRPr lang="en-US" sz="1800" b="0" i="0" u="none" strike="noStrike">
                        <a:effectLst/>
                        <a:latin typeface="Arial" panose="020B0604020202020204" pitchFamily="34" charset="0"/>
                      </a:endParaRPr>
                    </a:p>
                  </a:txBody>
                  <a:tcPr marL="9525" marR="9525" marT="9525" marB="0" anchor="b"/>
                </a:tc>
                <a:tc>
                  <a:txBody>
                    <a:bodyPr/>
                    <a:lstStyle/>
                    <a:p>
                      <a:pPr algn="ctr" fontAlgn="b"/>
                      <a:r>
                        <a:rPr lang="en-US" sz="1800" u="none" strike="noStrike" dirty="0">
                          <a:effectLst/>
                        </a:rPr>
                        <a:t>8/28/17</a:t>
                      </a:r>
                      <a:endParaRPr lang="en-US" sz="1800" b="0" i="0" u="none" strike="noStrike" dirty="0">
                        <a:effectLst/>
                        <a:latin typeface="Arial" panose="020B0604020202020204" pitchFamily="34" charset="0"/>
                      </a:endParaRPr>
                    </a:p>
                  </a:txBody>
                  <a:tcPr marL="9525" marR="9525" marT="9525" marB="0" anchor="b"/>
                </a:tc>
                <a:tc>
                  <a:txBody>
                    <a:bodyPr/>
                    <a:lstStyle/>
                    <a:p>
                      <a:pPr algn="ctr" fontAlgn="b"/>
                      <a:r>
                        <a:rPr lang="en-US" sz="1800" u="none" strike="noStrike" dirty="0">
                          <a:effectLst/>
                        </a:rPr>
                        <a:t>9/1/17</a:t>
                      </a:r>
                      <a:endParaRPr lang="en-US" sz="1800" b="0" i="0" u="none" strike="noStrike" dirty="0">
                        <a:effectLst/>
                        <a:latin typeface="Arial" panose="020B0604020202020204" pitchFamily="34" charset="0"/>
                      </a:endParaRPr>
                    </a:p>
                  </a:txBody>
                  <a:tcPr marL="9525" marR="9525" marT="9525" marB="0" anchor="b"/>
                </a:tc>
                <a:tc>
                  <a:txBody>
                    <a:bodyPr/>
                    <a:lstStyle/>
                    <a:p>
                      <a:pPr algn="l" fontAlgn="b"/>
                      <a:r>
                        <a:rPr lang="en-US" sz="1800" u="none" strike="noStrike" dirty="0">
                          <a:effectLst/>
                        </a:rPr>
                        <a:t>FIA-02</a:t>
                      </a:r>
                      <a:endParaRPr lang="en-US" sz="1800" b="0" i="0" u="none" strike="noStrike" dirty="0">
                        <a:effectLst/>
                        <a:latin typeface="Arial" panose="020B0604020202020204" pitchFamily="34" charset="0"/>
                      </a:endParaRPr>
                    </a:p>
                  </a:txBody>
                  <a:tcPr marL="9525" marR="9525" marT="9525" marB="0" anchor="b"/>
                </a:tc>
                <a:tc>
                  <a:txBody>
                    <a:bodyPr/>
                    <a:lstStyle/>
                    <a:p>
                      <a:pPr algn="r" fontAlgn="b"/>
                      <a:r>
                        <a:rPr lang="en-US" sz="1800" u="none" strike="noStrike" dirty="0">
                          <a:effectLst/>
                        </a:rPr>
                        <a:t>-0.018</a:t>
                      </a:r>
                      <a:endParaRPr lang="en-US" sz="18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10006"/>
                  </a:ext>
                </a:extLst>
              </a:tr>
              <a:tr h="392410">
                <a:tc>
                  <a:txBody>
                    <a:bodyPr/>
                    <a:lstStyle/>
                    <a:p>
                      <a:pPr algn="ctr" fontAlgn="b"/>
                      <a:r>
                        <a:rPr lang="en-US" sz="1800" u="none" strike="noStrike">
                          <a:effectLst/>
                        </a:rPr>
                        <a:t>B7H2086</a:t>
                      </a:r>
                      <a:endParaRPr lang="en-US" sz="1800" b="0" i="0" u="none" strike="noStrike">
                        <a:effectLst/>
                        <a:latin typeface="Arial" panose="020B0604020202020204" pitchFamily="34" charset="0"/>
                      </a:endParaRPr>
                    </a:p>
                  </a:txBody>
                  <a:tcPr marL="9525" marR="9525" marT="9525" marB="0" anchor="b"/>
                </a:tc>
                <a:tc>
                  <a:txBody>
                    <a:bodyPr/>
                    <a:lstStyle/>
                    <a:p>
                      <a:pPr algn="ctr" fontAlgn="b"/>
                      <a:r>
                        <a:rPr lang="en-US" sz="1800" u="none" strike="noStrike" dirty="0">
                          <a:effectLst/>
                        </a:rPr>
                        <a:t>8/28/17</a:t>
                      </a:r>
                      <a:endParaRPr lang="en-US" sz="1800" b="0" i="0" u="none" strike="noStrike" dirty="0">
                        <a:effectLst/>
                        <a:latin typeface="Arial" panose="020B0604020202020204" pitchFamily="34" charset="0"/>
                      </a:endParaRPr>
                    </a:p>
                  </a:txBody>
                  <a:tcPr marL="9525" marR="9525" marT="9525" marB="0" anchor="b"/>
                </a:tc>
                <a:tc>
                  <a:txBody>
                    <a:bodyPr/>
                    <a:lstStyle/>
                    <a:p>
                      <a:pPr algn="ctr" fontAlgn="b"/>
                      <a:r>
                        <a:rPr lang="en-US" sz="1800" u="none" strike="noStrike" dirty="0">
                          <a:effectLst/>
                        </a:rPr>
                        <a:t>9/1/17</a:t>
                      </a:r>
                      <a:endParaRPr lang="en-US" sz="1800" b="0" i="0" u="none" strike="noStrike" dirty="0">
                        <a:effectLst/>
                        <a:latin typeface="Arial" panose="020B0604020202020204" pitchFamily="34" charset="0"/>
                      </a:endParaRPr>
                    </a:p>
                  </a:txBody>
                  <a:tcPr marL="9525" marR="9525" marT="9525" marB="0" anchor="b"/>
                </a:tc>
                <a:tc>
                  <a:txBody>
                    <a:bodyPr/>
                    <a:lstStyle/>
                    <a:p>
                      <a:pPr algn="l" fontAlgn="b"/>
                      <a:r>
                        <a:rPr lang="en-US" sz="1800" u="none" strike="noStrike" dirty="0">
                          <a:effectLst/>
                        </a:rPr>
                        <a:t>FIA-02</a:t>
                      </a:r>
                      <a:endParaRPr lang="en-US" sz="1800" b="0" i="0" u="none" strike="noStrike" dirty="0">
                        <a:effectLst/>
                        <a:latin typeface="Arial" panose="020B0604020202020204" pitchFamily="34" charset="0"/>
                      </a:endParaRPr>
                    </a:p>
                  </a:txBody>
                  <a:tcPr marL="9525" marR="9525" marT="9525" marB="0" anchor="b"/>
                </a:tc>
                <a:tc>
                  <a:txBody>
                    <a:bodyPr/>
                    <a:lstStyle/>
                    <a:p>
                      <a:pPr algn="r" fontAlgn="b"/>
                      <a:r>
                        <a:rPr lang="en-US" sz="1800" u="none" strike="noStrike" dirty="0">
                          <a:effectLst/>
                        </a:rPr>
                        <a:t>-0.019</a:t>
                      </a:r>
                      <a:endParaRPr lang="en-US" sz="18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10007"/>
                  </a:ext>
                </a:extLst>
              </a:tr>
            </a:tbl>
          </a:graphicData>
        </a:graphic>
      </p:graphicFrame>
      <p:sp>
        <p:nvSpPr>
          <p:cNvPr id="5" name="TextBox 4">
            <a:extLst>
              <a:ext uri="{FF2B5EF4-FFF2-40B4-BE49-F238E27FC236}">
                <a16:creationId xmlns:a16="http://schemas.microsoft.com/office/drawing/2014/main" id="{A7C06B8D-AE93-4320-B388-89DE167373A1}"/>
              </a:ext>
            </a:extLst>
          </p:cNvPr>
          <p:cNvSpPr txBox="1"/>
          <p:nvPr/>
        </p:nvSpPr>
        <p:spPr>
          <a:xfrm>
            <a:off x="609600" y="5562600"/>
            <a:ext cx="7086600" cy="830997"/>
          </a:xfrm>
          <a:prstGeom prst="rect">
            <a:avLst/>
          </a:prstGeom>
          <a:noFill/>
        </p:spPr>
        <p:txBody>
          <a:bodyPr wrap="square" rtlCol="0">
            <a:spAutoFit/>
          </a:bodyPr>
          <a:lstStyle/>
          <a:p>
            <a:r>
              <a:rPr lang="en-US" sz="2400" dirty="0"/>
              <a:t>MDL = (SD * t) + X (n=7, df=6)</a:t>
            </a:r>
          </a:p>
          <a:p>
            <a:r>
              <a:rPr lang="en-US" sz="2400" dirty="0"/>
              <a:t>         = (0.01 * 3.143) = 0.031+ (-.00543) = 0.026</a:t>
            </a:r>
          </a:p>
        </p:txBody>
      </p:sp>
    </p:spTree>
    <p:extLst>
      <p:ext uri="{BB962C8B-B14F-4D97-AF65-F5344CB8AC3E}">
        <p14:creationId xmlns:p14="http://schemas.microsoft.com/office/powerpoint/2010/main" val="38552746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Phosphorous MDL</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08183424"/>
              </p:ext>
            </p:extLst>
          </p:nvPr>
        </p:nvGraphicFramePr>
        <p:xfrm>
          <a:off x="1600200" y="1913082"/>
          <a:ext cx="4000500" cy="1135380"/>
        </p:xfrm>
        <a:graphic>
          <a:graphicData uri="http://schemas.openxmlformats.org/drawingml/2006/table">
            <a:tbl>
              <a:tblPr>
                <a:tableStyleId>{5C22544A-7EE6-4342-B048-85BDC9FD1C3A}</a:tableStyleId>
              </a:tblPr>
              <a:tblGrid>
                <a:gridCol w="24765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161925">
                <a:tc>
                  <a:txBody>
                    <a:bodyPr/>
                    <a:lstStyle/>
                    <a:p>
                      <a:pPr algn="l" fontAlgn="b"/>
                      <a:r>
                        <a:rPr lang="en-US" sz="1800" u="none" strike="noStrike" dirty="0">
                          <a:effectLst/>
                        </a:rPr>
                        <a:t>Average Result</a:t>
                      </a:r>
                      <a:endParaRPr lang="en-US" sz="1800" b="0" i="0" u="none" strike="noStrike" dirty="0">
                        <a:effectLst/>
                        <a:latin typeface="Arial" panose="020B0604020202020204" pitchFamily="34" charset="0"/>
                      </a:endParaRPr>
                    </a:p>
                  </a:txBody>
                  <a:tcPr marL="9525" marR="9525" marT="9525" marB="0" anchor="b"/>
                </a:tc>
                <a:tc>
                  <a:txBody>
                    <a:bodyPr/>
                    <a:lstStyle/>
                    <a:p>
                      <a:pPr algn="r" fontAlgn="b"/>
                      <a:r>
                        <a:rPr lang="en-US" sz="1800" u="none" strike="noStrike">
                          <a:effectLst/>
                        </a:rPr>
                        <a:t>0.020</a:t>
                      </a:r>
                      <a:endParaRPr lang="en-US" sz="18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10000"/>
                  </a:ext>
                </a:extLst>
              </a:tr>
              <a:tr h="161925">
                <a:tc>
                  <a:txBody>
                    <a:bodyPr/>
                    <a:lstStyle/>
                    <a:p>
                      <a:pPr algn="l" fontAlgn="b"/>
                      <a:r>
                        <a:rPr lang="en-US" sz="1800" u="none" strike="noStrike" dirty="0" err="1">
                          <a:effectLst/>
                        </a:rPr>
                        <a:t>StdDev</a:t>
                      </a:r>
                      <a:endParaRPr lang="en-US" sz="1800" b="0" i="0" u="none" strike="noStrike" dirty="0">
                        <a:effectLst/>
                        <a:latin typeface="Arial" panose="020B0604020202020204" pitchFamily="34" charset="0"/>
                      </a:endParaRPr>
                    </a:p>
                  </a:txBody>
                  <a:tcPr marL="9525" marR="9525" marT="9525" marB="0" anchor="b"/>
                </a:tc>
                <a:tc>
                  <a:txBody>
                    <a:bodyPr/>
                    <a:lstStyle/>
                    <a:p>
                      <a:pPr algn="r" fontAlgn="b"/>
                      <a:r>
                        <a:rPr lang="en-US" sz="1800" u="none" strike="noStrike">
                          <a:effectLst/>
                        </a:rPr>
                        <a:t>0.002</a:t>
                      </a:r>
                      <a:endParaRPr lang="en-US" sz="18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10001"/>
                  </a:ext>
                </a:extLst>
              </a:tr>
              <a:tr h="161925">
                <a:tc>
                  <a:txBody>
                    <a:bodyPr/>
                    <a:lstStyle/>
                    <a:p>
                      <a:pPr algn="l" fontAlgn="b"/>
                      <a:r>
                        <a:rPr lang="en-US" sz="1800" u="none" strike="noStrike" dirty="0" err="1">
                          <a:effectLst/>
                        </a:rPr>
                        <a:t>Avg</a:t>
                      </a:r>
                      <a:r>
                        <a:rPr lang="en-US" sz="1800" u="none" strike="noStrike" dirty="0">
                          <a:effectLst/>
                        </a:rPr>
                        <a:t> Recovery</a:t>
                      </a:r>
                      <a:endParaRPr lang="en-US" sz="1800" b="0" i="0" u="none" strike="noStrike" dirty="0">
                        <a:effectLst/>
                        <a:latin typeface="Arial" panose="020B0604020202020204" pitchFamily="34" charset="0"/>
                      </a:endParaRPr>
                    </a:p>
                  </a:txBody>
                  <a:tcPr marL="9525" marR="9525" marT="9525" marB="0" anchor="b"/>
                </a:tc>
                <a:tc>
                  <a:txBody>
                    <a:bodyPr/>
                    <a:lstStyle/>
                    <a:p>
                      <a:pPr algn="r" fontAlgn="b"/>
                      <a:r>
                        <a:rPr lang="en-US" sz="1800" u="none" strike="noStrike" dirty="0">
                          <a:effectLst/>
                        </a:rPr>
                        <a:t>102%</a:t>
                      </a:r>
                      <a:endParaRPr lang="en-US" sz="18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10002"/>
                  </a:ext>
                </a:extLst>
              </a:tr>
              <a:tr h="161925">
                <a:tc>
                  <a:txBody>
                    <a:bodyPr/>
                    <a:lstStyle/>
                    <a:p>
                      <a:pPr algn="l" fontAlgn="b"/>
                      <a:r>
                        <a:rPr lang="en-US" sz="1800" u="none" strike="noStrike" dirty="0">
                          <a:effectLst/>
                        </a:rPr>
                        <a:t>MDLs</a:t>
                      </a:r>
                      <a:endParaRPr lang="en-US" sz="1800" b="0" i="0" u="none" strike="noStrike" dirty="0">
                        <a:effectLst/>
                        <a:latin typeface="Arial" panose="020B0604020202020204" pitchFamily="34" charset="0"/>
                      </a:endParaRPr>
                    </a:p>
                  </a:txBody>
                  <a:tcPr marL="9525" marR="9525" marT="9525" marB="0" anchor="b"/>
                </a:tc>
                <a:tc>
                  <a:txBody>
                    <a:bodyPr/>
                    <a:lstStyle/>
                    <a:p>
                      <a:pPr algn="r" fontAlgn="b"/>
                      <a:r>
                        <a:rPr lang="en-US" sz="1800" u="none" strike="noStrike" dirty="0">
                          <a:effectLst/>
                        </a:rPr>
                        <a:t>0.007</a:t>
                      </a:r>
                      <a:endParaRPr lang="en-US" sz="18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10003"/>
                  </a:ext>
                </a:extLst>
              </a:tr>
            </a:tbl>
          </a:graphicData>
        </a:graphic>
      </p:graphicFrame>
      <p:sp>
        <p:nvSpPr>
          <p:cNvPr id="7" name="TextBox 6"/>
          <p:cNvSpPr txBox="1"/>
          <p:nvPr/>
        </p:nvSpPr>
        <p:spPr>
          <a:xfrm>
            <a:off x="838200" y="1356182"/>
            <a:ext cx="1524000" cy="461665"/>
          </a:xfrm>
          <a:prstGeom prst="rect">
            <a:avLst/>
          </a:prstGeom>
          <a:noFill/>
        </p:spPr>
        <p:txBody>
          <a:bodyPr wrap="square" rtlCol="0">
            <a:spAutoFit/>
          </a:bodyPr>
          <a:lstStyle/>
          <a:p>
            <a:r>
              <a:rPr lang="en-US" sz="2400" dirty="0"/>
              <a:t>MDL</a:t>
            </a:r>
            <a:r>
              <a:rPr lang="en-US" sz="2400" baseline="-25000" dirty="0"/>
              <a:t>s</a:t>
            </a:r>
          </a:p>
        </p:txBody>
      </p:sp>
      <p:sp>
        <p:nvSpPr>
          <p:cNvPr id="8" name="TextBox 7"/>
          <p:cNvSpPr txBox="1"/>
          <p:nvPr/>
        </p:nvSpPr>
        <p:spPr>
          <a:xfrm>
            <a:off x="835231" y="3143697"/>
            <a:ext cx="1524000" cy="461665"/>
          </a:xfrm>
          <a:prstGeom prst="rect">
            <a:avLst/>
          </a:prstGeom>
          <a:noFill/>
        </p:spPr>
        <p:txBody>
          <a:bodyPr wrap="square" rtlCol="0">
            <a:spAutoFit/>
          </a:bodyPr>
          <a:lstStyle/>
          <a:p>
            <a:r>
              <a:rPr lang="en-US" sz="2400" dirty="0" err="1"/>
              <a:t>MDL</a:t>
            </a:r>
            <a:r>
              <a:rPr lang="en-US" sz="2400" baseline="-25000" dirty="0" err="1"/>
              <a:t>b</a:t>
            </a:r>
            <a:endParaRPr lang="en-US" sz="2400" baseline="-25000" dirty="0"/>
          </a:p>
        </p:txBody>
      </p:sp>
      <p:graphicFrame>
        <p:nvGraphicFramePr>
          <p:cNvPr id="9" name="Table 8"/>
          <p:cNvGraphicFramePr>
            <a:graphicFrameLocks noGrp="1"/>
          </p:cNvGraphicFramePr>
          <p:nvPr>
            <p:extLst>
              <p:ext uri="{D42A27DB-BD31-4B8C-83A1-F6EECF244321}">
                <p14:modId xmlns:p14="http://schemas.microsoft.com/office/powerpoint/2010/main" val="2655902801"/>
              </p:ext>
            </p:extLst>
          </p:nvPr>
        </p:nvGraphicFramePr>
        <p:xfrm>
          <a:off x="1626919" y="3754355"/>
          <a:ext cx="4038600" cy="953124"/>
        </p:xfrm>
        <a:graphic>
          <a:graphicData uri="http://schemas.openxmlformats.org/drawingml/2006/table">
            <a:tbl>
              <a:tblPr>
                <a:tableStyleId>{5C22544A-7EE6-4342-B048-85BDC9FD1C3A}</a:tableStyleId>
              </a:tblPr>
              <a:tblGrid>
                <a:gridCol w="2500086">
                  <a:extLst>
                    <a:ext uri="{9D8B030D-6E8A-4147-A177-3AD203B41FA5}">
                      <a16:colId xmlns:a16="http://schemas.microsoft.com/office/drawing/2014/main" val="20000"/>
                    </a:ext>
                  </a:extLst>
                </a:gridCol>
                <a:gridCol w="1538514">
                  <a:extLst>
                    <a:ext uri="{9D8B030D-6E8A-4147-A177-3AD203B41FA5}">
                      <a16:colId xmlns:a16="http://schemas.microsoft.com/office/drawing/2014/main" val="20001"/>
                    </a:ext>
                  </a:extLst>
                </a:gridCol>
              </a:tblGrid>
              <a:tr h="317708">
                <a:tc>
                  <a:txBody>
                    <a:bodyPr/>
                    <a:lstStyle/>
                    <a:p>
                      <a:pPr algn="l" fontAlgn="b"/>
                      <a:r>
                        <a:rPr lang="en-US" sz="1800" u="none" strike="noStrike" dirty="0">
                          <a:effectLst/>
                        </a:rPr>
                        <a:t>Mean</a:t>
                      </a:r>
                      <a:endParaRPr lang="en-US" sz="1800" b="0" i="0" u="none" strike="noStrike" dirty="0">
                        <a:effectLst/>
                        <a:latin typeface="Arial" panose="020B0604020202020204" pitchFamily="34" charset="0"/>
                      </a:endParaRPr>
                    </a:p>
                  </a:txBody>
                  <a:tcPr marL="9525" marR="9525" marT="9525" marB="0" anchor="b"/>
                </a:tc>
                <a:tc>
                  <a:txBody>
                    <a:bodyPr/>
                    <a:lstStyle/>
                    <a:p>
                      <a:pPr algn="r" fontAlgn="b"/>
                      <a:r>
                        <a:rPr lang="en-US" sz="1800" u="none" strike="noStrike">
                          <a:effectLst/>
                        </a:rPr>
                        <a:t>-0.00543</a:t>
                      </a:r>
                      <a:endParaRPr lang="en-US" sz="18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10000"/>
                  </a:ext>
                </a:extLst>
              </a:tr>
              <a:tr h="317708">
                <a:tc>
                  <a:txBody>
                    <a:bodyPr/>
                    <a:lstStyle/>
                    <a:p>
                      <a:pPr algn="l" fontAlgn="b"/>
                      <a:r>
                        <a:rPr lang="en-US" sz="1800" u="none" strike="noStrike" dirty="0" err="1">
                          <a:effectLst/>
                        </a:rPr>
                        <a:t>StdDev</a:t>
                      </a:r>
                      <a:endParaRPr lang="en-US" sz="1800" b="0" i="0" u="none" strike="noStrike" dirty="0">
                        <a:effectLst/>
                        <a:latin typeface="Arial" panose="020B0604020202020204" pitchFamily="34" charset="0"/>
                      </a:endParaRPr>
                    </a:p>
                  </a:txBody>
                  <a:tcPr marL="9525" marR="9525" marT="9525" marB="0" anchor="b"/>
                </a:tc>
                <a:tc>
                  <a:txBody>
                    <a:bodyPr/>
                    <a:lstStyle/>
                    <a:p>
                      <a:pPr algn="r" fontAlgn="b"/>
                      <a:r>
                        <a:rPr lang="en-US" sz="1800" u="none" strike="noStrike" dirty="0">
                          <a:effectLst/>
                        </a:rPr>
                        <a:t>0.0100</a:t>
                      </a:r>
                      <a:endParaRPr lang="en-US" sz="18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10001"/>
                  </a:ext>
                </a:extLst>
              </a:tr>
              <a:tr h="317708">
                <a:tc>
                  <a:txBody>
                    <a:bodyPr/>
                    <a:lstStyle/>
                    <a:p>
                      <a:pPr algn="l" fontAlgn="b"/>
                      <a:r>
                        <a:rPr lang="en-US" sz="1800" u="none" strike="noStrike" dirty="0" err="1">
                          <a:effectLst/>
                        </a:rPr>
                        <a:t>MDLb</a:t>
                      </a:r>
                      <a:endParaRPr lang="en-US" sz="1800" b="0" i="0" u="none" strike="noStrike" dirty="0">
                        <a:effectLst/>
                        <a:latin typeface="Arial" panose="020B0604020202020204" pitchFamily="34" charset="0"/>
                      </a:endParaRPr>
                    </a:p>
                  </a:txBody>
                  <a:tcPr marL="9525" marR="9525" marT="9525" marB="0" anchor="b"/>
                </a:tc>
                <a:tc>
                  <a:txBody>
                    <a:bodyPr/>
                    <a:lstStyle/>
                    <a:p>
                      <a:pPr algn="r" fontAlgn="b"/>
                      <a:r>
                        <a:rPr lang="en-US" sz="1800" b="1" u="none" strike="noStrike" dirty="0">
                          <a:effectLst/>
                        </a:rPr>
                        <a:t>0.026</a:t>
                      </a:r>
                      <a:endParaRPr lang="en-US" sz="1800" b="1"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10002"/>
                  </a:ext>
                </a:extLst>
              </a:tr>
            </a:tbl>
          </a:graphicData>
        </a:graphic>
      </p:graphicFrame>
      <p:sp>
        <p:nvSpPr>
          <p:cNvPr id="3" name="TextBox 2">
            <a:extLst>
              <a:ext uri="{FF2B5EF4-FFF2-40B4-BE49-F238E27FC236}">
                <a16:creationId xmlns:a16="http://schemas.microsoft.com/office/drawing/2014/main" id="{817647F2-BE76-45F6-B5D9-A78CAD3AA965}"/>
              </a:ext>
            </a:extLst>
          </p:cNvPr>
          <p:cNvSpPr txBox="1"/>
          <p:nvPr/>
        </p:nvSpPr>
        <p:spPr>
          <a:xfrm>
            <a:off x="990600" y="5257800"/>
            <a:ext cx="6934200" cy="646331"/>
          </a:xfrm>
          <a:prstGeom prst="rect">
            <a:avLst/>
          </a:prstGeom>
          <a:noFill/>
        </p:spPr>
        <p:txBody>
          <a:bodyPr wrap="square" rtlCol="0">
            <a:spAutoFit/>
          </a:bodyPr>
          <a:lstStyle/>
          <a:p>
            <a:r>
              <a:rPr lang="en-US" dirty="0"/>
              <a:t>Our QA Manager just calculated the phosphorus </a:t>
            </a:r>
            <a:r>
              <a:rPr lang="en-US" dirty="0" err="1"/>
              <a:t>MDLb</a:t>
            </a:r>
            <a:r>
              <a:rPr lang="en-US" dirty="0"/>
              <a:t> from 149 data points and 99th percentile was </a:t>
            </a:r>
            <a:r>
              <a:rPr lang="en-US" b="1" dirty="0"/>
              <a:t>0.020.</a:t>
            </a:r>
          </a:p>
        </p:txBody>
      </p:sp>
    </p:spTree>
    <p:extLst>
      <p:ext uri="{BB962C8B-B14F-4D97-AF65-F5344CB8AC3E}">
        <p14:creationId xmlns:p14="http://schemas.microsoft.com/office/powerpoint/2010/main" val="27528071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7010400" cy="1143000"/>
          </a:xfrm>
        </p:spPr>
        <p:txBody>
          <a:bodyPr/>
          <a:lstStyle/>
          <a:p>
            <a:r>
              <a:rPr lang="en-US" dirty="0"/>
              <a:t>Organics – Benzene by 614</a:t>
            </a:r>
          </a:p>
        </p:txBody>
      </p:sp>
      <p:graphicFrame>
        <p:nvGraphicFramePr>
          <p:cNvPr id="7" name="Content Placeholder 6"/>
          <p:cNvGraphicFramePr>
            <a:graphicFrameLocks noGrp="1"/>
          </p:cNvGraphicFramePr>
          <p:nvPr>
            <p:ph idx="1"/>
            <p:extLst/>
          </p:nvPr>
        </p:nvGraphicFramePr>
        <p:xfrm>
          <a:off x="228600" y="1417638"/>
          <a:ext cx="8305801" cy="2895600"/>
        </p:xfrm>
        <a:graphic>
          <a:graphicData uri="http://schemas.openxmlformats.org/drawingml/2006/table">
            <a:tbl>
              <a:tblPr>
                <a:tableStyleId>{5C22544A-7EE6-4342-B048-85BDC9FD1C3A}</a:tableStyleId>
              </a:tblPr>
              <a:tblGrid>
                <a:gridCol w="991121">
                  <a:extLst>
                    <a:ext uri="{9D8B030D-6E8A-4147-A177-3AD203B41FA5}">
                      <a16:colId xmlns:a16="http://schemas.microsoft.com/office/drawing/2014/main" val="20000"/>
                    </a:ext>
                  </a:extLst>
                </a:gridCol>
                <a:gridCol w="1099525">
                  <a:extLst>
                    <a:ext uri="{9D8B030D-6E8A-4147-A177-3AD203B41FA5}">
                      <a16:colId xmlns:a16="http://schemas.microsoft.com/office/drawing/2014/main" val="20001"/>
                    </a:ext>
                  </a:extLst>
                </a:gridCol>
                <a:gridCol w="1073715">
                  <a:extLst>
                    <a:ext uri="{9D8B030D-6E8A-4147-A177-3AD203B41FA5}">
                      <a16:colId xmlns:a16="http://schemas.microsoft.com/office/drawing/2014/main" val="20002"/>
                    </a:ext>
                  </a:extLst>
                </a:gridCol>
                <a:gridCol w="1176956">
                  <a:extLst>
                    <a:ext uri="{9D8B030D-6E8A-4147-A177-3AD203B41FA5}">
                      <a16:colId xmlns:a16="http://schemas.microsoft.com/office/drawing/2014/main" val="20003"/>
                    </a:ext>
                  </a:extLst>
                </a:gridCol>
                <a:gridCol w="991121">
                  <a:extLst>
                    <a:ext uri="{9D8B030D-6E8A-4147-A177-3AD203B41FA5}">
                      <a16:colId xmlns:a16="http://schemas.microsoft.com/office/drawing/2014/main" val="20004"/>
                    </a:ext>
                  </a:extLst>
                </a:gridCol>
                <a:gridCol w="991121">
                  <a:extLst>
                    <a:ext uri="{9D8B030D-6E8A-4147-A177-3AD203B41FA5}">
                      <a16:colId xmlns:a16="http://schemas.microsoft.com/office/drawing/2014/main" val="20005"/>
                    </a:ext>
                  </a:extLst>
                </a:gridCol>
                <a:gridCol w="991121">
                  <a:extLst>
                    <a:ext uri="{9D8B030D-6E8A-4147-A177-3AD203B41FA5}">
                      <a16:colId xmlns:a16="http://schemas.microsoft.com/office/drawing/2014/main" val="20006"/>
                    </a:ext>
                  </a:extLst>
                </a:gridCol>
                <a:gridCol w="991121">
                  <a:extLst>
                    <a:ext uri="{9D8B030D-6E8A-4147-A177-3AD203B41FA5}">
                      <a16:colId xmlns:a16="http://schemas.microsoft.com/office/drawing/2014/main" val="20007"/>
                    </a:ext>
                  </a:extLst>
                </a:gridCol>
              </a:tblGrid>
              <a:tr h="361950">
                <a:tc>
                  <a:txBody>
                    <a:bodyPr/>
                    <a:lstStyle/>
                    <a:p>
                      <a:pPr algn="ctr" fontAlgn="b"/>
                      <a:r>
                        <a:rPr lang="en-US" sz="1600" u="none" strike="noStrike" dirty="0">
                          <a:effectLst/>
                        </a:rPr>
                        <a:t>Batch</a:t>
                      </a:r>
                      <a:endParaRPr lang="en-US" sz="1600" b="1" i="0" u="none" strike="noStrike" dirty="0">
                        <a:effectLst/>
                        <a:latin typeface="Arial" panose="020B0604020202020204" pitchFamily="34" charset="0"/>
                      </a:endParaRPr>
                    </a:p>
                  </a:txBody>
                  <a:tcPr marL="9525" marR="9525" marT="9525" marB="0" anchor="b"/>
                </a:tc>
                <a:tc>
                  <a:txBody>
                    <a:bodyPr/>
                    <a:lstStyle/>
                    <a:p>
                      <a:pPr algn="ctr" fontAlgn="b"/>
                      <a:r>
                        <a:rPr lang="en-US" sz="1600" u="none" strike="noStrike" dirty="0">
                          <a:effectLst/>
                        </a:rPr>
                        <a:t>Analyzed</a:t>
                      </a:r>
                      <a:endParaRPr lang="en-US" sz="1600" b="1" i="0" u="none" strike="noStrike" dirty="0">
                        <a:effectLst/>
                        <a:latin typeface="Arial" panose="020B0604020202020204" pitchFamily="34" charset="0"/>
                      </a:endParaRPr>
                    </a:p>
                  </a:txBody>
                  <a:tcPr marL="9525" marR="9525" marT="9525" marB="0" anchor="b"/>
                </a:tc>
                <a:tc>
                  <a:txBody>
                    <a:bodyPr/>
                    <a:lstStyle/>
                    <a:p>
                      <a:pPr algn="ctr" fontAlgn="b"/>
                      <a:r>
                        <a:rPr lang="en-US" sz="1600" u="none" strike="noStrike">
                          <a:effectLst/>
                        </a:rPr>
                        <a:t>SampleID</a:t>
                      </a:r>
                      <a:endParaRPr lang="en-US" sz="1600" b="1" i="0" u="none" strike="noStrike">
                        <a:effectLst/>
                        <a:latin typeface="Arial" panose="020B0604020202020204" pitchFamily="34" charset="0"/>
                      </a:endParaRPr>
                    </a:p>
                  </a:txBody>
                  <a:tcPr marL="9525" marR="9525" marT="9525" marB="0" anchor="b"/>
                </a:tc>
                <a:tc>
                  <a:txBody>
                    <a:bodyPr/>
                    <a:lstStyle/>
                    <a:p>
                      <a:pPr algn="ctr" fontAlgn="b"/>
                      <a:r>
                        <a:rPr lang="en-US" sz="1600" u="none" strike="noStrike">
                          <a:effectLst/>
                        </a:rPr>
                        <a:t>Instrument</a:t>
                      </a:r>
                      <a:endParaRPr lang="en-US" sz="1600" b="1" i="0" u="none" strike="noStrike">
                        <a:effectLst/>
                        <a:latin typeface="Arial" panose="020B0604020202020204" pitchFamily="34" charset="0"/>
                      </a:endParaRPr>
                    </a:p>
                  </a:txBody>
                  <a:tcPr marL="9525" marR="9525" marT="9525" marB="0" anchor="b"/>
                </a:tc>
                <a:tc>
                  <a:txBody>
                    <a:bodyPr/>
                    <a:lstStyle/>
                    <a:p>
                      <a:pPr algn="ctr" fontAlgn="b"/>
                      <a:r>
                        <a:rPr lang="en-US" sz="1600" u="none" strike="noStrike">
                          <a:effectLst/>
                        </a:rPr>
                        <a:t>Analyst</a:t>
                      </a:r>
                      <a:endParaRPr lang="en-US" sz="1600" b="1" i="0" u="none" strike="noStrike">
                        <a:effectLst/>
                        <a:latin typeface="Arial" panose="020B0604020202020204" pitchFamily="34" charset="0"/>
                      </a:endParaRPr>
                    </a:p>
                  </a:txBody>
                  <a:tcPr marL="9525" marR="9525" marT="9525" marB="0" anchor="b"/>
                </a:tc>
                <a:tc>
                  <a:txBody>
                    <a:bodyPr/>
                    <a:lstStyle/>
                    <a:p>
                      <a:pPr algn="ctr" fontAlgn="b"/>
                      <a:r>
                        <a:rPr lang="en-US" sz="1600" u="none" strike="noStrike">
                          <a:effectLst/>
                        </a:rPr>
                        <a:t>Spike</a:t>
                      </a:r>
                      <a:endParaRPr lang="en-US" sz="1600" b="1" i="0" u="none" strike="noStrike">
                        <a:effectLst/>
                        <a:latin typeface="Arial" panose="020B0604020202020204" pitchFamily="34" charset="0"/>
                      </a:endParaRPr>
                    </a:p>
                  </a:txBody>
                  <a:tcPr marL="9525" marR="9525" marT="9525" marB="0" anchor="b"/>
                </a:tc>
                <a:tc>
                  <a:txBody>
                    <a:bodyPr/>
                    <a:lstStyle/>
                    <a:p>
                      <a:pPr algn="ctr" fontAlgn="b"/>
                      <a:r>
                        <a:rPr lang="en-US" sz="1600" u="none" strike="noStrike">
                          <a:effectLst/>
                        </a:rPr>
                        <a:t>Result</a:t>
                      </a:r>
                      <a:endParaRPr lang="en-US" sz="1600" b="1" i="0" u="none" strike="noStrike">
                        <a:effectLst/>
                        <a:latin typeface="Arial" panose="020B0604020202020204" pitchFamily="34" charset="0"/>
                      </a:endParaRPr>
                    </a:p>
                  </a:txBody>
                  <a:tcPr marL="9525" marR="9525" marT="9525" marB="0" anchor="b"/>
                </a:tc>
                <a:tc>
                  <a:txBody>
                    <a:bodyPr/>
                    <a:lstStyle/>
                    <a:p>
                      <a:pPr algn="ctr" fontAlgn="b"/>
                      <a:r>
                        <a:rPr lang="en-US" sz="1600" u="none" strike="noStrike">
                          <a:effectLst/>
                        </a:rPr>
                        <a:t>%R</a:t>
                      </a:r>
                      <a:endParaRPr lang="en-US" sz="1600" b="1"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10000"/>
                  </a:ext>
                </a:extLst>
              </a:tr>
              <a:tr h="361950">
                <a:tc>
                  <a:txBody>
                    <a:bodyPr/>
                    <a:lstStyle/>
                    <a:p>
                      <a:pPr algn="ctr" fontAlgn="b"/>
                      <a:r>
                        <a:rPr lang="en-US" sz="1600" u="none" strike="noStrike">
                          <a:effectLst/>
                        </a:rPr>
                        <a:t>B7G1395</a:t>
                      </a:r>
                      <a:endParaRPr lang="en-US" sz="1600" b="0" i="0" u="none" strike="noStrike">
                        <a:effectLst/>
                        <a:latin typeface="Arial" panose="020B0604020202020204" pitchFamily="34" charset="0"/>
                      </a:endParaRPr>
                    </a:p>
                  </a:txBody>
                  <a:tcPr marL="9525" marR="9525" marT="9525" marB="0" anchor="b"/>
                </a:tc>
                <a:tc>
                  <a:txBody>
                    <a:bodyPr/>
                    <a:lstStyle/>
                    <a:p>
                      <a:pPr algn="ctr" fontAlgn="b"/>
                      <a:r>
                        <a:rPr lang="en-US" sz="1600" u="none" strike="noStrike" dirty="0">
                          <a:effectLst/>
                        </a:rPr>
                        <a:t>21-Jul-17</a:t>
                      </a:r>
                      <a:endParaRPr lang="en-US" sz="1600" b="0" i="0" u="none" strike="noStrike" dirty="0">
                        <a:effectLst/>
                        <a:latin typeface="Arial" panose="020B0604020202020204" pitchFamily="34" charset="0"/>
                      </a:endParaRPr>
                    </a:p>
                  </a:txBody>
                  <a:tcPr marL="9525" marR="9525" marT="9525" marB="0" anchor="b"/>
                </a:tc>
                <a:tc>
                  <a:txBody>
                    <a:bodyPr/>
                    <a:lstStyle/>
                    <a:p>
                      <a:pPr algn="ctr" fontAlgn="b"/>
                      <a:r>
                        <a:rPr lang="en-US" sz="1600" u="none" strike="noStrike" dirty="0">
                          <a:effectLst/>
                        </a:rPr>
                        <a:t>B7G1395</a:t>
                      </a:r>
                      <a:endParaRPr lang="en-US" sz="1600" b="0" i="0" u="none" strike="noStrike" dirty="0">
                        <a:effectLst/>
                        <a:latin typeface="Arial" panose="020B0604020202020204" pitchFamily="34" charset="0"/>
                      </a:endParaRPr>
                    </a:p>
                  </a:txBody>
                  <a:tcPr marL="9525" marR="9525" marT="9525" marB="0" anchor="b"/>
                </a:tc>
                <a:tc>
                  <a:txBody>
                    <a:bodyPr/>
                    <a:lstStyle/>
                    <a:p>
                      <a:pPr algn="ctr" fontAlgn="b"/>
                      <a:r>
                        <a:rPr lang="en-US" sz="1600" u="none" strike="noStrike">
                          <a:effectLst/>
                        </a:rPr>
                        <a:t>GCMS-08</a:t>
                      </a:r>
                      <a:endParaRPr lang="en-US" sz="1600" b="0" i="0" u="none" strike="noStrike">
                        <a:effectLst/>
                        <a:latin typeface="Arial" panose="020B0604020202020204" pitchFamily="34" charset="0"/>
                      </a:endParaRPr>
                    </a:p>
                  </a:txBody>
                  <a:tcPr marL="9525" marR="9525" marT="9525" marB="0" anchor="b"/>
                </a:tc>
                <a:tc>
                  <a:txBody>
                    <a:bodyPr/>
                    <a:lstStyle/>
                    <a:p>
                      <a:pPr algn="ctr" fontAlgn="b"/>
                      <a:r>
                        <a:rPr lang="en-US" sz="1600" u="none" strike="noStrike">
                          <a:effectLst/>
                        </a:rPr>
                        <a:t>KED</a:t>
                      </a:r>
                      <a:endParaRPr lang="en-US" sz="1600" b="0" i="0" u="none" strike="noStrike">
                        <a:effectLst/>
                        <a:latin typeface="Arial" panose="020B0604020202020204" pitchFamily="34" charset="0"/>
                      </a:endParaRPr>
                    </a:p>
                  </a:txBody>
                  <a:tcPr marL="9525" marR="9525" marT="9525" marB="0" anchor="b"/>
                </a:tc>
                <a:tc>
                  <a:txBody>
                    <a:bodyPr/>
                    <a:lstStyle/>
                    <a:p>
                      <a:pPr algn="ctr" fontAlgn="b"/>
                      <a:r>
                        <a:rPr lang="en-US" sz="1600" u="none" strike="noStrike">
                          <a:effectLst/>
                        </a:rPr>
                        <a:t>0.50</a:t>
                      </a:r>
                      <a:endParaRPr lang="en-US" sz="1600" b="0" i="0" u="none" strike="noStrike">
                        <a:effectLst/>
                        <a:latin typeface="Arial" panose="020B0604020202020204" pitchFamily="34" charset="0"/>
                      </a:endParaRPr>
                    </a:p>
                  </a:txBody>
                  <a:tcPr marL="9525" marR="9525" marT="9525" marB="0" anchor="b"/>
                </a:tc>
                <a:tc>
                  <a:txBody>
                    <a:bodyPr/>
                    <a:lstStyle/>
                    <a:p>
                      <a:pPr algn="ctr" fontAlgn="b"/>
                      <a:r>
                        <a:rPr lang="en-US" sz="1600" u="none" strike="noStrike">
                          <a:effectLst/>
                        </a:rPr>
                        <a:t>0.57</a:t>
                      </a:r>
                      <a:endParaRPr lang="en-US" sz="1600" b="0" i="0" u="none" strike="noStrike">
                        <a:effectLst/>
                        <a:latin typeface="Arial" panose="020B0604020202020204" pitchFamily="34" charset="0"/>
                      </a:endParaRPr>
                    </a:p>
                  </a:txBody>
                  <a:tcPr marL="9525" marR="9525" marT="9525" marB="0" anchor="b"/>
                </a:tc>
                <a:tc>
                  <a:txBody>
                    <a:bodyPr/>
                    <a:lstStyle/>
                    <a:p>
                      <a:pPr algn="ctr" fontAlgn="b"/>
                      <a:r>
                        <a:rPr lang="en-US" sz="1600" u="none" strike="noStrike">
                          <a:effectLst/>
                        </a:rPr>
                        <a:t>114%</a:t>
                      </a:r>
                      <a:endParaRPr lang="en-US" sz="16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10001"/>
                  </a:ext>
                </a:extLst>
              </a:tr>
              <a:tr h="361950">
                <a:tc>
                  <a:txBody>
                    <a:bodyPr/>
                    <a:lstStyle/>
                    <a:p>
                      <a:pPr algn="ctr" fontAlgn="b"/>
                      <a:r>
                        <a:rPr lang="en-US" sz="1600" u="none" strike="noStrike">
                          <a:effectLst/>
                        </a:rPr>
                        <a:t>B7G1745</a:t>
                      </a:r>
                      <a:endParaRPr lang="en-US" sz="1600" b="0" i="0" u="none" strike="noStrike">
                        <a:effectLst/>
                        <a:latin typeface="Arial" panose="020B0604020202020204" pitchFamily="34" charset="0"/>
                      </a:endParaRPr>
                    </a:p>
                  </a:txBody>
                  <a:tcPr marL="9525" marR="9525" marT="9525" marB="0" anchor="b"/>
                </a:tc>
                <a:tc>
                  <a:txBody>
                    <a:bodyPr/>
                    <a:lstStyle/>
                    <a:p>
                      <a:pPr algn="ctr" fontAlgn="b"/>
                      <a:r>
                        <a:rPr lang="en-US" sz="1600" u="none" strike="noStrike">
                          <a:effectLst/>
                        </a:rPr>
                        <a:t>26-Jul-17</a:t>
                      </a:r>
                      <a:endParaRPr lang="en-US" sz="1600" b="0" i="0" u="none" strike="noStrike">
                        <a:effectLst/>
                        <a:latin typeface="Arial" panose="020B0604020202020204" pitchFamily="34" charset="0"/>
                      </a:endParaRPr>
                    </a:p>
                  </a:txBody>
                  <a:tcPr marL="9525" marR="9525" marT="9525" marB="0" anchor="b"/>
                </a:tc>
                <a:tc>
                  <a:txBody>
                    <a:bodyPr/>
                    <a:lstStyle/>
                    <a:p>
                      <a:pPr algn="ctr" fontAlgn="b"/>
                      <a:r>
                        <a:rPr lang="en-US" sz="1600" u="none" strike="noStrike" dirty="0">
                          <a:effectLst/>
                        </a:rPr>
                        <a:t>B7G1745</a:t>
                      </a:r>
                      <a:endParaRPr lang="en-US" sz="1600" b="0" i="0" u="none" strike="noStrike" dirty="0">
                        <a:effectLst/>
                        <a:latin typeface="Arial" panose="020B0604020202020204" pitchFamily="34" charset="0"/>
                      </a:endParaRPr>
                    </a:p>
                  </a:txBody>
                  <a:tcPr marL="9525" marR="9525" marT="9525" marB="0" anchor="b"/>
                </a:tc>
                <a:tc>
                  <a:txBody>
                    <a:bodyPr/>
                    <a:lstStyle/>
                    <a:p>
                      <a:pPr algn="ctr" fontAlgn="b"/>
                      <a:r>
                        <a:rPr lang="en-US" sz="1600" u="none" strike="noStrike" dirty="0">
                          <a:effectLst/>
                        </a:rPr>
                        <a:t>GCMS-08</a:t>
                      </a:r>
                      <a:endParaRPr lang="en-US" sz="1600" b="0" i="0" u="none" strike="noStrike" dirty="0">
                        <a:effectLst/>
                        <a:latin typeface="Arial" panose="020B0604020202020204" pitchFamily="34" charset="0"/>
                      </a:endParaRPr>
                    </a:p>
                  </a:txBody>
                  <a:tcPr marL="9525" marR="9525" marT="9525" marB="0" anchor="b"/>
                </a:tc>
                <a:tc>
                  <a:txBody>
                    <a:bodyPr/>
                    <a:lstStyle/>
                    <a:p>
                      <a:pPr algn="ctr" fontAlgn="b"/>
                      <a:r>
                        <a:rPr lang="en-US" sz="1600" u="none" strike="noStrike">
                          <a:effectLst/>
                        </a:rPr>
                        <a:t>MWS</a:t>
                      </a:r>
                      <a:endParaRPr lang="en-US" sz="1600" b="0" i="0" u="none" strike="noStrike">
                        <a:effectLst/>
                        <a:latin typeface="Arial" panose="020B0604020202020204" pitchFamily="34" charset="0"/>
                      </a:endParaRPr>
                    </a:p>
                  </a:txBody>
                  <a:tcPr marL="9525" marR="9525" marT="9525" marB="0" anchor="b"/>
                </a:tc>
                <a:tc>
                  <a:txBody>
                    <a:bodyPr/>
                    <a:lstStyle/>
                    <a:p>
                      <a:pPr algn="ctr" fontAlgn="b"/>
                      <a:r>
                        <a:rPr lang="en-US" sz="1600" u="none" strike="noStrike">
                          <a:effectLst/>
                        </a:rPr>
                        <a:t>0.50</a:t>
                      </a:r>
                      <a:endParaRPr lang="en-US" sz="1600" b="0" i="0" u="none" strike="noStrike">
                        <a:effectLst/>
                        <a:latin typeface="Arial" panose="020B0604020202020204" pitchFamily="34" charset="0"/>
                      </a:endParaRPr>
                    </a:p>
                  </a:txBody>
                  <a:tcPr marL="9525" marR="9525" marT="9525" marB="0" anchor="b"/>
                </a:tc>
                <a:tc>
                  <a:txBody>
                    <a:bodyPr/>
                    <a:lstStyle/>
                    <a:p>
                      <a:pPr algn="ctr" fontAlgn="b"/>
                      <a:r>
                        <a:rPr lang="en-US" sz="1600" u="none" strike="noStrike">
                          <a:effectLst/>
                        </a:rPr>
                        <a:t>0.53</a:t>
                      </a:r>
                      <a:endParaRPr lang="en-US" sz="1600" b="0" i="0" u="none" strike="noStrike">
                        <a:effectLst/>
                        <a:latin typeface="Arial" panose="020B0604020202020204" pitchFamily="34" charset="0"/>
                      </a:endParaRPr>
                    </a:p>
                  </a:txBody>
                  <a:tcPr marL="9525" marR="9525" marT="9525" marB="0" anchor="b"/>
                </a:tc>
                <a:tc>
                  <a:txBody>
                    <a:bodyPr/>
                    <a:lstStyle/>
                    <a:p>
                      <a:pPr algn="ctr" fontAlgn="b"/>
                      <a:r>
                        <a:rPr lang="en-US" sz="1600" u="none" strike="noStrike">
                          <a:effectLst/>
                        </a:rPr>
                        <a:t>106%</a:t>
                      </a:r>
                      <a:endParaRPr lang="en-US" sz="16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10002"/>
                  </a:ext>
                </a:extLst>
              </a:tr>
              <a:tr h="361950">
                <a:tc>
                  <a:txBody>
                    <a:bodyPr/>
                    <a:lstStyle/>
                    <a:p>
                      <a:pPr algn="ctr" fontAlgn="b"/>
                      <a:r>
                        <a:rPr lang="en-US" sz="1600" u="none" strike="noStrike">
                          <a:effectLst/>
                        </a:rPr>
                        <a:t>B7F1327</a:t>
                      </a:r>
                      <a:endParaRPr lang="en-US" sz="1600" b="0" i="0" u="none" strike="noStrike">
                        <a:effectLst/>
                        <a:latin typeface="Arial" panose="020B0604020202020204" pitchFamily="34" charset="0"/>
                      </a:endParaRPr>
                    </a:p>
                  </a:txBody>
                  <a:tcPr marL="9525" marR="9525" marT="9525" marB="0" anchor="b"/>
                </a:tc>
                <a:tc>
                  <a:txBody>
                    <a:bodyPr/>
                    <a:lstStyle/>
                    <a:p>
                      <a:pPr algn="ctr" fontAlgn="b"/>
                      <a:r>
                        <a:rPr lang="en-US" sz="1600" u="none" strike="noStrike">
                          <a:effectLst/>
                        </a:rPr>
                        <a:t>20-Jun-17</a:t>
                      </a:r>
                      <a:endParaRPr lang="en-US" sz="1600" b="0" i="0" u="none" strike="noStrike">
                        <a:effectLst/>
                        <a:latin typeface="Arial" panose="020B0604020202020204" pitchFamily="34" charset="0"/>
                      </a:endParaRPr>
                    </a:p>
                  </a:txBody>
                  <a:tcPr marL="9525" marR="9525" marT="9525" marB="0" anchor="b"/>
                </a:tc>
                <a:tc>
                  <a:txBody>
                    <a:bodyPr/>
                    <a:lstStyle/>
                    <a:p>
                      <a:pPr algn="ctr" fontAlgn="b"/>
                      <a:r>
                        <a:rPr lang="en-US" sz="1600" u="none" strike="noStrike">
                          <a:effectLst/>
                        </a:rPr>
                        <a:t>B7F1327</a:t>
                      </a:r>
                      <a:endParaRPr lang="en-US" sz="1600" b="0" i="0" u="none" strike="noStrike">
                        <a:effectLst/>
                        <a:latin typeface="Arial" panose="020B0604020202020204" pitchFamily="34" charset="0"/>
                      </a:endParaRPr>
                    </a:p>
                  </a:txBody>
                  <a:tcPr marL="9525" marR="9525" marT="9525" marB="0" anchor="b"/>
                </a:tc>
                <a:tc>
                  <a:txBody>
                    <a:bodyPr/>
                    <a:lstStyle/>
                    <a:p>
                      <a:pPr algn="ctr" fontAlgn="b"/>
                      <a:r>
                        <a:rPr lang="en-US" sz="1600" u="none" strike="noStrike" dirty="0">
                          <a:effectLst/>
                        </a:rPr>
                        <a:t>GCMS-04</a:t>
                      </a:r>
                      <a:endParaRPr lang="en-US" sz="1600" b="0" i="0" u="none" strike="noStrike" dirty="0">
                        <a:effectLst/>
                        <a:latin typeface="Arial" panose="020B0604020202020204" pitchFamily="34" charset="0"/>
                      </a:endParaRPr>
                    </a:p>
                  </a:txBody>
                  <a:tcPr marL="9525" marR="9525" marT="9525" marB="0" anchor="b"/>
                </a:tc>
                <a:tc>
                  <a:txBody>
                    <a:bodyPr/>
                    <a:lstStyle/>
                    <a:p>
                      <a:pPr algn="ctr" fontAlgn="b"/>
                      <a:r>
                        <a:rPr lang="en-US" sz="1600" u="none" strike="noStrike" dirty="0">
                          <a:effectLst/>
                        </a:rPr>
                        <a:t>CEM</a:t>
                      </a:r>
                      <a:endParaRPr lang="en-US" sz="1600" b="0" i="0" u="none" strike="noStrike" dirty="0">
                        <a:effectLst/>
                        <a:latin typeface="Arial" panose="020B0604020202020204" pitchFamily="34" charset="0"/>
                      </a:endParaRPr>
                    </a:p>
                  </a:txBody>
                  <a:tcPr marL="9525" marR="9525" marT="9525" marB="0" anchor="b"/>
                </a:tc>
                <a:tc>
                  <a:txBody>
                    <a:bodyPr/>
                    <a:lstStyle/>
                    <a:p>
                      <a:pPr algn="ctr" fontAlgn="b"/>
                      <a:r>
                        <a:rPr lang="en-US" sz="1600" u="none" strike="noStrike">
                          <a:effectLst/>
                        </a:rPr>
                        <a:t>0.50</a:t>
                      </a:r>
                      <a:endParaRPr lang="en-US" sz="1600" b="0" i="0" u="none" strike="noStrike">
                        <a:effectLst/>
                        <a:latin typeface="Arial" panose="020B0604020202020204" pitchFamily="34" charset="0"/>
                      </a:endParaRPr>
                    </a:p>
                  </a:txBody>
                  <a:tcPr marL="9525" marR="9525" marT="9525" marB="0" anchor="b"/>
                </a:tc>
                <a:tc>
                  <a:txBody>
                    <a:bodyPr/>
                    <a:lstStyle/>
                    <a:p>
                      <a:pPr algn="ctr" fontAlgn="b"/>
                      <a:r>
                        <a:rPr lang="en-US" sz="1600" u="none" strike="noStrike">
                          <a:effectLst/>
                        </a:rPr>
                        <a:t>0.51</a:t>
                      </a:r>
                      <a:endParaRPr lang="en-US" sz="1600" b="0" i="0" u="none" strike="noStrike">
                        <a:effectLst/>
                        <a:latin typeface="Arial" panose="020B0604020202020204" pitchFamily="34" charset="0"/>
                      </a:endParaRPr>
                    </a:p>
                  </a:txBody>
                  <a:tcPr marL="9525" marR="9525" marT="9525" marB="0" anchor="b"/>
                </a:tc>
                <a:tc>
                  <a:txBody>
                    <a:bodyPr/>
                    <a:lstStyle/>
                    <a:p>
                      <a:pPr algn="ctr" fontAlgn="b"/>
                      <a:r>
                        <a:rPr lang="en-US" sz="1600" u="none" strike="noStrike">
                          <a:effectLst/>
                        </a:rPr>
                        <a:t>102%</a:t>
                      </a:r>
                      <a:endParaRPr lang="en-US" sz="16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10003"/>
                  </a:ext>
                </a:extLst>
              </a:tr>
              <a:tr h="361950">
                <a:tc>
                  <a:txBody>
                    <a:bodyPr/>
                    <a:lstStyle/>
                    <a:p>
                      <a:pPr algn="ctr" fontAlgn="b"/>
                      <a:r>
                        <a:rPr lang="en-US" sz="1600" u="none" strike="noStrike">
                          <a:effectLst/>
                        </a:rPr>
                        <a:t>B7F1514</a:t>
                      </a:r>
                      <a:endParaRPr lang="en-US" sz="1600" b="0" i="0" u="none" strike="noStrike">
                        <a:effectLst/>
                        <a:latin typeface="Arial" panose="020B0604020202020204" pitchFamily="34" charset="0"/>
                      </a:endParaRPr>
                    </a:p>
                  </a:txBody>
                  <a:tcPr marL="9525" marR="9525" marT="9525" marB="0" anchor="b"/>
                </a:tc>
                <a:tc>
                  <a:txBody>
                    <a:bodyPr/>
                    <a:lstStyle/>
                    <a:p>
                      <a:pPr algn="ctr" fontAlgn="b"/>
                      <a:r>
                        <a:rPr lang="en-US" sz="1600" u="none" strike="noStrike">
                          <a:effectLst/>
                        </a:rPr>
                        <a:t>22-Jun-17</a:t>
                      </a:r>
                      <a:endParaRPr lang="en-US" sz="1600" b="0" i="0" u="none" strike="noStrike">
                        <a:effectLst/>
                        <a:latin typeface="Arial" panose="020B0604020202020204" pitchFamily="34" charset="0"/>
                      </a:endParaRPr>
                    </a:p>
                  </a:txBody>
                  <a:tcPr marL="9525" marR="9525" marT="9525" marB="0" anchor="b"/>
                </a:tc>
                <a:tc>
                  <a:txBody>
                    <a:bodyPr/>
                    <a:lstStyle/>
                    <a:p>
                      <a:pPr algn="ctr" fontAlgn="b"/>
                      <a:r>
                        <a:rPr lang="en-US" sz="1600" u="none" strike="noStrike">
                          <a:effectLst/>
                        </a:rPr>
                        <a:t>B7F1514</a:t>
                      </a:r>
                      <a:endParaRPr lang="en-US" sz="1600" b="0" i="0" u="none" strike="noStrike">
                        <a:effectLst/>
                        <a:latin typeface="Arial" panose="020B0604020202020204" pitchFamily="34" charset="0"/>
                      </a:endParaRPr>
                    </a:p>
                  </a:txBody>
                  <a:tcPr marL="9525" marR="9525" marT="9525" marB="0" anchor="b"/>
                </a:tc>
                <a:tc>
                  <a:txBody>
                    <a:bodyPr/>
                    <a:lstStyle/>
                    <a:p>
                      <a:pPr algn="ctr" fontAlgn="b"/>
                      <a:r>
                        <a:rPr lang="en-US" sz="1600" u="none" strike="noStrike">
                          <a:effectLst/>
                        </a:rPr>
                        <a:t>GCMS-04</a:t>
                      </a:r>
                      <a:endParaRPr lang="en-US" sz="1600" b="0" i="0" u="none" strike="noStrike">
                        <a:effectLst/>
                        <a:latin typeface="Arial" panose="020B0604020202020204" pitchFamily="34" charset="0"/>
                      </a:endParaRPr>
                    </a:p>
                  </a:txBody>
                  <a:tcPr marL="9525" marR="9525" marT="9525" marB="0" anchor="b"/>
                </a:tc>
                <a:tc>
                  <a:txBody>
                    <a:bodyPr/>
                    <a:lstStyle/>
                    <a:p>
                      <a:pPr algn="ctr" fontAlgn="b"/>
                      <a:r>
                        <a:rPr lang="en-US" sz="1600" u="none" strike="noStrike" dirty="0">
                          <a:effectLst/>
                        </a:rPr>
                        <a:t>CEM</a:t>
                      </a:r>
                      <a:endParaRPr lang="en-US" sz="1600" b="0" i="0" u="none" strike="noStrike" dirty="0">
                        <a:effectLst/>
                        <a:latin typeface="Arial" panose="020B0604020202020204" pitchFamily="34" charset="0"/>
                      </a:endParaRPr>
                    </a:p>
                  </a:txBody>
                  <a:tcPr marL="9525" marR="9525" marT="9525" marB="0" anchor="b"/>
                </a:tc>
                <a:tc>
                  <a:txBody>
                    <a:bodyPr/>
                    <a:lstStyle/>
                    <a:p>
                      <a:pPr algn="ctr" fontAlgn="b"/>
                      <a:r>
                        <a:rPr lang="en-US" sz="1600" u="none" strike="noStrike" dirty="0">
                          <a:effectLst/>
                        </a:rPr>
                        <a:t>0.50</a:t>
                      </a:r>
                      <a:endParaRPr lang="en-US" sz="1600" b="0" i="0" u="none" strike="noStrike" dirty="0">
                        <a:effectLst/>
                        <a:latin typeface="Arial" panose="020B0604020202020204" pitchFamily="34" charset="0"/>
                      </a:endParaRPr>
                    </a:p>
                  </a:txBody>
                  <a:tcPr marL="9525" marR="9525" marT="9525" marB="0" anchor="b"/>
                </a:tc>
                <a:tc>
                  <a:txBody>
                    <a:bodyPr/>
                    <a:lstStyle/>
                    <a:p>
                      <a:pPr algn="ctr" fontAlgn="b"/>
                      <a:r>
                        <a:rPr lang="en-US" sz="1600" u="none" strike="noStrike">
                          <a:effectLst/>
                        </a:rPr>
                        <a:t>0.53</a:t>
                      </a:r>
                      <a:endParaRPr lang="en-US" sz="1600" b="0" i="0" u="none" strike="noStrike">
                        <a:effectLst/>
                        <a:latin typeface="Arial" panose="020B0604020202020204" pitchFamily="34" charset="0"/>
                      </a:endParaRPr>
                    </a:p>
                  </a:txBody>
                  <a:tcPr marL="9525" marR="9525" marT="9525" marB="0" anchor="b"/>
                </a:tc>
                <a:tc>
                  <a:txBody>
                    <a:bodyPr/>
                    <a:lstStyle/>
                    <a:p>
                      <a:pPr algn="ctr" fontAlgn="b"/>
                      <a:r>
                        <a:rPr lang="en-US" sz="1600" u="none" strike="noStrike">
                          <a:effectLst/>
                        </a:rPr>
                        <a:t>106%</a:t>
                      </a:r>
                      <a:endParaRPr lang="en-US" sz="16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10004"/>
                  </a:ext>
                </a:extLst>
              </a:tr>
              <a:tr h="361950">
                <a:tc>
                  <a:txBody>
                    <a:bodyPr/>
                    <a:lstStyle/>
                    <a:p>
                      <a:pPr algn="ctr" fontAlgn="b"/>
                      <a:r>
                        <a:rPr lang="en-US" sz="1600" u="none" strike="noStrike">
                          <a:effectLst/>
                        </a:rPr>
                        <a:t>B7F1610</a:t>
                      </a:r>
                      <a:endParaRPr lang="en-US" sz="1600" b="0" i="0" u="none" strike="noStrike">
                        <a:effectLst/>
                        <a:latin typeface="Arial" panose="020B0604020202020204" pitchFamily="34" charset="0"/>
                      </a:endParaRPr>
                    </a:p>
                  </a:txBody>
                  <a:tcPr marL="9525" marR="9525" marT="9525" marB="0" anchor="b"/>
                </a:tc>
                <a:tc>
                  <a:txBody>
                    <a:bodyPr/>
                    <a:lstStyle/>
                    <a:p>
                      <a:pPr algn="ctr" fontAlgn="b"/>
                      <a:r>
                        <a:rPr lang="en-US" sz="1600" u="none" strike="noStrike">
                          <a:effectLst/>
                        </a:rPr>
                        <a:t>23-Jun-17</a:t>
                      </a:r>
                      <a:endParaRPr lang="en-US" sz="1600" b="0" i="0" u="none" strike="noStrike">
                        <a:effectLst/>
                        <a:latin typeface="Arial" panose="020B0604020202020204" pitchFamily="34" charset="0"/>
                      </a:endParaRPr>
                    </a:p>
                  </a:txBody>
                  <a:tcPr marL="9525" marR="9525" marT="9525" marB="0" anchor="b"/>
                </a:tc>
                <a:tc>
                  <a:txBody>
                    <a:bodyPr/>
                    <a:lstStyle/>
                    <a:p>
                      <a:pPr algn="ctr" fontAlgn="b"/>
                      <a:r>
                        <a:rPr lang="en-US" sz="1600" u="none" strike="noStrike">
                          <a:effectLst/>
                        </a:rPr>
                        <a:t>B7F1610</a:t>
                      </a:r>
                      <a:endParaRPr lang="en-US" sz="1600" b="0" i="0" u="none" strike="noStrike">
                        <a:effectLst/>
                        <a:latin typeface="Arial" panose="020B0604020202020204" pitchFamily="34" charset="0"/>
                      </a:endParaRPr>
                    </a:p>
                  </a:txBody>
                  <a:tcPr marL="9525" marR="9525" marT="9525" marB="0" anchor="b"/>
                </a:tc>
                <a:tc>
                  <a:txBody>
                    <a:bodyPr/>
                    <a:lstStyle/>
                    <a:p>
                      <a:pPr algn="ctr" fontAlgn="b"/>
                      <a:r>
                        <a:rPr lang="en-US" sz="1600" u="none" strike="noStrike">
                          <a:effectLst/>
                        </a:rPr>
                        <a:t>GCMS-04</a:t>
                      </a:r>
                      <a:endParaRPr lang="en-US" sz="1600" b="0" i="0" u="none" strike="noStrike">
                        <a:effectLst/>
                        <a:latin typeface="Arial" panose="020B0604020202020204" pitchFamily="34" charset="0"/>
                      </a:endParaRPr>
                    </a:p>
                  </a:txBody>
                  <a:tcPr marL="9525" marR="9525" marT="9525" marB="0" anchor="b"/>
                </a:tc>
                <a:tc>
                  <a:txBody>
                    <a:bodyPr/>
                    <a:lstStyle/>
                    <a:p>
                      <a:pPr algn="ctr" fontAlgn="b"/>
                      <a:r>
                        <a:rPr lang="en-US" sz="1600" u="none" strike="noStrike" dirty="0">
                          <a:effectLst/>
                        </a:rPr>
                        <a:t>CEM</a:t>
                      </a:r>
                      <a:endParaRPr lang="en-US" sz="1600" b="0" i="0" u="none" strike="noStrike" dirty="0">
                        <a:effectLst/>
                        <a:latin typeface="Arial" panose="020B0604020202020204" pitchFamily="34" charset="0"/>
                      </a:endParaRPr>
                    </a:p>
                  </a:txBody>
                  <a:tcPr marL="9525" marR="9525" marT="9525" marB="0" anchor="b"/>
                </a:tc>
                <a:tc>
                  <a:txBody>
                    <a:bodyPr/>
                    <a:lstStyle/>
                    <a:p>
                      <a:pPr algn="ctr" fontAlgn="b"/>
                      <a:r>
                        <a:rPr lang="en-US" sz="1600" u="none" strike="noStrike" dirty="0">
                          <a:effectLst/>
                        </a:rPr>
                        <a:t>0.50</a:t>
                      </a:r>
                      <a:endParaRPr lang="en-US" sz="1600" b="0" i="0" u="none" strike="noStrike" dirty="0">
                        <a:effectLst/>
                        <a:latin typeface="Arial" panose="020B0604020202020204" pitchFamily="34" charset="0"/>
                      </a:endParaRPr>
                    </a:p>
                  </a:txBody>
                  <a:tcPr marL="9525" marR="9525" marT="9525" marB="0" anchor="b"/>
                </a:tc>
                <a:tc>
                  <a:txBody>
                    <a:bodyPr/>
                    <a:lstStyle/>
                    <a:p>
                      <a:pPr algn="ctr" fontAlgn="b"/>
                      <a:r>
                        <a:rPr lang="en-US" sz="1600" u="none" strike="noStrike">
                          <a:effectLst/>
                        </a:rPr>
                        <a:t>0.54</a:t>
                      </a:r>
                      <a:endParaRPr lang="en-US" sz="1600" b="0" i="0" u="none" strike="noStrike">
                        <a:effectLst/>
                        <a:latin typeface="Arial" panose="020B0604020202020204" pitchFamily="34" charset="0"/>
                      </a:endParaRPr>
                    </a:p>
                  </a:txBody>
                  <a:tcPr marL="9525" marR="9525" marT="9525" marB="0" anchor="b"/>
                </a:tc>
                <a:tc>
                  <a:txBody>
                    <a:bodyPr/>
                    <a:lstStyle/>
                    <a:p>
                      <a:pPr algn="ctr" fontAlgn="b"/>
                      <a:r>
                        <a:rPr lang="en-US" sz="1600" u="none" strike="noStrike">
                          <a:effectLst/>
                        </a:rPr>
                        <a:t>108%</a:t>
                      </a:r>
                      <a:endParaRPr lang="en-US" sz="16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10005"/>
                  </a:ext>
                </a:extLst>
              </a:tr>
              <a:tr h="361950">
                <a:tc>
                  <a:txBody>
                    <a:bodyPr/>
                    <a:lstStyle/>
                    <a:p>
                      <a:pPr algn="ctr" fontAlgn="b"/>
                      <a:r>
                        <a:rPr lang="en-US" sz="1600" u="none" strike="noStrike">
                          <a:effectLst/>
                        </a:rPr>
                        <a:t>B7E1368</a:t>
                      </a:r>
                      <a:endParaRPr lang="en-US" sz="1600" b="0" i="0" u="none" strike="noStrike">
                        <a:effectLst/>
                        <a:latin typeface="Arial" panose="020B0604020202020204" pitchFamily="34" charset="0"/>
                      </a:endParaRPr>
                    </a:p>
                  </a:txBody>
                  <a:tcPr marL="9525" marR="9525" marT="9525" marB="0" anchor="b"/>
                </a:tc>
                <a:tc>
                  <a:txBody>
                    <a:bodyPr/>
                    <a:lstStyle/>
                    <a:p>
                      <a:pPr algn="ctr" fontAlgn="b"/>
                      <a:r>
                        <a:rPr lang="en-US" sz="1600" u="none" strike="noStrike">
                          <a:effectLst/>
                        </a:rPr>
                        <a:t>20-May-17</a:t>
                      </a:r>
                      <a:endParaRPr lang="en-US" sz="1600" b="0" i="0" u="none" strike="noStrike">
                        <a:effectLst/>
                        <a:latin typeface="Arial" panose="020B0604020202020204" pitchFamily="34" charset="0"/>
                      </a:endParaRPr>
                    </a:p>
                  </a:txBody>
                  <a:tcPr marL="9525" marR="9525" marT="9525" marB="0" anchor="b"/>
                </a:tc>
                <a:tc>
                  <a:txBody>
                    <a:bodyPr/>
                    <a:lstStyle/>
                    <a:p>
                      <a:pPr algn="ctr" fontAlgn="b"/>
                      <a:r>
                        <a:rPr lang="en-US" sz="1600" u="none" strike="noStrike">
                          <a:effectLst/>
                        </a:rPr>
                        <a:t>B7E1368</a:t>
                      </a:r>
                      <a:endParaRPr lang="en-US" sz="1600" b="0" i="0" u="none" strike="noStrike">
                        <a:effectLst/>
                        <a:latin typeface="Arial" panose="020B0604020202020204" pitchFamily="34" charset="0"/>
                      </a:endParaRPr>
                    </a:p>
                  </a:txBody>
                  <a:tcPr marL="9525" marR="9525" marT="9525" marB="0" anchor="b"/>
                </a:tc>
                <a:tc>
                  <a:txBody>
                    <a:bodyPr/>
                    <a:lstStyle/>
                    <a:p>
                      <a:pPr algn="ctr" fontAlgn="b"/>
                      <a:r>
                        <a:rPr lang="en-US" sz="1600" u="none" strike="noStrike">
                          <a:effectLst/>
                        </a:rPr>
                        <a:t>GCMS-06</a:t>
                      </a:r>
                      <a:endParaRPr lang="en-US" sz="1600" b="0" i="0" u="none" strike="noStrike">
                        <a:effectLst/>
                        <a:latin typeface="Arial" panose="020B0604020202020204" pitchFamily="34" charset="0"/>
                      </a:endParaRPr>
                    </a:p>
                  </a:txBody>
                  <a:tcPr marL="9525" marR="9525" marT="9525" marB="0" anchor="b"/>
                </a:tc>
                <a:tc>
                  <a:txBody>
                    <a:bodyPr/>
                    <a:lstStyle/>
                    <a:p>
                      <a:pPr algn="ctr" fontAlgn="b"/>
                      <a:r>
                        <a:rPr lang="en-US" sz="1600" u="none" strike="noStrike">
                          <a:effectLst/>
                        </a:rPr>
                        <a:t>CEM</a:t>
                      </a:r>
                      <a:endParaRPr lang="en-US" sz="1600" b="0" i="0" u="none" strike="noStrike">
                        <a:effectLst/>
                        <a:latin typeface="Arial" panose="020B0604020202020204" pitchFamily="34" charset="0"/>
                      </a:endParaRPr>
                    </a:p>
                  </a:txBody>
                  <a:tcPr marL="9525" marR="9525" marT="9525" marB="0" anchor="b"/>
                </a:tc>
                <a:tc>
                  <a:txBody>
                    <a:bodyPr/>
                    <a:lstStyle/>
                    <a:p>
                      <a:pPr algn="ctr" fontAlgn="b"/>
                      <a:r>
                        <a:rPr lang="en-US" sz="1600" u="none" strike="noStrike" dirty="0">
                          <a:effectLst/>
                        </a:rPr>
                        <a:t>0.50</a:t>
                      </a:r>
                      <a:endParaRPr lang="en-US" sz="1600" b="0" i="0" u="none" strike="noStrike" dirty="0">
                        <a:effectLst/>
                        <a:latin typeface="Arial" panose="020B0604020202020204" pitchFamily="34" charset="0"/>
                      </a:endParaRPr>
                    </a:p>
                  </a:txBody>
                  <a:tcPr marL="9525" marR="9525" marT="9525" marB="0" anchor="b"/>
                </a:tc>
                <a:tc>
                  <a:txBody>
                    <a:bodyPr/>
                    <a:lstStyle/>
                    <a:p>
                      <a:pPr algn="ctr" fontAlgn="b"/>
                      <a:r>
                        <a:rPr lang="en-US" sz="1600" u="none" strike="noStrike" dirty="0">
                          <a:effectLst/>
                        </a:rPr>
                        <a:t>0.48</a:t>
                      </a:r>
                      <a:endParaRPr lang="en-US" sz="1600" b="0" i="0" u="none" strike="noStrike" dirty="0">
                        <a:effectLst/>
                        <a:latin typeface="Arial" panose="020B0604020202020204" pitchFamily="34" charset="0"/>
                      </a:endParaRPr>
                    </a:p>
                  </a:txBody>
                  <a:tcPr marL="9525" marR="9525" marT="9525" marB="0" anchor="b"/>
                </a:tc>
                <a:tc>
                  <a:txBody>
                    <a:bodyPr/>
                    <a:lstStyle/>
                    <a:p>
                      <a:pPr algn="ctr" fontAlgn="b"/>
                      <a:r>
                        <a:rPr lang="en-US" sz="1600" u="none" strike="noStrike">
                          <a:effectLst/>
                        </a:rPr>
                        <a:t>96%</a:t>
                      </a:r>
                      <a:endParaRPr lang="en-US" sz="16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10006"/>
                  </a:ext>
                </a:extLst>
              </a:tr>
              <a:tr h="361950">
                <a:tc>
                  <a:txBody>
                    <a:bodyPr/>
                    <a:lstStyle/>
                    <a:p>
                      <a:pPr algn="ctr" fontAlgn="b"/>
                      <a:r>
                        <a:rPr lang="en-US" sz="1600" u="none" strike="noStrike">
                          <a:effectLst/>
                        </a:rPr>
                        <a:t>B7F0843</a:t>
                      </a:r>
                      <a:endParaRPr lang="en-US" sz="1600" b="0" i="0" u="none" strike="noStrike">
                        <a:effectLst/>
                        <a:latin typeface="Arial" panose="020B0604020202020204" pitchFamily="34" charset="0"/>
                      </a:endParaRPr>
                    </a:p>
                  </a:txBody>
                  <a:tcPr marL="9525" marR="9525" marT="9525" marB="0" anchor="b"/>
                </a:tc>
                <a:tc>
                  <a:txBody>
                    <a:bodyPr/>
                    <a:lstStyle/>
                    <a:p>
                      <a:pPr algn="ctr" fontAlgn="b"/>
                      <a:r>
                        <a:rPr lang="en-US" sz="1600" u="none" strike="noStrike">
                          <a:effectLst/>
                        </a:rPr>
                        <a:t>13-Jun-17</a:t>
                      </a:r>
                      <a:endParaRPr lang="en-US" sz="1600" b="0" i="0" u="none" strike="noStrike">
                        <a:effectLst/>
                        <a:latin typeface="Arial" panose="020B0604020202020204" pitchFamily="34" charset="0"/>
                      </a:endParaRPr>
                    </a:p>
                  </a:txBody>
                  <a:tcPr marL="9525" marR="9525" marT="9525" marB="0" anchor="b"/>
                </a:tc>
                <a:tc>
                  <a:txBody>
                    <a:bodyPr/>
                    <a:lstStyle/>
                    <a:p>
                      <a:pPr algn="ctr" fontAlgn="b"/>
                      <a:r>
                        <a:rPr lang="en-US" sz="1600" u="none" strike="noStrike">
                          <a:effectLst/>
                        </a:rPr>
                        <a:t>B7F0843</a:t>
                      </a:r>
                      <a:endParaRPr lang="en-US" sz="1600" b="0" i="0" u="none" strike="noStrike">
                        <a:effectLst/>
                        <a:latin typeface="Arial" panose="020B0604020202020204" pitchFamily="34" charset="0"/>
                      </a:endParaRPr>
                    </a:p>
                  </a:txBody>
                  <a:tcPr marL="9525" marR="9525" marT="9525" marB="0" anchor="b"/>
                </a:tc>
                <a:tc>
                  <a:txBody>
                    <a:bodyPr/>
                    <a:lstStyle/>
                    <a:p>
                      <a:pPr algn="ctr" fontAlgn="b"/>
                      <a:r>
                        <a:rPr lang="en-US" sz="1600" u="none" strike="noStrike">
                          <a:effectLst/>
                        </a:rPr>
                        <a:t>GCMS-06</a:t>
                      </a:r>
                      <a:endParaRPr lang="en-US" sz="1600" b="0" i="0" u="none" strike="noStrike">
                        <a:effectLst/>
                        <a:latin typeface="Arial" panose="020B0604020202020204" pitchFamily="34" charset="0"/>
                      </a:endParaRPr>
                    </a:p>
                  </a:txBody>
                  <a:tcPr marL="9525" marR="9525" marT="9525" marB="0" anchor="b"/>
                </a:tc>
                <a:tc>
                  <a:txBody>
                    <a:bodyPr/>
                    <a:lstStyle/>
                    <a:p>
                      <a:pPr algn="ctr" fontAlgn="b"/>
                      <a:r>
                        <a:rPr lang="en-US" sz="1600" u="none" strike="noStrike">
                          <a:effectLst/>
                        </a:rPr>
                        <a:t>CEM</a:t>
                      </a:r>
                      <a:endParaRPr lang="en-US" sz="1600" b="0" i="0" u="none" strike="noStrike">
                        <a:effectLst/>
                        <a:latin typeface="Arial" panose="020B0604020202020204" pitchFamily="34" charset="0"/>
                      </a:endParaRPr>
                    </a:p>
                  </a:txBody>
                  <a:tcPr marL="9525" marR="9525" marT="9525" marB="0" anchor="b"/>
                </a:tc>
                <a:tc>
                  <a:txBody>
                    <a:bodyPr/>
                    <a:lstStyle/>
                    <a:p>
                      <a:pPr algn="ctr" fontAlgn="b"/>
                      <a:r>
                        <a:rPr lang="en-US" sz="1600" u="none" strike="noStrike">
                          <a:effectLst/>
                        </a:rPr>
                        <a:t>0.50</a:t>
                      </a:r>
                      <a:endParaRPr lang="en-US" sz="1600" b="0" i="0" u="none" strike="noStrike">
                        <a:effectLst/>
                        <a:latin typeface="Arial" panose="020B0604020202020204" pitchFamily="34" charset="0"/>
                      </a:endParaRPr>
                    </a:p>
                  </a:txBody>
                  <a:tcPr marL="9525" marR="9525" marT="9525" marB="0" anchor="b"/>
                </a:tc>
                <a:tc>
                  <a:txBody>
                    <a:bodyPr/>
                    <a:lstStyle/>
                    <a:p>
                      <a:pPr algn="ctr" fontAlgn="b"/>
                      <a:r>
                        <a:rPr lang="en-US" sz="1600" u="none" strike="noStrike" dirty="0">
                          <a:effectLst/>
                        </a:rPr>
                        <a:t>0.54</a:t>
                      </a:r>
                      <a:endParaRPr lang="en-US" sz="1600" b="0" i="0" u="none" strike="noStrike" dirty="0">
                        <a:effectLst/>
                        <a:latin typeface="Arial" panose="020B0604020202020204" pitchFamily="34" charset="0"/>
                      </a:endParaRPr>
                    </a:p>
                  </a:txBody>
                  <a:tcPr marL="9525" marR="9525" marT="9525" marB="0" anchor="b"/>
                </a:tc>
                <a:tc>
                  <a:txBody>
                    <a:bodyPr/>
                    <a:lstStyle/>
                    <a:p>
                      <a:pPr algn="ctr" fontAlgn="b"/>
                      <a:r>
                        <a:rPr lang="en-US" sz="1600" u="none" strike="noStrike" dirty="0">
                          <a:effectLst/>
                        </a:rPr>
                        <a:t>108%</a:t>
                      </a:r>
                      <a:endParaRPr lang="en-US" sz="16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3599775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BTEX By 624</a:t>
            </a:r>
          </a:p>
        </p:txBody>
      </p:sp>
      <p:sp>
        <p:nvSpPr>
          <p:cNvPr id="6" name="TextBox 5"/>
          <p:cNvSpPr txBox="1"/>
          <p:nvPr/>
        </p:nvSpPr>
        <p:spPr>
          <a:xfrm>
            <a:off x="838200" y="1356182"/>
            <a:ext cx="1524000" cy="461665"/>
          </a:xfrm>
          <a:prstGeom prst="rect">
            <a:avLst/>
          </a:prstGeom>
          <a:noFill/>
        </p:spPr>
        <p:txBody>
          <a:bodyPr wrap="square" rtlCol="0">
            <a:spAutoFit/>
          </a:bodyPr>
          <a:lstStyle/>
          <a:p>
            <a:r>
              <a:rPr lang="en-US" sz="2400" dirty="0"/>
              <a:t>MDL</a:t>
            </a:r>
            <a:r>
              <a:rPr lang="en-US" sz="2400" baseline="-25000" dirty="0"/>
              <a:t>s</a:t>
            </a:r>
          </a:p>
        </p:txBody>
      </p:sp>
      <p:graphicFrame>
        <p:nvGraphicFramePr>
          <p:cNvPr id="7" name="Table 6"/>
          <p:cNvGraphicFramePr>
            <a:graphicFrameLocks noGrp="1"/>
          </p:cNvGraphicFramePr>
          <p:nvPr>
            <p:extLst/>
          </p:nvPr>
        </p:nvGraphicFramePr>
        <p:xfrm>
          <a:off x="838200" y="1778654"/>
          <a:ext cx="6172200" cy="1693545"/>
        </p:xfrm>
        <a:graphic>
          <a:graphicData uri="http://schemas.openxmlformats.org/drawingml/2006/table">
            <a:tbl>
              <a:tblPr>
                <a:tableStyleId>{5C22544A-7EE6-4342-B048-85BDC9FD1C3A}</a:tableStyleId>
              </a:tblPr>
              <a:tblGrid>
                <a:gridCol w="1876530">
                  <a:extLst>
                    <a:ext uri="{9D8B030D-6E8A-4147-A177-3AD203B41FA5}">
                      <a16:colId xmlns:a16="http://schemas.microsoft.com/office/drawing/2014/main" val="20000"/>
                    </a:ext>
                  </a:extLst>
                </a:gridCol>
                <a:gridCol w="1040004">
                  <a:extLst>
                    <a:ext uri="{9D8B030D-6E8A-4147-A177-3AD203B41FA5}">
                      <a16:colId xmlns:a16="http://schemas.microsoft.com/office/drawing/2014/main" val="20001"/>
                    </a:ext>
                  </a:extLst>
                </a:gridCol>
                <a:gridCol w="1085222">
                  <a:extLst>
                    <a:ext uri="{9D8B030D-6E8A-4147-A177-3AD203B41FA5}">
                      <a16:colId xmlns:a16="http://schemas.microsoft.com/office/drawing/2014/main" val="20002"/>
                    </a:ext>
                  </a:extLst>
                </a:gridCol>
                <a:gridCol w="1085222">
                  <a:extLst>
                    <a:ext uri="{9D8B030D-6E8A-4147-A177-3AD203B41FA5}">
                      <a16:colId xmlns:a16="http://schemas.microsoft.com/office/drawing/2014/main" val="20003"/>
                    </a:ext>
                  </a:extLst>
                </a:gridCol>
                <a:gridCol w="1085222">
                  <a:extLst>
                    <a:ext uri="{9D8B030D-6E8A-4147-A177-3AD203B41FA5}">
                      <a16:colId xmlns:a16="http://schemas.microsoft.com/office/drawing/2014/main" val="20004"/>
                    </a:ext>
                  </a:extLst>
                </a:gridCol>
              </a:tblGrid>
              <a:tr h="480005">
                <a:tc>
                  <a:txBody>
                    <a:bodyPr/>
                    <a:lstStyle/>
                    <a:p>
                      <a:pPr algn="l" fontAlgn="b"/>
                      <a:endParaRPr lang="en-US" sz="1800" b="0" i="0" u="none" strike="noStrike" dirty="0">
                        <a:effectLst/>
                        <a:latin typeface="Arial" panose="020B0604020202020204" pitchFamily="34" charset="0"/>
                      </a:endParaRPr>
                    </a:p>
                  </a:txBody>
                  <a:tcPr marL="9525" marR="9525" marT="9525" marB="0" anchor="b"/>
                </a:tc>
                <a:tc>
                  <a:txBody>
                    <a:bodyPr/>
                    <a:lstStyle/>
                    <a:p>
                      <a:pPr algn="l" fontAlgn="b"/>
                      <a:r>
                        <a:rPr lang="en-US" sz="1800" u="none" strike="noStrike" dirty="0">
                          <a:effectLst/>
                        </a:rPr>
                        <a:t>Benzene</a:t>
                      </a:r>
                      <a:endParaRPr lang="en-US" sz="1800" b="0" i="0" u="none" strike="noStrike" dirty="0">
                        <a:effectLst/>
                        <a:latin typeface="Arial" panose="020B0604020202020204" pitchFamily="34" charset="0"/>
                      </a:endParaRPr>
                    </a:p>
                  </a:txBody>
                  <a:tcPr marL="9525" marR="9525" marT="9525" marB="0" anchor="b"/>
                </a:tc>
                <a:tc>
                  <a:txBody>
                    <a:bodyPr/>
                    <a:lstStyle/>
                    <a:p>
                      <a:pPr algn="l" fontAlgn="b"/>
                      <a:r>
                        <a:rPr lang="en-US" sz="1800" u="none" strike="noStrike">
                          <a:effectLst/>
                        </a:rPr>
                        <a:t>Toluene</a:t>
                      </a:r>
                      <a:endParaRPr lang="en-US" sz="1800" b="0" i="0" u="none" strike="noStrike">
                        <a:effectLst/>
                        <a:latin typeface="Arial" panose="020B0604020202020204" pitchFamily="34" charset="0"/>
                      </a:endParaRPr>
                    </a:p>
                  </a:txBody>
                  <a:tcPr marL="9525" marR="9525" marT="9525" marB="0" anchor="b"/>
                </a:tc>
                <a:tc>
                  <a:txBody>
                    <a:bodyPr/>
                    <a:lstStyle/>
                    <a:p>
                      <a:pPr algn="l" fontAlgn="b"/>
                      <a:r>
                        <a:rPr lang="en-US" sz="1800" u="none" strike="noStrike">
                          <a:effectLst/>
                        </a:rPr>
                        <a:t>Ethyl Benzene</a:t>
                      </a:r>
                      <a:endParaRPr lang="en-US" sz="1800" b="0" i="0" u="none" strike="noStrike">
                        <a:effectLst/>
                        <a:latin typeface="Arial" panose="020B0604020202020204" pitchFamily="34" charset="0"/>
                      </a:endParaRPr>
                    </a:p>
                  </a:txBody>
                  <a:tcPr marL="9525" marR="9525" marT="9525" marB="0" anchor="b"/>
                </a:tc>
                <a:tc>
                  <a:txBody>
                    <a:bodyPr/>
                    <a:lstStyle/>
                    <a:p>
                      <a:pPr algn="l" fontAlgn="b"/>
                      <a:r>
                        <a:rPr lang="en-US" sz="1800" u="none" strike="noStrike" dirty="0">
                          <a:effectLst/>
                        </a:rPr>
                        <a:t>Xylenes</a:t>
                      </a:r>
                      <a:endParaRPr lang="en-US" sz="18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10000"/>
                  </a:ext>
                </a:extLst>
              </a:tr>
              <a:tr h="226669">
                <a:tc>
                  <a:txBody>
                    <a:bodyPr/>
                    <a:lstStyle/>
                    <a:p>
                      <a:pPr algn="l" fontAlgn="b"/>
                      <a:r>
                        <a:rPr lang="en-US" sz="1800" u="none" strike="noStrike">
                          <a:effectLst/>
                        </a:rPr>
                        <a:t>Average Result</a:t>
                      </a:r>
                      <a:endParaRPr lang="en-US" sz="1800" b="1" i="0" u="none" strike="noStrike">
                        <a:effectLst/>
                        <a:latin typeface="Arial" panose="020B0604020202020204" pitchFamily="34" charset="0"/>
                      </a:endParaRPr>
                    </a:p>
                  </a:txBody>
                  <a:tcPr marL="9525" marR="9525" marT="9525" marB="0" anchor="b"/>
                </a:tc>
                <a:tc>
                  <a:txBody>
                    <a:bodyPr/>
                    <a:lstStyle/>
                    <a:p>
                      <a:pPr algn="r" fontAlgn="b"/>
                      <a:r>
                        <a:rPr lang="en-US" sz="1800" u="none" strike="noStrike">
                          <a:effectLst/>
                        </a:rPr>
                        <a:t>0.529</a:t>
                      </a:r>
                      <a:endParaRPr lang="en-US" sz="1800" b="0" i="0" u="none" strike="noStrike">
                        <a:effectLst/>
                        <a:latin typeface="Arial" panose="020B0604020202020204" pitchFamily="34" charset="0"/>
                      </a:endParaRPr>
                    </a:p>
                  </a:txBody>
                  <a:tcPr marL="9525" marR="9525" marT="9525" marB="0" anchor="b"/>
                </a:tc>
                <a:tc>
                  <a:txBody>
                    <a:bodyPr/>
                    <a:lstStyle/>
                    <a:p>
                      <a:pPr algn="r" fontAlgn="b"/>
                      <a:r>
                        <a:rPr lang="en-US" sz="1800" u="none" strike="noStrike" dirty="0">
                          <a:effectLst/>
                        </a:rPr>
                        <a:t>0.514</a:t>
                      </a:r>
                      <a:endParaRPr lang="en-US" sz="1800" b="0" i="0" u="none" strike="noStrike" dirty="0">
                        <a:effectLst/>
                        <a:latin typeface="Arial" panose="020B0604020202020204" pitchFamily="34" charset="0"/>
                      </a:endParaRPr>
                    </a:p>
                  </a:txBody>
                  <a:tcPr marL="9525" marR="9525" marT="9525" marB="0" anchor="b"/>
                </a:tc>
                <a:tc>
                  <a:txBody>
                    <a:bodyPr/>
                    <a:lstStyle/>
                    <a:p>
                      <a:pPr algn="r" fontAlgn="b"/>
                      <a:r>
                        <a:rPr lang="en-US" sz="1800" u="none" strike="noStrike">
                          <a:effectLst/>
                        </a:rPr>
                        <a:t>0.449</a:t>
                      </a:r>
                      <a:endParaRPr lang="en-US" sz="1800" b="0" i="0" u="none" strike="noStrike">
                        <a:effectLst/>
                        <a:latin typeface="Arial" panose="020B0604020202020204" pitchFamily="34" charset="0"/>
                      </a:endParaRPr>
                    </a:p>
                  </a:txBody>
                  <a:tcPr marL="9525" marR="9525" marT="9525" marB="0" anchor="b"/>
                </a:tc>
                <a:tc>
                  <a:txBody>
                    <a:bodyPr/>
                    <a:lstStyle/>
                    <a:p>
                      <a:pPr algn="r" fontAlgn="b"/>
                      <a:r>
                        <a:rPr lang="en-US" sz="1800" u="none" strike="noStrike">
                          <a:effectLst/>
                        </a:rPr>
                        <a:t>1.264</a:t>
                      </a:r>
                      <a:endParaRPr lang="en-US" sz="18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10001"/>
                  </a:ext>
                </a:extLst>
              </a:tr>
              <a:tr h="226669">
                <a:tc>
                  <a:txBody>
                    <a:bodyPr/>
                    <a:lstStyle/>
                    <a:p>
                      <a:pPr algn="l" fontAlgn="b"/>
                      <a:r>
                        <a:rPr lang="en-US" sz="1800" u="none" strike="noStrike">
                          <a:effectLst/>
                        </a:rPr>
                        <a:t>StdDev</a:t>
                      </a:r>
                      <a:endParaRPr lang="en-US" sz="1800" b="1" i="0" u="none" strike="noStrike">
                        <a:effectLst/>
                        <a:latin typeface="Arial" panose="020B0604020202020204" pitchFamily="34" charset="0"/>
                      </a:endParaRPr>
                    </a:p>
                  </a:txBody>
                  <a:tcPr marL="9525" marR="9525" marT="9525" marB="0" anchor="b"/>
                </a:tc>
                <a:tc>
                  <a:txBody>
                    <a:bodyPr/>
                    <a:lstStyle/>
                    <a:p>
                      <a:pPr algn="r" fontAlgn="b"/>
                      <a:r>
                        <a:rPr lang="en-US" sz="1800" u="none" strike="noStrike">
                          <a:effectLst/>
                        </a:rPr>
                        <a:t>0.028</a:t>
                      </a:r>
                      <a:endParaRPr lang="en-US" sz="1800" b="0" i="0" u="none" strike="noStrike">
                        <a:effectLst/>
                        <a:latin typeface="Arial" panose="020B0604020202020204" pitchFamily="34" charset="0"/>
                      </a:endParaRPr>
                    </a:p>
                  </a:txBody>
                  <a:tcPr marL="9525" marR="9525" marT="9525" marB="0" anchor="b"/>
                </a:tc>
                <a:tc>
                  <a:txBody>
                    <a:bodyPr/>
                    <a:lstStyle/>
                    <a:p>
                      <a:pPr algn="r" fontAlgn="b"/>
                      <a:r>
                        <a:rPr lang="en-US" sz="1800" u="none" strike="noStrike" dirty="0">
                          <a:effectLst/>
                        </a:rPr>
                        <a:t>0.045</a:t>
                      </a:r>
                      <a:endParaRPr lang="en-US" sz="1800" b="0" i="0" u="none" strike="noStrike" dirty="0">
                        <a:effectLst/>
                        <a:latin typeface="Arial" panose="020B0604020202020204" pitchFamily="34" charset="0"/>
                      </a:endParaRPr>
                    </a:p>
                  </a:txBody>
                  <a:tcPr marL="9525" marR="9525" marT="9525" marB="0" anchor="b"/>
                </a:tc>
                <a:tc>
                  <a:txBody>
                    <a:bodyPr/>
                    <a:lstStyle/>
                    <a:p>
                      <a:pPr algn="r" fontAlgn="b"/>
                      <a:r>
                        <a:rPr lang="en-US" sz="1800" u="none" strike="noStrike" dirty="0">
                          <a:effectLst/>
                        </a:rPr>
                        <a:t>0.067</a:t>
                      </a:r>
                      <a:endParaRPr lang="en-US" sz="1800" b="0" i="0" u="none" strike="noStrike" dirty="0">
                        <a:effectLst/>
                        <a:latin typeface="Arial" panose="020B0604020202020204" pitchFamily="34" charset="0"/>
                      </a:endParaRPr>
                    </a:p>
                  </a:txBody>
                  <a:tcPr marL="9525" marR="9525" marT="9525" marB="0" anchor="b"/>
                </a:tc>
                <a:tc>
                  <a:txBody>
                    <a:bodyPr/>
                    <a:lstStyle/>
                    <a:p>
                      <a:pPr algn="r" fontAlgn="b"/>
                      <a:r>
                        <a:rPr lang="en-US" sz="1800" u="none" strike="noStrike">
                          <a:effectLst/>
                        </a:rPr>
                        <a:t>0.280</a:t>
                      </a:r>
                      <a:endParaRPr lang="en-US" sz="18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10002"/>
                  </a:ext>
                </a:extLst>
              </a:tr>
              <a:tr h="226669">
                <a:tc>
                  <a:txBody>
                    <a:bodyPr/>
                    <a:lstStyle/>
                    <a:p>
                      <a:pPr algn="l" fontAlgn="b"/>
                      <a:r>
                        <a:rPr lang="en-US" sz="1800" u="none" strike="noStrike">
                          <a:effectLst/>
                        </a:rPr>
                        <a:t>Avg Recovery</a:t>
                      </a:r>
                      <a:endParaRPr lang="en-US" sz="1800" b="1" i="0" u="none" strike="noStrike">
                        <a:effectLst/>
                        <a:latin typeface="Arial" panose="020B0604020202020204" pitchFamily="34" charset="0"/>
                      </a:endParaRPr>
                    </a:p>
                  </a:txBody>
                  <a:tcPr marL="9525" marR="9525" marT="9525" marB="0" anchor="b"/>
                </a:tc>
                <a:tc>
                  <a:txBody>
                    <a:bodyPr/>
                    <a:lstStyle/>
                    <a:p>
                      <a:pPr algn="r" fontAlgn="b"/>
                      <a:r>
                        <a:rPr lang="en-US" sz="1800" u="none" strike="noStrike">
                          <a:effectLst/>
                        </a:rPr>
                        <a:t>106%</a:t>
                      </a:r>
                      <a:endParaRPr lang="en-US" sz="1800" b="0" i="0" u="none" strike="noStrike">
                        <a:effectLst/>
                        <a:latin typeface="Arial" panose="020B0604020202020204" pitchFamily="34" charset="0"/>
                      </a:endParaRPr>
                    </a:p>
                  </a:txBody>
                  <a:tcPr marL="9525" marR="9525" marT="9525" marB="0" anchor="b"/>
                </a:tc>
                <a:tc>
                  <a:txBody>
                    <a:bodyPr/>
                    <a:lstStyle/>
                    <a:p>
                      <a:pPr algn="r" fontAlgn="b"/>
                      <a:r>
                        <a:rPr lang="en-US" sz="1800" u="none" strike="noStrike">
                          <a:effectLst/>
                        </a:rPr>
                        <a:t>102%</a:t>
                      </a:r>
                      <a:endParaRPr lang="en-US" sz="1800" b="0" i="0" u="none" strike="noStrike">
                        <a:effectLst/>
                        <a:latin typeface="Arial" panose="020B0604020202020204" pitchFamily="34" charset="0"/>
                      </a:endParaRPr>
                    </a:p>
                  </a:txBody>
                  <a:tcPr marL="9525" marR="9525" marT="9525" marB="0" anchor="b"/>
                </a:tc>
                <a:tc>
                  <a:txBody>
                    <a:bodyPr/>
                    <a:lstStyle/>
                    <a:p>
                      <a:pPr algn="r" fontAlgn="b"/>
                      <a:r>
                        <a:rPr lang="en-US" sz="1800" u="none" strike="noStrike" dirty="0">
                          <a:effectLst/>
                        </a:rPr>
                        <a:t>90%</a:t>
                      </a:r>
                      <a:endParaRPr lang="en-US" sz="1800" b="0" i="0" u="none" strike="noStrike" dirty="0">
                        <a:effectLst/>
                        <a:latin typeface="Arial" panose="020B0604020202020204" pitchFamily="34" charset="0"/>
                      </a:endParaRPr>
                    </a:p>
                  </a:txBody>
                  <a:tcPr marL="9525" marR="9525" marT="9525" marB="0" anchor="b"/>
                </a:tc>
                <a:tc>
                  <a:txBody>
                    <a:bodyPr/>
                    <a:lstStyle/>
                    <a:p>
                      <a:pPr algn="r" fontAlgn="b"/>
                      <a:r>
                        <a:rPr lang="en-US" sz="1800" u="none" strike="noStrike" dirty="0">
                          <a:effectLst/>
                        </a:rPr>
                        <a:t>84%</a:t>
                      </a:r>
                      <a:endParaRPr lang="en-US" sz="18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10003"/>
                  </a:ext>
                </a:extLst>
              </a:tr>
              <a:tr h="226669">
                <a:tc>
                  <a:txBody>
                    <a:bodyPr/>
                    <a:lstStyle/>
                    <a:p>
                      <a:pPr algn="l" fontAlgn="b"/>
                      <a:r>
                        <a:rPr lang="en-US" sz="1800" u="none" strike="noStrike" dirty="0">
                          <a:effectLst/>
                        </a:rPr>
                        <a:t>MDLs</a:t>
                      </a:r>
                      <a:endParaRPr lang="en-US" sz="1800" b="1" i="0" u="none" strike="noStrike" dirty="0">
                        <a:effectLst/>
                        <a:latin typeface="Arial" panose="020B0604020202020204" pitchFamily="34" charset="0"/>
                      </a:endParaRPr>
                    </a:p>
                  </a:txBody>
                  <a:tcPr marL="9525" marR="9525" marT="9525" marB="0" anchor="b"/>
                </a:tc>
                <a:tc>
                  <a:txBody>
                    <a:bodyPr/>
                    <a:lstStyle/>
                    <a:p>
                      <a:pPr algn="r" fontAlgn="b"/>
                      <a:r>
                        <a:rPr lang="en-US" sz="1800" b="1" u="none" strike="noStrike" dirty="0">
                          <a:effectLst/>
                        </a:rPr>
                        <a:t>0.088</a:t>
                      </a:r>
                      <a:endParaRPr lang="en-US" sz="1800" b="1" i="0" u="none" strike="noStrike" dirty="0">
                        <a:effectLst/>
                        <a:latin typeface="Arial" panose="020B0604020202020204" pitchFamily="34" charset="0"/>
                      </a:endParaRPr>
                    </a:p>
                  </a:txBody>
                  <a:tcPr marL="9525" marR="9525" marT="9525" marB="0" anchor="b"/>
                </a:tc>
                <a:tc>
                  <a:txBody>
                    <a:bodyPr/>
                    <a:lstStyle/>
                    <a:p>
                      <a:pPr algn="r" fontAlgn="b"/>
                      <a:r>
                        <a:rPr lang="en-US" sz="1800" b="1" u="none" strike="noStrike" dirty="0">
                          <a:effectLst/>
                        </a:rPr>
                        <a:t>0.142</a:t>
                      </a:r>
                      <a:endParaRPr lang="en-US" sz="1800" b="1" i="0" u="none" strike="noStrike" dirty="0">
                        <a:effectLst/>
                        <a:latin typeface="Arial" panose="020B0604020202020204" pitchFamily="34" charset="0"/>
                      </a:endParaRPr>
                    </a:p>
                  </a:txBody>
                  <a:tcPr marL="9525" marR="9525" marT="9525" marB="0" anchor="b"/>
                </a:tc>
                <a:tc>
                  <a:txBody>
                    <a:bodyPr/>
                    <a:lstStyle/>
                    <a:p>
                      <a:pPr algn="r" fontAlgn="b"/>
                      <a:r>
                        <a:rPr lang="en-US" sz="1800" b="1" u="none" strike="noStrike" dirty="0">
                          <a:effectLst/>
                        </a:rPr>
                        <a:t>0.210</a:t>
                      </a:r>
                      <a:endParaRPr lang="en-US" sz="1800" b="1" i="0" u="none" strike="noStrike" dirty="0">
                        <a:effectLst/>
                        <a:latin typeface="Arial" panose="020B0604020202020204" pitchFamily="34" charset="0"/>
                      </a:endParaRPr>
                    </a:p>
                  </a:txBody>
                  <a:tcPr marL="9525" marR="9525" marT="9525" marB="0" anchor="b"/>
                </a:tc>
                <a:tc>
                  <a:txBody>
                    <a:bodyPr/>
                    <a:lstStyle/>
                    <a:p>
                      <a:pPr algn="r" fontAlgn="b"/>
                      <a:r>
                        <a:rPr lang="en-US" sz="1800" b="1" u="none" strike="noStrike" dirty="0">
                          <a:effectLst/>
                        </a:rPr>
                        <a:t>0.880</a:t>
                      </a:r>
                      <a:endParaRPr lang="en-US" sz="1800" b="1"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10004"/>
                  </a:ext>
                </a:extLst>
              </a:tr>
            </a:tbl>
          </a:graphicData>
        </a:graphic>
      </p:graphicFrame>
      <p:sp>
        <p:nvSpPr>
          <p:cNvPr id="8" name="TextBox 7"/>
          <p:cNvSpPr txBox="1"/>
          <p:nvPr/>
        </p:nvSpPr>
        <p:spPr>
          <a:xfrm>
            <a:off x="866775" y="3715067"/>
            <a:ext cx="1524000" cy="461665"/>
          </a:xfrm>
          <a:prstGeom prst="rect">
            <a:avLst/>
          </a:prstGeom>
          <a:noFill/>
        </p:spPr>
        <p:txBody>
          <a:bodyPr wrap="square" rtlCol="0">
            <a:spAutoFit/>
          </a:bodyPr>
          <a:lstStyle/>
          <a:p>
            <a:r>
              <a:rPr lang="en-US" sz="2400" dirty="0" err="1"/>
              <a:t>MDL</a:t>
            </a:r>
            <a:r>
              <a:rPr lang="en-US" sz="2400" baseline="-25000" dirty="0" err="1"/>
              <a:t>b</a:t>
            </a:r>
            <a:endParaRPr lang="en-US" sz="2400" baseline="-25000" dirty="0"/>
          </a:p>
        </p:txBody>
      </p:sp>
      <p:graphicFrame>
        <p:nvGraphicFramePr>
          <p:cNvPr id="9" name="Table 8"/>
          <p:cNvGraphicFramePr>
            <a:graphicFrameLocks noGrp="1"/>
          </p:cNvGraphicFramePr>
          <p:nvPr>
            <p:extLst>
              <p:ext uri="{D42A27DB-BD31-4B8C-83A1-F6EECF244321}">
                <p14:modId xmlns:p14="http://schemas.microsoft.com/office/powerpoint/2010/main" val="3067601555"/>
              </p:ext>
            </p:extLst>
          </p:nvPr>
        </p:nvGraphicFramePr>
        <p:xfrm>
          <a:off x="866775" y="4210069"/>
          <a:ext cx="6553200" cy="1693545"/>
        </p:xfrm>
        <a:graphic>
          <a:graphicData uri="http://schemas.openxmlformats.org/drawingml/2006/table">
            <a:tbl>
              <a:tblPr>
                <a:tableStyleId>{5C22544A-7EE6-4342-B048-85BDC9FD1C3A}</a:tableStyleId>
              </a:tblPr>
              <a:tblGrid>
                <a:gridCol w="1992365">
                  <a:extLst>
                    <a:ext uri="{9D8B030D-6E8A-4147-A177-3AD203B41FA5}">
                      <a16:colId xmlns:a16="http://schemas.microsoft.com/office/drawing/2014/main" val="20000"/>
                    </a:ext>
                  </a:extLst>
                </a:gridCol>
                <a:gridCol w="1104202">
                  <a:extLst>
                    <a:ext uri="{9D8B030D-6E8A-4147-A177-3AD203B41FA5}">
                      <a16:colId xmlns:a16="http://schemas.microsoft.com/office/drawing/2014/main" val="20001"/>
                    </a:ext>
                  </a:extLst>
                </a:gridCol>
                <a:gridCol w="1152211">
                  <a:extLst>
                    <a:ext uri="{9D8B030D-6E8A-4147-A177-3AD203B41FA5}">
                      <a16:colId xmlns:a16="http://schemas.microsoft.com/office/drawing/2014/main" val="20002"/>
                    </a:ext>
                  </a:extLst>
                </a:gridCol>
                <a:gridCol w="1152211">
                  <a:extLst>
                    <a:ext uri="{9D8B030D-6E8A-4147-A177-3AD203B41FA5}">
                      <a16:colId xmlns:a16="http://schemas.microsoft.com/office/drawing/2014/main" val="20003"/>
                    </a:ext>
                  </a:extLst>
                </a:gridCol>
                <a:gridCol w="1152211">
                  <a:extLst>
                    <a:ext uri="{9D8B030D-6E8A-4147-A177-3AD203B41FA5}">
                      <a16:colId xmlns:a16="http://schemas.microsoft.com/office/drawing/2014/main" val="20004"/>
                    </a:ext>
                  </a:extLst>
                </a:gridCol>
              </a:tblGrid>
              <a:tr h="342900">
                <a:tc>
                  <a:txBody>
                    <a:bodyPr/>
                    <a:lstStyle/>
                    <a:p>
                      <a:pPr algn="l" fontAlgn="b"/>
                      <a:endParaRPr lang="en-US" sz="1800" b="0" i="0" u="none" strike="noStrike" dirty="0">
                        <a:effectLst/>
                        <a:latin typeface="Arial" panose="020B0604020202020204" pitchFamily="34" charset="0"/>
                      </a:endParaRPr>
                    </a:p>
                  </a:txBody>
                  <a:tcPr marL="9525" marR="9525" marT="9525" marB="0" anchor="b"/>
                </a:tc>
                <a:tc>
                  <a:txBody>
                    <a:bodyPr/>
                    <a:lstStyle/>
                    <a:p>
                      <a:pPr algn="l" fontAlgn="b"/>
                      <a:r>
                        <a:rPr lang="en-US" sz="1800" u="none" strike="noStrike" dirty="0">
                          <a:effectLst/>
                        </a:rPr>
                        <a:t>Benzene</a:t>
                      </a:r>
                      <a:endParaRPr lang="en-US" sz="1800" b="0" i="0" u="none" strike="noStrike" dirty="0">
                        <a:effectLst/>
                        <a:latin typeface="Arial" panose="020B0604020202020204" pitchFamily="34" charset="0"/>
                      </a:endParaRPr>
                    </a:p>
                  </a:txBody>
                  <a:tcPr marL="9525" marR="9525" marT="9525" marB="0" anchor="b"/>
                </a:tc>
                <a:tc>
                  <a:txBody>
                    <a:bodyPr/>
                    <a:lstStyle/>
                    <a:p>
                      <a:pPr algn="l" fontAlgn="b"/>
                      <a:r>
                        <a:rPr lang="en-US" sz="1800" u="none" strike="noStrike">
                          <a:effectLst/>
                        </a:rPr>
                        <a:t>Toluene</a:t>
                      </a:r>
                      <a:endParaRPr lang="en-US" sz="1800" b="0" i="0" u="none" strike="noStrike">
                        <a:effectLst/>
                        <a:latin typeface="Arial" panose="020B0604020202020204" pitchFamily="34" charset="0"/>
                      </a:endParaRPr>
                    </a:p>
                  </a:txBody>
                  <a:tcPr marL="9525" marR="9525" marT="9525" marB="0" anchor="b"/>
                </a:tc>
                <a:tc>
                  <a:txBody>
                    <a:bodyPr/>
                    <a:lstStyle/>
                    <a:p>
                      <a:pPr algn="l" fontAlgn="b"/>
                      <a:r>
                        <a:rPr lang="en-US" sz="1800" u="none" strike="noStrike">
                          <a:effectLst/>
                        </a:rPr>
                        <a:t>Ethyl Benzene</a:t>
                      </a:r>
                      <a:endParaRPr lang="en-US" sz="1800" b="0" i="0" u="none" strike="noStrike">
                        <a:effectLst/>
                        <a:latin typeface="Arial" panose="020B0604020202020204" pitchFamily="34" charset="0"/>
                      </a:endParaRPr>
                    </a:p>
                  </a:txBody>
                  <a:tcPr marL="9525" marR="9525" marT="9525" marB="0" anchor="b"/>
                </a:tc>
                <a:tc>
                  <a:txBody>
                    <a:bodyPr/>
                    <a:lstStyle/>
                    <a:p>
                      <a:pPr algn="l" fontAlgn="b"/>
                      <a:r>
                        <a:rPr lang="en-US" sz="1800" u="none" strike="noStrike" dirty="0">
                          <a:effectLst/>
                        </a:rPr>
                        <a:t>Xylenes</a:t>
                      </a:r>
                      <a:endParaRPr lang="en-US" sz="18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10000"/>
                  </a:ext>
                </a:extLst>
              </a:tr>
              <a:tr h="161925">
                <a:tc>
                  <a:txBody>
                    <a:bodyPr/>
                    <a:lstStyle/>
                    <a:p>
                      <a:pPr algn="l" fontAlgn="b"/>
                      <a:r>
                        <a:rPr lang="en-US" sz="1800" u="none" strike="noStrike" dirty="0">
                          <a:effectLst/>
                        </a:rPr>
                        <a:t>Numeric Results</a:t>
                      </a:r>
                      <a:endParaRPr lang="en-US" sz="1800" b="1" i="0" u="none" strike="noStrike" dirty="0">
                        <a:effectLst/>
                        <a:latin typeface="Arial" panose="020B0604020202020204" pitchFamily="34" charset="0"/>
                      </a:endParaRPr>
                    </a:p>
                  </a:txBody>
                  <a:tcPr marL="9525" marR="9525" marT="9525" marB="0" anchor="b"/>
                </a:tc>
                <a:tc>
                  <a:txBody>
                    <a:bodyPr/>
                    <a:lstStyle/>
                    <a:p>
                      <a:pPr algn="r" fontAlgn="b"/>
                      <a:r>
                        <a:rPr lang="en-US" sz="1800" u="none" strike="noStrike" dirty="0">
                          <a:effectLst/>
                        </a:rPr>
                        <a:t>ND</a:t>
                      </a:r>
                      <a:endParaRPr lang="en-US" sz="1800" b="0" i="0" u="none" strike="noStrike" dirty="0">
                        <a:effectLst/>
                        <a:latin typeface="Arial" panose="020B0604020202020204" pitchFamily="34" charset="0"/>
                      </a:endParaRPr>
                    </a:p>
                  </a:txBody>
                  <a:tcPr marL="9525" marR="9525" marT="9525" marB="0" anchor="b"/>
                </a:tc>
                <a:tc>
                  <a:txBody>
                    <a:bodyPr/>
                    <a:lstStyle/>
                    <a:p>
                      <a:pPr algn="r" fontAlgn="b"/>
                      <a:r>
                        <a:rPr lang="en-US" sz="1800" u="none" strike="noStrike" dirty="0">
                          <a:effectLst/>
                        </a:rPr>
                        <a:t>ND</a:t>
                      </a:r>
                      <a:endParaRPr lang="en-US" sz="1800" b="0" i="0" u="none" strike="noStrike" dirty="0">
                        <a:effectLst/>
                        <a:latin typeface="Arial" panose="020B0604020202020204" pitchFamily="34" charset="0"/>
                      </a:endParaRPr>
                    </a:p>
                  </a:txBody>
                  <a:tcPr marL="9525" marR="9525" marT="9525" marB="0" anchor="b"/>
                </a:tc>
                <a:tc>
                  <a:txBody>
                    <a:bodyPr/>
                    <a:lstStyle/>
                    <a:p>
                      <a:pPr algn="r" fontAlgn="b"/>
                      <a:r>
                        <a:rPr lang="en-US" sz="1800" u="none" strike="noStrike" dirty="0">
                          <a:effectLst/>
                        </a:rPr>
                        <a:t>ND</a:t>
                      </a:r>
                      <a:endParaRPr lang="en-US" sz="1800" b="0" i="0" u="none" strike="noStrike" dirty="0">
                        <a:effectLst/>
                        <a:latin typeface="Arial" panose="020B0604020202020204" pitchFamily="34" charset="0"/>
                      </a:endParaRPr>
                    </a:p>
                  </a:txBody>
                  <a:tcPr marL="9525" marR="9525" marT="9525" marB="0" anchor="b"/>
                </a:tc>
                <a:tc>
                  <a:txBody>
                    <a:bodyPr/>
                    <a:lstStyle/>
                    <a:p>
                      <a:pPr algn="r" fontAlgn="b"/>
                      <a:r>
                        <a:rPr lang="en-US" sz="1800" u="none" strike="noStrike" dirty="0">
                          <a:effectLst/>
                        </a:rPr>
                        <a:t>ND</a:t>
                      </a:r>
                      <a:endParaRPr lang="en-US" sz="18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10001"/>
                  </a:ext>
                </a:extLst>
              </a:tr>
              <a:tr h="161925">
                <a:tc>
                  <a:txBody>
                    <a:bodyPr/>
                    <a:lstStyle/>
                    <a:p>
                      <a:pPr algn="l" fontAlgn="b"/>
                      <a:r>
                        <a:rPr lang="en-US" sz="1800" u="none" strike="noStrike">
                          <a:effectLst/>
                        </a:rPr>
                        <a:t>Mean</a:t>
                      </a:r>
                      <a:endParaRPr lang="en-US" sz="1800" b="1" i="0" u="none" strike="noStrike">
                        <a:effectLst/>
                        <a:latin typeface="Arial" panose="020B0604020202020204" pitchFamily="34" charset="0"/>
                      </a:endParaRPr>
                    </a:p>
                  </a:txBody>
                  <a:tcPr marL="9525" marR="9525" marT="9525" marB="0" anchor="b"/>
                </a:tc>
                <a:tc>
                  <a:txBody>
                    <a:bodyPr/>
                    <a:lstStyle/>
                    <a:p>
                      <a:pPr algn="r" fontAlgn="b"/>
                      <a:r>
                        <a:rPr lang="en-US" sz="1800" u="none" strike="noStrike">
                          <a:effectLst/>
                        </a:rPr>
                        <a:t>0.00</a:t>
                      </a:r>
                      <a:endParaRPr lang="en-US" sz="1800" b="0" i="0" u="none" strike="noStrike">
                        <a:effectLst/>
                        <a:latin typeface="Arial" panose="020B0604020202020204" pitchFamily="34" charset="0"/>
                      </a:endParaRPr>
                    </a:p>
                  </a:txBody>
                  <a:tcPr marL="9525" marR="9525" marT="9525" marB="0" anchor="b"/>
                </a:tc>
                <a:tc>
                  <a:txBody>
                    <a:bodyPr/>
                    <a:lstStyle/>
                    <a:p>
                      <a:pPr algn="r" fontAlgn="b"/>
                      <a:r>
                        <a:rPr lang="en-US" sz="1800" u="none" strike="noStrike" dirty="0">
                          <a:effectLst/>
                        </a:rPr>
                        <a:t>0.00</a:t>
                      </a:r>
                      <a:endParaRPr lang="en-US" sz="1800" b="0" i="0" u="none" strike="noStrike" dirty="0">
                        <a:effectLst/>
                        <a:latin typeface="Arial" panose="020B0604020202020204" pitchFamily="34" charset="0"/>
                      </a:endParaRPr>
                    </a:p>
                  </a:txBody>
                  <a:tcPr marL="9525" marR="9525" marT="9525" marB="0" anchor="b"/>
                </a:tc>
                <a:tc>
                  <a:txBody>
                    <a:bodyPr/>
                    <a:lstStyle/>
                    <a:p>
                      <a:pPr algn="r" fontAlgn="b"/>
                      <a:r>
                        <a:rPr lang="en-US" sz="1800" u="none" strike="noStrike" dirty="0">
                          <a:effectLst/>
                        </a:rPr>
                        <a:t>0.00</a:t>
                      </a:r>
                      <a:endParaRPr lang="en-US" sz="1800" b="0" i="0" u="none" strike="noStrike" dirty="0">
                        <a:effectLst/>
                        <a:latin typeface="Arial" panose="020B0604020202020204" pitchFamily="34" charset="0"/>
                      </a:endParaRPr>
                    </a:p>
                  </a:txBody>
                  <a:tcPr marL="9525" marR="9525" marT="9525" marB="0" anchor="b"/>
                </a:tc>
                <a:tc>
                  <a:txBody>
                    <a:bodyPr/>
                    <a:lstStyle/>
                    <a:p>
                      <a:pPr algn="r" fontAlgn="b"/>
                      <a:r>
                        <a:rPr lang="en-US" sz="1800" u="none" strike="noStrike">
                          <a:effectLst/>
                        </a:rPr>
                        <a:t>0.00</a:t>
                      </a:r>
                      <a:endParaRPr lang="en-US" sz="18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10002"/>
                  </a:ext>
                </a:extLst>
              </a:tr>
              <a:tr h="161925">
                <a:tc>
                  <a:txBody>
                    <a:bodyPr/>
                    <a:lstStyle/>
                    <a:p>
                      <a:pPr algn="l" fontAlgn="b"/>
                      <a:r>
                        <a:rPr lang="en-US" sz="1800" u="none" strike="noStrike">
                          <a:effectLst/>
                        </a:rPr>
                        <a:t>StdDev</a:t>
                      </a:r>
                      <a:endParaRPr lang="en-US" sz="1800" b="1" i="0" u="none" strike="noStrike">
                        <a:effectLst/>
                        <a:latin typeface="Arial" panose="020B0604020202020204" pitchFamily="34" charset="0"/>
                      </a:endParaRPr>
                    </a:p>
                  </a:txBody>
                  <a:tcPr marL="9525" marR="9525" marT="9525" marB="0" anchor="b"/>
                </a:tc>
                <a:tc>
                  <a:txBody>
                    <a:bodyPr/>
                    <a:lstStyle/>
                    <a:p>
                      <a:pPr algn="r" fontAlgn="b"/>
                      <a:r>
                        <a:rPr lang="en-US" sz="1800" u="none" strike="noStrike">
                          <a:effectLst/>
                        </a:rPr>
                        <a:t>0.00</a:t>
                      </a:r>
                      <a:endParaRPr lang="en-US" sz="1800" b="0" i="0" u="none" strike="noStrike">
                        <a:effectLst/>
                        <a:latin typeface="Arial" panose="020B0604020202020204" pitchFamily="34" charset="0"/>
                      </a:endParaRPr>
                    </a:p>
                  </a:txBody>
                  <a:tcPr marL="9525" marR="9525" marT="9525" marB="0" anchor="b"/>
                </a:tc>
                <a:tc>
                  <a:txBody>
                    <a:bodyPr/>
                    <a:lstStyle/>
                    <a:p>
                      <a:pPr algn="r" fontAlgn="b"/>
                      <a:r>
                        <a:rPr lang="en-US" sz="1800" u="none" strike="noStrike">
                          <a:effectLst/>
                        </a:rPr>
                        <a:t>0.00</a:t>
                      </a:r>
                      <a:endParaRPr lang="en-US" sz="1800" b="0" i="0" u="none" strike="noStrike">
                        <a:effectLst/>
                        <a:latin typeface="Arial" panose="020B0604020202020204" pitchFamily="34" charset="0"/>
                      </a:endParaRPr>
                    </a:p>
                  </a:txBody>
                  <a:tcPr marL="9525" marR="9525" marT="9525" marB="0" anchor="b"/>
                </a:tc>
                <a:tc>
                  <a:txBody>
                    <a:bodyPr/>
                    <a:lstStyle/>
                    <a:p>
                      <a:pPr algn="r" fontAlgn="b"/>
                      <a:r>
                        <a:rPr lang="en-US" sz="1800" u="none" strike="noStrike" dirty="0">
                          <a:effectLst/>
                        </a:rPr>
                        <a:t>0.00</a:t>
                      </a:r>
                      <a:endParaRPr lang="en-US" sz="1800" b="0" i="0" u="none" strike="noStrike" dirty="0">
                        <a:effectLst/>
                        <a:latin typeface="Arial" panose="020B0604020202020204" pitchFamily="34" charset="0"/>
                      </a:endParaRPr>
                    </a:p>
                  </a:txBody>
                  <a:tcPr marL="9525" marR="9525" marT="9525" marB="0" anchor="b"/>
                </a:tc>
                <a:tc>
                  <a:txBody>
                    <a:bodyPr/>
                    <a:lstStyle/>
                    <a:p>
                      <a:pPr algn="r" fontAlgn="b"/>
                      <a:r>
                        <a:rPr lang="en-US" sz="1800" u="none" strike="noStrike" dirty="0">
                          <a:effectLst/>
                        </a:rPr>
                        <a:t>0.00</a:t>
                      </a:r>
                      <a:endParaRPr lang="en-US" sz="18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10003"/>
                  </a:ext>
                </a:extLst>
              </a:tr>
              <a:tr h="161925">
                <a:tc>
                  <a:txBody>
                    <a:bodyPr/>
                    <a:lstStyle/>
                    <a:p>
                      <a:pPr algn="l" fontAlgn="b"/>
                      <a:r>
                        <a:rPr lang="en-US" sz="1800" u="none" strike="noStrike" dirty="0" err="1">
                          <a:effectLst/>
                        </a:rPr>
                        <a:t>MDLb</a:t>
                      </a:r>
                      <a:endParaRPr lang="en-US" sz="1800" b="1" i="0" u="none" strike="noStrike" dirty="0">
                        <a:effectLst/>
                        <a:latin typeface="Arial" panose="020B0604020202020204" pitchFamily="34" charset="0"/>
                      </a:endParaRPr>
                    </a:p>
                  </a:txBody>
                  <a:tcPr marL="9525" marR="9525" marT="9525" marB="0" anchor="b"/>
                </a:tc>
                <a:tc>
                  <a:txBody>
                    <a:bodyPr/>
                    <a:lstStyle/>
                    <a:p>
                      <a:pPr algn="ctr" fontAlgn="b"/>
                      <a:r>
                        <a:rPr lang="en-US" sz="1800" u="none" strike="noStrike" dirty="0">
                          <a:effectLst/>
                        </a:rPr>
                        <a:t>NA</a:t>
                      </a:r>
                      <a:endParaRPr lang="en-US" sz="1800" b="0" i="0" u="none" strike="noStrike" dirty="0">
                        <a:effectLst/>
                        <a:latin typeface="Arial" panose="020B0604020202020204" pitchFamily="34" charset="0"/>
                      </a:endParaRPr>
                    </a:p>
                  </a:txBody>
                  <a:tcPr marL="9525" marR="9525" marT="9525" marB="0" anchor="b"/>
                </a:tc>
                <a:tc>
                  <a:txBody>
                    <a:bodyPr/>
                    <a:lstStyle/>
                    <a:p>
                      <a:pPr algn="ctr" fontAlgn="b"/>
                      <a:r>
                        <a:rPr lang="en-US" sz="1800" u="none" strike="noStrike" dirty="0">
                          <a:effectLst/>
                        </a:rPr>
                        <a:t>NA</a:t>
                      </a:r>
                      <a:endParaRPr lang="en-US" sz="1800" b="0" i="0" u="none" strike="noStrike" dirty="0">
                        <a:effectLst/>
                        <a:latin typeface="Arial" panose="020B0604020202020204" pitchFamily="34" charset="0"/>
                      </a:endParaRPr>
                    </a:p>
                  </a:txBody>
                  <a:tcPr marL="9525" marR="9525" marT="9525" marB="0" anchor="b"/>
                </a:tc>
                <a:tc>
                  <a:txBody>
                    <a:bodyPr/>
                    <a:lstStyle/>
                    <a:p>
                      <a:pPr algn="ctr" fontAlgn="b"/>
                      <a:r>
                        <a:rPr lang="en-US" sz="1800" u="none" strike="noStrike" dirty="0">
                          <a:effectLst/>
                        </a:rPr>
                        <a:t>NA</a:t>
                      </a:r>
                      <a:endParaRPr lang="en-US" sz="1800" b="0" i="0" u="none" strike="noStrike" dirty="0">
                        <a:effectLst/>
                        <a:latin typeface="Arial" panose="020B0604020202020204" pitchFamily="34" charset="0"/>
                      </a:endParaRPr>
                    </a:p>
                  </a:txBody>
                  <a:tcPr marL="9525" marR="9525" marT="9525" marB="0" anchor="b"/>
                </a:tc>
                <a:tc>
                  <a:txBody>
                    <a:bodyPr/>
                    <a:lstStyle/>
                    <a:p>
                      <a:pPr algn="ctr" fontAlgn="b"/>
                      <a:r>
                        <a:rPr lang="en-US" sz="1800" u="none" strike="noStrike" dirty="0">
                          <a:effectLst/>
                        </a:rPr>
                        <a:t>NA</a:t>
                      </a:r>
                      <a:endParaRPr lang="en-US" sz="18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9843430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457200"/>
            <a:ext cx="7315200" cy="1143000"/>
          </a:xfrm>
        </p:spPr>
        <p:txBody>
          <a:bodyPr/>
          <a:lstStyle/>
          <a:p>
            <a:r>
              <a:rPr lang="en-US" sz="3200" dirty="0"/>
              <a:t>EPA FAQ: If the MDLs change, permit limits may need to be reviewed.</a:t>
            </a:r>
          </a:p>
        </p:txBody>
      </p:sp>
      <p:sp>
        <p:nvSpPr>
          <p:cNvPr id="3" name="Content Placeholder 2"/>
          <p:cNvSpPr>
            <a:spLocks noGrp="1"/>
          </p:cNvSpPr>
          <p:nvPr>
            <p:ph idx="1"/>
          </p:nvPr>
        </p:nvSpPr>
        <p:spPr>
          <a:xfrm>
            <a:off x="0" y="1905000"/>
            <a:ext cx="8915400" cy="4525963"/>
          </a:xfrm>
        </p:spPr>
        <p:txBody>
          <a:bodyPr/>
          <a:lstStyle/>
          <a:p>
            <a:r>
              <a:rPr lang="en-US" sz="2800" dirty="0"/>
              <a:t>The new MDL procedure may cause some additional contaminants to have MLs above the permit requirements for a specific analysis. The "Sufficiently Sensitive Method" rule is very clear about what to do in this case; see </a:t>
            </a:r>
            <a:r>
              <a:rPr lang="en-US" sz="2800" dirty="0">
                <a:hlinkClick r:id="rId2"/>
              </a:rPr>
              <a:t>40 CFR 122.21(e)(3)</a:t>
            </a:r>
            <a:r>
              <a:rPr lang="en-US" sz="2800" dirty="0"/>
              <a:t>.</a:t>
            </a:r>
          </a:p>
          <a:p>
            <a:r>
              <a:rPr lang="en-US" sz="2800" dirty="0"/>
              <a:t>Additionally, supporting documents are available in the docket: EPA–HQ– OW–2014–0797 (www.regulations.gov)</a:t>
            </a:r>
          </a:p>
        </p:txBody>
      </p:sp>
    </p:spTree>
    <p:extLst>
      <p:ext uri="{BB962C8B-B14F-4D97-AF65-F5344CB8AC3E}">
        <p14:creationId xmlns:p14="http://schemas.microsoft.com/office/powerpoint/2010/main" val="4462163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8460"/>
            <a:ext cx="7704667" cy="850740"/>
          </a:xfrm>
        </p:spPr>
        <p:txBody>
          <a:bodyPr/>
          <a:lstStyle/>
          <a:p>
            <a:r>
              <a:rPr lang="en-US" dirty="0"/>
              <a:t>3. Periodic Data Collection</a:t>
            </a:r>
          </a:p>
        </p:txBody>
      </p:sp>
      <p:sp>
        <p:nvSpPr>
          <p:cNvPr id="3" name="Content Placeholder 2"/>
          <p:cNvSpPr>
            <a:spLocks noGrp="1"/>
          </p:cNvSpPr>
          <p:nvPr>
            <p:ph idx="1"/>
          </p:nvPr>
        </p:nvSpPr>
        <p:spPr>
          <a:xfrm>
            <a:off x="381000" y="1371600"/>
            <a:ext cx="8305800" cy="2971799"/>
          </a:xfrm>
        </p:spPr>
        <p:txBody>
          <a:bodyPr/>
          <a:lstStyle/>
          <a:p>
            <a:pPr marL="461963" indent="-461963"/>
            <a:r>
              <a:rPr lang="en-US" sz="2800" dirty="0"/>
              <a:t>At least two spikes and two blanks on each instrument per quarter in separate batches (unless no samples are analyzed)</a:t>
            </a:r>
          </a:p>
          <a:p>
            <a:pPr marL="862013" lvl="1" indent="-461963"/>
            <a:r>
              <a:rPr lang="en-US" sz="2400" dirty="0">
                <a:solidFill>
                  <a:srgbClr val="FF0000"/>
                </a:solidFill>
              </a:rPr>
              <a:t>TNI: One spike and one blank/quarter</a:t>
            </a:r>
          </a:p>
          <a:p>
            <a:pPr marL="461963" indent="-461963"/>
            <a:r>
              <a:rPr lang="en-US" sz="2800" dirty="0"/>
              <a:t>At least 7 spikes per year (EPA only)</a:t>
            </a:r>
          </a:p>
          <a:p>
            <a:pPr marL="461963" indent="-461963"/>
            <a:r>
              <a:rPr lang="en-US" sz="2800" dirty="0"/>
              <a:t>At least 7 blanks per year (EPA only)</a:t>
            </a:r>
          </a:p>
        </p:txBody>
      </p:sp>
      <p:sp>
        <p:nvSpPr>
          <p:cNvPr id="4" name="TextBox 3"/>
          <p:cNvSpPr txBox="1"/>
          <p:nvPr/>
        </p:nvSpPr>
        <p:spPr>
          <a:xfrm>
            <a:off x="381000" y="4495799"/>
            <a:ext cx="7467600" cy="193899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000" dirty="0">
                <a:latin typeface="Tahoma" panose="020B0604030504040204" pitchFamily="34" charset="0"/>
                <a:ea typeface="Tahoma" panose="020B0604030504040204" pitchFamily="34" charset="0"/>
                <a:cs typeface="Tahoma" panose="020B0604030504040204" pitchFamily="34" charset="0"/>
              </a:rPr>
              <a:t>EPA: If more than 5% of the spikes do not return positive numerical results that meet all identification criteria, then the spiking level must be increased and the initial MDL re-determined</a:t>
            </a:r>
          </a:p>
          <a:p>
            <a:r>
              <a:rPr lang="en-US" sz="2000" dirty="0">
                <a:latin typeface="Tahoma" panose="020B0604030504040204" pitchFamily="34" charset="0"/>
                <a:ea typeface="Tahoma" panose="020B0604030504040204" pitchFamily="34" charset="0"/>
                <a:cs typeface="Tahoma" panose="020B0604030504040204" pitchFamily="34" charset="0"/>
              </a:rPr>
              <a:t>TNI: New study required if verification fails (no positive result for spikes or blank results above DL)</a:t>
            </a:r>
          </a:p>
        </p:txBody>
      </p:sp>
    </p:spTree>
    <p:extLst>
      <p:ext uri="{BB962C8B-B14F-4D97-AF65-F5344CB8AC3E}">
        <p14:creationId xmlns:p14="http://schemas.microsoft.com/office/powerpoint/2010/main" val="27810127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CDF90-0320-4661-9498-6E4651E217F7}"/>
              </a:ext>
            </a:extLst>
          </p:cNvPr>
          <p:cNvSpPr>
            <a:spLocks noGrp="1"/>
          </p:cNvSpPr>
          <p:nvPr>
            <p:ph type="title"/>
          </p:nvPr>
        </p:nvSpPr>
        <p:spPr>
          <a:xfrm>
            <a:off x="1752600" y="274638"/>
            <a:ext cx="6934200" cy="1143000"/>
          </a:xfrm>
        </p:spPr>
        <p:txBody>
          <a:bodyPr/>
          <a:lstStyle/>
          <a:p>
            <a:r>
              <a:rPr lang="en-US" dirty="0"/>
              <a:t>The 5 % Rule (One Instrument)</a:t>
            </a:r>
          </a:p>
        </p:txBody>
      </p:sp>
      <p:sp>
        <p:nvSpPr>
          <p:cNvPr id="3" name="Content Placeholder 2">
            <a:extLst>
              <a:ext uri="{FF2B5EF4-FFF2-40B4-BE49-F238E27FC236}">
                <a16:creationId xmlns:a16="http://schemas.microsoft.com/office/drawing/2014/main" id="{89133504-0E08-4386-AC7C-8C98809D0652}"/>
              </a:ext>
            </a:extLst>
          </p:cNvPr>
          <p:cNvSpPr>
            <a:spLocks noGrp="1"/>
          </p:cNvSpPr>
          <p:nvPr>
            <p:ph idx="1"/>
          </p:nvPr>
        </p:nvSpPr>
        <p:spPr>
          <a:xfrm>
            <a:off x="342900" y="1295400"/>
            <a:ext cx="8458200" cy="4876800"/>
          </a:xfrm>
        </p:spPr>
        <p:txBody>
          <a:bodyPr/>
          <a:lstStyle/>
          <a:p>
            <a:r>
              <a:rPr lang="en-US" sz="2800" dirty="0"/>
              <a:t>Must evaluate once per year</a:t>
            </a:r>
          </a:p>
          <a:p>
            <a:r>
              <a:rPr lang="en-US" sz="2800" dirty="0"/>
              <a:t>Can use 2 years of data</a:t>
            </a:r>
          </a:p>
          <a:p>
            <a:r>
              <a:rPr lang="en-US" sz="2800" dirty="0"/>
              <a:t>2 years of data</a:t>
            </a:r>
          </a:p>
          <a:p>
            <a:pPr lvl="1"/>
            <a:r>
              <a:rPr lang="en-US" sz="2400" dirty="0"/>
              <a:t>Year 1 – 7 spikes from initial + 6 spikes from 3 quarters = 13</a:t>
            </a:r>
          </a:p>
          <a:p>
            <a:pPr lvl="2"/>
            <a:r>
              <a:rPr lang="en-US" sz="2000" dirty="0"/>
              <a:t>5% = 0.65 = 0 failures</a:t>
            </a:r>
          </a:p>
          <a:p>
            <a:pPr lvl="1"/>
            <a:r>
              <a:rPr lang="en-US" sz="2400" dirty="0"/>
              <a:t>Year 2 – 7 spikes from initial + 6 spikes from 3 quarters + 8 spikes from 4 quarters = 21</a:t>
            </a:r>
          </a:p>
          <a:p>
            <a:pPr lvl="2"/>
            <a:r>
              <a:rPr lang="en-US" sz="2000" dirty="0"/>
              <a:t>5% = 1.05 = 1 failure allowed</a:t>
            </a:r>
          </a:p>
          <a:p>
            <a:pPr lvl="1"/>
            <a:r>
              <a:rPr lang="en-US" sz="2400" dirty="0"/>
              <a:t>Year 3 – 8 spikes from 4 quarters + 8 spikes from 4 quarters = 16</a:t>
            </a:r>
          </a:p>
          <a:p>
            <a:pPr lvl="2"/>
            <a:r>
              <a:rPr lang="en-US" sz="2000" dirty="0"/>
              <a:t>5% = 0.8 = 0 failures allowed</a:t>
            </a:r>
          </a:p>
        </p:txBody>
      </p:sp>
    </p:spTree>
    <p:extLst>
      <p:ext uri="{BB962C8B-B14F-4D97-AF65-F5344CB8AC3E}">
        <p14:creationId xmlns:p14="http://schemas.microsoft.com/office/powerpoint/2010/main" val="42509957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228600"/>
            <a:ext cx="6746966" cy="1386275"/>
          </a:xfrm>
        </p:spPr>
        <p:txBody>
          <a:bodyPr/>
          <a:lstStyle/>
          <a:p>
            <a:r>
              <a:rPr lang="en-US" dirty="0"/>
              <a:t>Example – Single Instrument: Every Quarter</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4172" y="1984200"/>
            <a:ext cx="590410" cy="852487"/>
          </a:xfrm>
          <a:prstGeom prst="rect">
            <a:avLst/>
          </a:prstGeom>
          <a:solidFill>
            <a:srgbClr val="00B050"/>
          </a:solidFill>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9741" y="2007121"/>
            <a:ext cx="590410" cy="852487"/>
          </a:xfrm>
          <a:prstGeom prst="rect">
            <a:avLst/>
          </a:prstGeom>
          <a:solidFill>
            <a:srgbClr val="7030A0"/>
          </a:solidFill>
        </p:spPr>
      </p:pic>
      <p:cxnSp>
        <p:nvCxnSpPr>
          <p:cNvPr id="17" name="Straight Arrow Connector 16"/>
          <p:cNvCxnSpPr/>
          <p:nvPr/>
        </p:nvCxnSpPr>
        <p:spPr>
          <a:xfrm>
            <a:off x="3048000" y="2958662"/>
            <a:ext cx="11506" cy="1381139"/>
          </a:xfrm>
          <a:prstGeom prst="straightConnector1">
            <a:avLst/>
          </a:prstGeom>
          <a:ln w="38100">
            <a:solidFill>
              <a:srgbClr val="003399"/>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381882" y="2887064"/>
            <a:ext cx="10817" cy="1420277"/>
          </a:xfrm>
          <a:prstGeom prst="straightConnector1">
            <a:avLst/>
          </a:prstGeom>
          <a:ln w="38100">
            <a:solidFill>
              <a:srgbClr val="003399"/>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443394" y="4486621"/>
            <a:ext cx="1662377" cy="461665"/>
          </a:xfrm>
          <a:prstGeom prst="rect">
            <a:avLst/>
          </a:prstGeom>
          <a:noFill/>
        </p:spPr>
        <p:txBody>
          <a:bodyPr wrap="square" rtlCol="0">
            <a:spAutoFit/>
          </a:bodyPr>
          <a:lstStyle/>
          <a:p>
            <a:r>
              <a:rPr lang="en-US" sz="2400" dirty="0">
                <a:solidFill>
                  <a:srgbClr val="7030A0"/>
                </a:solidFill>
              </a:rPr>
              <a:t>Any day</a:t>
            </a:r>
          </a:p>
        </p:txBody>
      </p:sp>
      <p:sp>
        <p:nvSpPr>
          <p:cNvPr id="36" name="TextBox 35"/>
          <p:cNvSpPr txBox="1"/>
          <p:nvPr/>
        </p:nvSpPr>
        <p:spPr>
          <a:xfrm>
            <a:off x="4352999" y="4491959"/>
            <a:ext cx="2103893" cy="461665"/>
          </a:xfrm>
          <a:prstGeom prst="rect">
            <a:avLst/>
          </a:prstGeom>
          <a:noFill/>
        </p:spPr>
        <p:txBody>
          <a:bodyPr wrap="square" rtlCol="0">
            <a:spAutoFit/>
          </a:bodyPr>
          <a:lstStyle/>
          <a:p>
            <a:r>
              <a:rPr lang="en-US" sz="2400" dirty="0">
                <a:solidFill>
                  <a:srgbClr val="FF0000"/>
                </a:solidFill>
              </a:rPr>
              <a:t>Any other day</a:t>
            </a:r>
          </a:p>
        </p:txBody>
      </p:sp>
      <p:sp>
        <p:nvSpPr>
          <p:cNvPr id="37" name="TextBox 36"/>
          <p:cNvSpPr txBox="1"/>
          <p:nvPr/>
        </p:nvSpPr>
        <p:spPr>
          <a:xfrm>
            <a:off x="348179" y="5584518"/>
            <a:ext cx="7347235"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000" dirty="0"/>
              <a:t>Run a method blank with each spike, unless you have the data!</a:t>
            </a:r>
          </a:p>
        </p:txBody>
      </p:sp>
      <p:sp>
        <p:nvSpPr>
          <p:cNvPr id="54" name="Rectangle 53"/>
          <p:cNvSpPr/>
          <p:nvPr/>
        </p:nvSpPr>
        <p:spPr>
          <a:xfrm>
            <a:off x="357423" y="1799493"/>
            <a:ext cx="1782860" cy="954107"/>
          </a:xfrm>
          <a:prstGeom prst="rect">
            <a:avLst/>
          </a:prstGeom>
        </p:spPr>
        <p:txBody>
          <a:bodyPr wrap="none">
            <a:spAutoFit/>
          </a:bodyPr>
          <a:lstStyle/>
          <a:p>
            <a:r>
              <a:rPr lang="en-US" sz="2800" dirty="0"/>
              <a:t>Extraction</a:t>
            </a:r>
          </a:p>
          <a:p>
            <a:pPr algn="ctr"/>
            <a:r>
              <a:rPr lang="en-US" sz="2800" dirty="0"/>
              <a:t>Batch</a:t>
            </a:r>
          </a:p>
        </p:txBody>
      </p:sp>
      <p:sp>
        <p:nvSpPr>
          <p:cNvPr id="55" name="Rectangle 54"/>
          <p:cNvSpPr/>
          <p:nvPr/>
        </p:nvSpPr>
        <p:spPr>
          <a:xfrm>
            <a:off x="101872" y="3830288"/>
            <a:ext cx="2400462" cy="954107"/>
          </a:xfrm>
          <a:prstGeom prst="rect">
            <a:avLst/>
          </a:prstGeom>
        </p:spPr>
        <p:txBody>
          <a:bodyPr wrap="square">
            <a:spAutoFit/>
          </a:bodyPr>
          <a:lstStyle/>
          <a:p>
            <a:pPr algn="ctr"/>
            <a:r>
              <a:rPr lang="en-US" sz="2800" dirty="0"/>
              <a:t>Analysis</a:t>
            </a:r>
          </a:p>
          <a:p>
            <a:pPr algn="ctr"/>
            <a:r>
              <a:rPr lang="en-US" sz="2800" dirty="0"/>
              <a:t>Batch</a:t>
            </a:r>
          </a:p>
        </p:txBody>
      </p:sp>
    </p:spTree>
    <p:extLst>
      <p:ext uri="{BB962C8B-B14F-4D97-AF65-F5344CB8AC3E}">
        <p14:creationId xmlns:p14="http://schemas.microsoft.com/office/powerpoint/2010/main" val="38860683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3929" y="311162"/>
            <a:ext cx="6719639" cy="1035528"/>
          </a:xfrm>
        </p:spPr>
        <p:txBody>
          <a:bodyPr/>
          <a:lstStyle/>
          <a:p>
            <a:r>
              <a:rPr lang="en-US" dirty="0"/>
              <a:t>Multiple (4) Instruments: Every Quarter</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3519" y="1499121"/>
            <a:ext cx="590410" cy="852487"/>
          </a:xfrm>
          <a:prstGeom prst="rect">
            <a:avLst/>
          </a:prstGeom>
          <a:solidFill>
            <a:srgbClr val="00B050"/>
          </a:solidFill>
        </p:spPr>
      </p:pic>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5126" y="1499121"/>
            <a:ext cx="590410" cy="852487"/>
          </a:xfrm>
          <a:prstGeom prst="rect">
            <a:avLst/>
          </a:prstGeom>
          <a:solidFill>
            <a:srgbClr val="00B050"/>
          </a:solidFill>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9340" y="1498398"/>
            <a:ext cx="590410" cy="852487"/>
          </a:xfrm>
          <a:prstGeom prst="rect">
            <a:avLst/>
          </a:prstGeom>
          <a:solidFill>
            <a:srgbClr val="00B050"/>
          </a:solidFill>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2179" y="1541366"/>
            <a:ext cx="590410" cy="852487"/>
          </a:xfrm>
          <a:prstGeom prst="rect">
            <a:avLst/>
          </a:prstGeom>
          <a:solidFill>
            <a:srgbClr val="7030A0"/>
          </a:solidFill>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6487" y="1523864"/>
            <a:ext cx="590410" cy="852487"/>
          </a:xfrm>
          <a:prstGeom prst="rect">
            <a:avLst/>
          </a:prstGeom>
          <a:solidFill>
            <a:srgbClr val="7030A0"/>
          </a:solidFill>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8009" y="1527556"/>
            <a:ext cx="590410" cy="852487"/>
          </a:xfrm>
          <a:prstGeom prst="rect">
            <a:avLst/>
          </a:prstGeom>
          <a:solidFill>
            <a:srgbClr val="FF0000"/>
          </a:solidFill>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1443" y="1484462"/>
            <a:ext cx="590410" cy="852487"/>
          </a:xfrm>
          <a:prstGeom prst="rect">
            <a:avLst/>
          </a:prstGeom>
          <a:solidFill>
            <a:srgbClr val="FF0000"/>
          </a:solidFill>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995" y="3569093"/>
            <a:ext cx="1550027" cy="1426025"/>
          </a:xfrm>
          <a:prstGeom prst="rect">
            <a:avLst/>
          </a:prstGeom>
          <a:solidFill>
            <a:srgbClr val="00B050"/>
          </a:solidFill>
          <a:ln w="50800">
            <a:solidFill>
              <a:srgbClr val="00B050"/>
            </a:solidFill>
          </a:ln>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9264" y="3669096"/>
            <a:ext cx="1550027" cy="1426025"/>
          </a:xfrm>
          <a:prstGeom prst="rect">
            <a:avLst/>
          </a:prstGeom>
          <a:ln w="50800">
            <a:solidFill>
              <a:srgbClr val="7030A0"/>
            </a:solidFill>
          </a:ln>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9520" y="3550851"/>
            <a:ext cx="1550027" cy="1426025"/>
          </a:xfrm>
          <a:prstGeom prst="rect">
            <a:avLst/>
          </a:prstGeom>
          <a:ln w="50800">
            <a:solidFill>
              <a:srgbClr val="FF3300"/>
            </a:solidFill>
          </a:ln>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4332" y="3583307"/>
            <a:ext cx="1550027" cy="1426025"/>
          </a:xfrm>
          <a:prstGeom prst="rect">
            <a:avLst/>
          </a:prstGeom>
          <a:ln w="50800">
            <a:solidFill>
              <a:srgbClr val="FFC000"/>
            </a:solidFill>
          </a:ln>
        </p:spPr>
      </p:pic>
      <p:cxnSp>
        <p:nvCxnSpPr>
          <p:cNvPr id="16" name="Straight Arrow Connector 15"/>
          <p:cNvCxnSpPr/>
          <p:nvPr/>
        </p:nvCxnSpPr>
        <p:spPr>
          <a:xfrm>
            <a:off x="1203064" y="2351608"/>
            <a:ext cx="295205" cy="1128713"/>
          </a:xfrm>
          <a:prstGeom prst="straightConnector1">
            <a:avLst/>
          </a:prstGeom>
          <a:ln w="38100">
            <a:solidFill>
              <a:srgbClr val="003399"/>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2082452" y="2335144"/>
            <a:ext cx="414307" cy="1179740"/>
          </a:xfrm>
          <a:prstGeom prst="straightConnector1">
            <a:avLst/>
          </a:prstGeom>
          <a:ln w="38100">
            <a:solidFill>
              <a:srgbClr val="003399"/>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53957" y="2440380"/>
            <a:ext cx="295205" cy="1128713"/>
          </a:xfrm>
          <a:prstGeom prst="straightConnector1">
            <a:avLst/>
          </a:prstGeom>
          <a:ln w="38100">
            <a:solidFill>
              <a:srgbClr val="003399"/>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4305908" y="2393853"/>
            <a:ext cx="134601" cy="1237572"/>
          </a:xfrm>
          <a:prstGeom prst="straightConnector1">
            <a:avLst/>
          </a:prstGeom>
          <a:ln w="38100">
            <a:solidFill>
              <a:srgbClr val="003399"/>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6291913" y="2272379"/>
            <a:ext cx="385411" cy="1287169"/>
          </a:xfrm>
          <a:prstGeom prst="straightConnector1">
            <a:avLst/>
          </a:prstGeom>
          <a:ln w="38100">
            <a:solidFill>
              <a:srgbClr val="003399"/>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671831" y="2414823"/>
            <a:ext cx="295205" cy="1128713"/>
          </a:xfrm>
          <a:prstGeom prst="straightConnector1">
            <a:avLst/>
          </a:prstGeom>
          <a:ln w="38100">
            <a:solidFill>
              <a:srgbClr val="003399"/>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7158219" y="2371589"/>
            <a:ext cx="509334" cy="1211717"/>
          </a:xfrm>
          <a:prstGeom prst="straightConnector1">
            <a:avLst/>
          </a:prstGeom>
          <a:ln w="38100">
            <a:solidFill>
              <a:srgbClr val="003399"/>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14" idx="0"/>
          </p:cNvCxnSpPr>
          <p:nvPr/>
        </p:nvCxnSpPr>
        <p:spPr>
          <a:xfrm flipH="1">
            <a:off x="8009346" y="2353695"/>
            <a:ext cx="114792" cy="1229612"/>
          </a:xfrm>
          <a:prstGeom prst="straightConnector1">
            <a:avLst/>
          </a:prstGeom>
          <a:ln w="38100">
            <a:solidFill>
              <a:srgbClr val="003399"/>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06868" y="5190437"/>
            <a:ext cx="1982085" cy="461665"/>
          </a:xfrm>
          <a:prstGeom prst="rect">
            <a:avLst/>
          </a:prstGeom>
          <a:noFill/>
        </p:spPr>
        <p:txBody>
          <a:bodyPr wrap="square" rtlCol="0">
            <a:spAutoFit/>
          </a:bodyPr>
          <a:lstStyle/>
          <a:p>
            <a:r>
              <a:rPr lang="en-US" sz="2400" dirty="0">
                <a:solidFill>
                  <a:srgbClr val="7030A0"/>
                </a:solidFill>
              </a:rPr>
              <a:t>Any 2 Days</a:t>
            </a:r>
            <a:endParaRPr lang="en-US" sz="2400" dirty="0">
              <a:solidFill>
                <a:srgbClr val="FF0000"/>
              </a:solidFill>
            </a:endParaRPr>
          </a:p>
        </p:txBody>
      </p:sp>
      <p:sp>
        <p:nvSpPr>
          <p:cNvPr id="33" name="TextBox 32"/>
          <p:cNvSpPr txBox="1"/>
          <p:nvPr/>
        </p:nvSpPr>
        <p:spPr>
          <a:xfrm>
            <a:off x="5150412" y="5160413"/>
            <a:ext cx="1847376" cy="461665"/>
          </a:xfrm>
          <a:prstGeom prst="rect">
            <a:avLst/>
          </a:prstGeom>
          <a:noFill/>
        </p:spPr>
        <p:txBody>
          <a:bodyPr wrap="square" rtlCol="0">
            <a:spAutoFit/>
          </a:bodyPr>
          <a:lstStyle/>
          <a:p>
            <a:r>
              <a:rPr lang="en-US" sz="2400" dirty="0">
                <a:solidFill>
                  <a:srgbClr val="7030A0"/>
                </a:solidFill>
              </a:rPr>
              <a:t>Any 2 Days</a:t>
            </a:r>
            <a:endParaRPr lang="en-US" sz="2400" dirty="0">
              <a:solidFill>
                <a:srgbClr val="FF0000"/>
              </a:solidFill>
            </a:endParaRPr>
          </a:p>
        </p:txBody>
      </p:sp>
      <p:sp>
        <p:nvSpPr>
          <p:cNvPr id="34" name="TextBox 33"/>
          <p:cNvSpPr txBox="1"/>
          <p:nvPr/>
        </p:nvSpPr>
        <p:spPr>
          <a:xfrm>
            <a:off x="3163015" y="5274110"/>
            <a:ext cx="1970477" cy="461665"/>
          </a:xfrm>
          <a:prstGeom prst="rect">
            <a:avLst/>
          </a:prstGeom>
          <a:noFill/>
        </p:spPr>
        <p:txBody>
          <a:bodyPr wrap="square" rtlCol="0">
            <a:spAutoFit/>
          </a:bodyPr>
          <a:lstStyle/>
          <a:p>
            <a:r>
              <a:rPr lang="en-US" sz="2400" dirty="0">
                <a:solidFill>
                  <a:srgbClr val="7030A0"/>
                </a:solidFill>
              </a:rPr>
              <a:t>Any 2 Days</a:t>
            </a:r>
            <a:endParaRPr lang="en-US" sz="2400" dirty="0">
              <a:solidFill>
                <a:srgbClr val="FF0000"/>
              </a:solidFill>
            </a:endParaRPr>
          </a:p>
        </p:txBody>
      </p:sp>
      <p:sp>
        <p:nvSpPr>
          <p:cNvPr id="36" name="TextBox 35"/>
          <p:cNvSpPr txBox="1"/>
          <p:nvPr/>
        </p:nvSpPr>
        <p:spPr>
          <a:xfrm>
            <a:off x="7014708" y="5160413"/>
            <a:ext cx="1845444" cy="461665"/>
          </a:xfrm>
          <a:prstGeom prst="rect">
            <a:avLst/>
          </a:prstGeom>
          <a:noFill/>
        </p:spPr>
        <p:txBody>
          <a:bodyPr wrap="square" rtlCol="0">
            <a:spAutoFit/>
          </a:bodyPr>
          <a:lstStyle/>
          <a:p>
            <a:r>
              <a:rPr lang="en-US" sz="2400" dirty="0">
                <a:solidFill>
                  <a:srgbClr val="7030A0"/>
                </a:solidFill>
              </a:rPr>
              <a:t>Any 2 Days</a:t>
            </a:r>
            <a:endParaRPr lang="en-US" sz="2400" dirty="0">
              <a:solidFill>
                <a:srgbClr val="FF0000"/>
              </a:solidFill>
            </a:endParaRPr>
          </a:p>
        </p:txBody>
      </p:sp>
      <p:sp>
        <p:nvSpPr>
          <p:cNvPr id="27" name="TextBox 26"/>
          <p:cNvSpPr txBox="1"/>
          <p:nvPr/>
        </p:nvSpPr>
        <p:spPr>
          <a:xfrm>
            <a:off x="277495" y="5970045"/>
            <a:ext cx="7347235"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000" dirty="0"/>
              <a:t>Run a method blank with each spike, unless you have the data!</a:t>
            </a:r>
          </a:p>
        </p:txBody>
      </p:sp>
    </p:spTree>
    <p:extLst>
      <p:ext uri="{BB962C8B-B14F-4D97-AF65-F5344CB8AC3E}">
        <p14:creationId xmlns:p14="http://schemas.microsoft.com/office/powerpoint/2010/main" val="577292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05585-A886-468E-A837-37F0C6C32E4C}"/>
              </a:ext>
            </a:extLst>
          </p:cNvPr>
          <p:cNvSpPr>
            <a:spLocks noGrp="1"/>
          </p:cNvSpPr>
          <p:nvPr>
            <p:ph type="title"/>
          </p:nvPr>
        </p:nvSpPr>
        <p:spPr/>
        <p:txBody>
          <a:bodyPr/>
          <a:lstStyle/>
          <a:p>
            <a:r>
              <a:rPr lang="en-US" dirty="0"/>
              <a:t>Comparison and Advocacy Documents</a:t>
            </a:r>
          </a:p>
        </p:txBody>
      </p:sp>
      <p:sp>
        <p:nvSpPr>
          <p:cNvPr id="3" name="Content Placeholder 2">
            <a:extLst>
              <a:ext uri="{FF2B5EF4-FFF2-40B4-BE49-F238E27FC236}">
                <a16:creationId xmlns:a16="http://schemas.microsoft.com/office/drawing/2014/main" id="{2458F78B-A371-42DF-89FB-FE541966CDC8}"/>
              </a:ext>
            </a:extLst>
          </p:cNvPr>
          <p:cNvSpPr>
            <a:spLocks noGrp="1"/>
          </p:cNvSpPr>
          <p:nvPr>
            <p:ph idx="1"/>
          </p:nvPr>
        </p:nvSpPr>
        <p:spPr>
          <a:xfrm>
            <a:off x="457200" y="1600200"/>
            <a:ext cx="4114800" cy="4525963"/>
          </a:xfrm>
        </p:spPr>
        <p:txBody>
          <a:bodyPr/>
          <a:lstStyle/>
          <a:p>
            <a:r>
              <a:rPr lang="en-US" dirty="0"/>
              <a:t>2003 to 2009</a:t>
            </a:r>
          </a:p>
          <a:p>
            <a:r>
              <a:rPr lang="en-US" dirty="0"/>
              <a:t>2009 to 2016</a:t>
            </a:r>
          </a:p>
          <a:p>
            <a:r>
              <a:rPr lang="en-US" dirty="0"/>
              <a:t>2003 to 2016</a:t>
            </a:r>
          </a:p>
          <a:p>
            <a:r>
              <a:rPr lang="en-US" dirty="0"/>
              <a:t>Benefits of the 2016 Standard</a:t>
            </a:r>
          </a:p>
          <a:p>
            <a:r>
              <a:rPr lang="en-US" dirty="0"/>
              <a:t>TNI’s National Accreditation Standard</a:t>
            </a:r>
          </a:p>
        </p:txBody>
      </p:sp>
      <p:pic>
        <p:nvPicPr>
          <p:cNvPr id="4" name="Picture 3">
            <a:extLst>
              <a:ext uri="{FF2B5EF4-FFF2-40B4-BE49-F238E27FC236}">
                <a16:creationId xmlns:a16="http://schemas.microsoft.com/office/drawing/2014/main" id="{9ED66BA6-7186-4D22-BC92-82C1DE255EFE}"/>
              </a:ext>
            </a:extLst>
          </p:cNvPr>
          <p:cNvPicPr/>
          <p:nvPr/>
        </p:nvPicPr>
        <p:blipFill rotWithShape="1">
          <a:blip r:embed="rId2"/>
          <a:srcRect l="20309" t="14140" r="54066" b="38642"/>
          <a:stretch/>
        </p:blipFill>
        <p:spPr bwMode="auto">
          <a:xfrm>
            <a:off x="4648200" y="1981200"/>
            <a:ext cx="3657599" cy="3733800"/>
          </a:xfrm>
          <a:prstGeom prst="rect">
            <a:avLst/>
          </a:prstGeom>
          <a:ln>
            <a:noFill/>
          </a:ln>
          <a:extLst>
            <a:ext uri="{53640926-AAD7-44D8-BBD7-CCE9431645EC}">
              <a14:shadowObscured xmlns:a14="http://schemas.microsoft.com/office/drawing/2010/main"/>
            </a:ext>
          </a:extLst>
        </p:spPr>
      </p:pic>
      <p:cxnSp>
        <p:nvCxnSpPr>
          <p:cNvPr id="6" name="Straight Arrow Connector 5">
            <a:extLst>
              <a:ext uri="{FF2B5EF4-FFF2-40B4-BE49-F238E27FC236}">
                <a16:creationId xmlns:a16="http://schemas.microsoft.com/office/drawing/2014/main" id="{B3D997AB-73A3-4AB8-AF49-BA4AFB33636C}"/>
              </a:ext>
            </a:extLst>
          </p:cNvPr>
          <p:cNvCxnSpPr/>
          <p:nvPr/>
        </p:nvCxnSpPr>
        <p:spPr bwMode="auto">
          <a:xfrm>
            <a:off x="3505200" y="2438400"/>
            <a:ext cx="1066800" cy="381000"/>
          </a:xfrm>
          <a:prstGeom prst="straightConnector1">
            <a:avLst/>
          </a:prstGeom>
          <a:ln w="762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5121696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Requirement 1</a:t>
            </a:r>
          </a:p>
        </p:txBody>
      </p:sp>
      <p:sp>
        <p:nvSpPr>
          <p:cNvPr id="3" name="Content Placeholder 2"/>
          <p:cNvSpPr>
            <a:spLocks noGrp="1"/>
          </p:cNvSpPr>
          <p:nvPr>
            <p:ph idx="1"/>
          </p:nvPr>
        </p:nvSpPr>
        <p:spPr>
          <a:xfrm>
            <a:off x="381000" y="1387158"/>
            <a:ext cx="8305800" cy="4525963"/>
          </a:xfrm>
        </p:spPr>
        <p:txBody>
          <a:bodyPr/>
          <a:lstStyle/>
          <a:p>
            <a:r>
              <a:rPr lang="en-US" sz="2400" dirty="0"/>
              <a:t>EPA: If the method is altered in a way that can be </a:t>
            </a:r>
            <a:r>
              <a:rPr lang="en-US" sz="2400" i="1" dirty="0"/>
              <a:t>reasonably expected </a:t>
            </a:r>
            <a:r>
              <a:rPr lang="en-US" sz="2400" dirty="0"/>
              <a:t>to change its sensitivity, then re-determine the initial MDL, and the restart the ongoing data collection.</a:t>
            </a:r>
          </a:p>
          <a:p>
            <a:r>
              <a:rPr lang="en-US" sz="2400" dirty="0"/>
              <a:t>TNI: If the method is altered in a way other than routine maintenance and the change can be expected to elevate the detection limit, then a spike at or below the LOQ concentration and a blank shall be prepared and analyzed. If the spike at the LOQ concentration gives a result meeting qualitative identification criteria above zero, and the blank gives a result below the DL, then the DL is verified. If not, the DL shall be re-determined.</a:t>
            </a:r>
          </a:p>
          <a:p>
            <a:endParaRPr lang="en-US" sz="2400" dirty="0"/>
          </a:p>
          <a:p>
            <a:endParaRPr lang="en-US" dirty="0"/>
          </a:p>
        </p:txBody>
      </p:sp>
    </p:spTree>
    <p:extLst>
      <p:ext uri="{BB962C8B-B14F-4D97-AF65-F5344CB8AC3E}">
        <p14:creationId xmlns:p14="http://schemas.microsoft.com/office/powerpoint/2010/main" val="17463720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6858000" cy="1143000"/>
          </a:xfrm>
        </p:spPr>
        <p:txBody>
          <a:bodyPr/>
          <a:lstStyle/>
          <a:p>
            <a:r>
              <a:rPr lang="en-US" dirty="0"/>
              <a:t>Additional Requirement 2 (EPA)</a:t>
            </a:r>
          </a:p>
        </p:txBody>
      </p:sp>
      <p:sp>
        <p:nvSpPr>
          <p:cNvPr id="3" name="Content Placeholder 2"/>
          <p:cNvSpPr>
            <a:spLocks noGrp="1"/>
          </p:cNvSpPr>
          <p:nvPr>
            <p:ph idx="1"/>
          </p:nvPr>
        </p:nvSpPr>
        <p:spPr>
          <a:xfrm>
            <a:off x="142504" y="1219200"/>
            <a:ext cx="8468096" cy="5257800"/>
          </a:xfrm>
        </p:spPr>
        <p:txBody>
          <a:bodyPr/>
          <a:lstStyle/>
          <a:p>
            <a:r>
              <a:rPr lang="en-US" sz="2800" dirty="0"/>
              <a:t>If a new instrument is added to a group of instruments, analyze a minimum of two spiked replicates and two method blank replicates on the new instrument. </a:t>
            </a:r>
          </a:p>
          <a:p>
            <a:pPr lvl="1">
              <a:buSzPct val="100000"/>
            </a:pPr>
            <a:r>
              <a:rPr lang="en-US" sz="2400" dirty="0"/>
              <a:t>If both method blank results are below the existing MDL, then the existing </a:t>
            </a:r>
            <a:r>
              <a:rPr lang="en-US" sz="2400" dirty="0" err="1"/>
              <a:t>MDL</a:t>
            </a:r>
            <a:r>
              <a:rPr lang="en-US" sz="2400" baseline="-25000" dirty="0" err="1"/>
              <a:t>b</a:t>
            </a:r>
            <a:r>
              <a:rPr lang="en-US" sz="2400" dirty="0"/>
              <a:t> is validated. </a:t>
            </a:r>
          </a:p>
          <a:p>
            <a:r>
              <a:rPr lang="en-US" sz="2800" dirty="0"/>
              <a:t>Combine the new spiked sample results with the existing spiked sample results and recalculate the MDL</a:t>
            </a:r>
            <a:r>
              <a:rPr lang="en-US" sz="2800" baseline="-25000" dirty="0"/>
              <a:t>s</a:t>
            </a:r>
            <a:r>
              <a:rPr lang="en-US" sz="2800" dirty="0"/>
              <a:t>. </a:t>
            </a:r>
          </a:p>
          <a:p>
            <a:pPr lvl="1">
              <a:buSzPct val="100000"/>
            </a:pPr>
            <a:r>
              <a:rPr lang="en-US" sz="2400" dirty="0"/>
              <a:t>If the recalculated MDL</a:t>
            </a:r>
            <a:r>
              <a:rPr lang="en-US" sz="2400" baseline="-25000" dirty="0"/>
              <a:t>s </a:t>
            </a:r>
            <a:r>
              <a:rPr lang="en-US" sz="2400" dirty="0"/>
              <a:t>is within 0.5 to 2.0 times the existing MDL</a:t>
            </a:r>
            <a:r>
              <a:rPr lang="en-US" sz="2400" baseline="-25000" dirty="0"/>
              <a:t>s</a:t>
            </a:r>
            <a:r>
              <a:rPr lang="en-US" sz="2400" dirty="0"/>
              <a:t>, then the existing MDL</a:t>
            </a:r>
            <a:r>
              <a:rPr lang="en-US" sz="2400" baseline="-25000" dirty="0"/>
              <a:t>s</a:t>
            </a:r>
            <a:r>
              <a:rPr lang="en-US" sz="2400" dirty="0"/>
              <a:t> is validated. If either of these two conditions is not met, then calculate a new MDL.</a:t>
            </a:r>
          </a:p>
          <a:p>
            <a:pPr marL="0" indent="0">
              <a:buNone/>
            </a:pPr>
            <a:endParaRPr lang="en-US" dirty="0"/>
          </a:p>
        </p:txBody>
      </p:sp>
    </p:spTree>
    <p:extLst>
      <p:ext uri="{BB962C8B-B14F-4D97-AF65-F5344CB8AC3E}">
        <p14:creationId xmlns:p14="http://schemas.microsoft.com/office/powerpoint/2010/main" val="13309112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81000"/>
            <a:ext cx="7391400" cy="1935162"/>
          </a:xfrm>
        </p:spPr>
        <p:txBody>
          <a:bodyPr/>
          <a:lstStyle/>
          <a:p>
            <a:r>
              <a:rPr lang="en-US" sz="3200" dirty="0"/>
              <a:t>EPA FAQ: If the laboratory does not use a method during a quarter, will the laboratory still need to analyze low-level spiked samples?</a:t>
            </a:r>
          </a:p>
        </p:txBody>
      </p:sp>
      <p:sp>
        <p:nvSpPr>
          <p:cNvPr id="3" name="Content Placeholder 2"/>
          <p:cNvSpPr>
            <a:spLocks noGrp="1"/>
          </p:cNvSpPr>
          <p:nvPr>
            <p:ph idx="1"/>
          </p:nvPr>
        </p:nvSpPr>
        <p:spPr>
          <a:xfrm>
            <a:off x="228600" y="2514600"/>
            <a:ext cx="8229600" cy="3459163"/>
          </a:xfrm>
        </p:spPr>
        <p:txBody>
          <a:bodyPr/>
          <a:lstStyle/>
          <a:p>
            <a:r>
              <a:rPr lang="en-US" dirty="0"/>
              <a:t>No, the laboratory needs to analyze at least seven low-level spiked samples and seven method blanks for one instrument in a two-year period (spread over 3 batches), but is also supposed to analyze two spiked samples per quarter in separate batches </a:t>
            </a:r>
            <a:r>
              <a:rPr lang="en-US" b="1" dirty="0"/>
              <a:t>any quarter samples are analyzed.</a:t>
            </a:r>
            <a:r>
              <a:rPr lang="en-US" dirty="0"/>
              <a:t> </a:t>
            </a:r>
          </a:p>
        </p:txBody>
      </p:sp>
    </p:spTree>
    <p:extLst>
      <p:ext uri="{BB962C8B-B14F-4D97-AF65-F5344CB8AC3E}">
        <p14:creationId xmlns:p14="http://schemas.microsoft.com/office/powerpoint/2010/main" val="14027115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Simple Way to Do This</a:t>
            </a:r>
          </a:p>
        </p:txBody>
      </p:sp>
      <p:sp>
        <p:nvSpPr>
          <p:cNvPr id="3" name="Content Placeholder 2"/>
          <p:cNvSpPr>
            <a:spLocks noGrp="1"/>
          </p:cNvSpPr>
          <p:nvPr>
            <p:ph idx="1"/>
          </p:nvPr>
        </p:nvSpPr>
        <p:spPr>
          <a:xfrm>
            <a:off x="152400" y="1600200"/>
            <a:ext cx="8534400" cy="4525963"/>
          </a:xfrm>
        </p:spPr>
        <p:txBody>
          <a:bodyPr/>
          <a:lstStyle/>
          <a:p>
            <a:r>
              <a:rPr lang="en-US" sz="2800" dirty="0"/>
              <a:t>Analyze a low-level spiked sample with the first two analytical batches every quarter. </a:t>
            </a:r>
          </a:p>
          <a:p>
            <a:r>
              <a:rPr lang="en-US" sz="2800" dirty="0"/>
              <a:t>If no samples are analyzed, then there is no need to analyze spiked samples or method blanks. </a:t>
            </a:r>
          </a:p>
          <a:p>
            <a:r>
              <a:rPr lang="en-US" sz="2800" dirty="0"/>
              <a:t>If one batch of samples is analyzed during a quarter, then the laboratory should include one low-level spiked sample in that batch. </a:t>
            </a:r>
          </a:p>
          <a:p>
            <a:r>
              <a:rPr lang="en-US" sz="2800" dirty="0"/>
              <a:t>If two or more batches of samples are analyzed, the laboratory should include one low-level spiked sample in at least two of those batches. </a:t>
            </a:r>
          </a:p>
        </p:txBody>
      </p:sp>
    </p:spTree>
    <p:extLst>
      <p:ext uri="{BB962C8B-B14F-4D97-AF65-F5344CB8AC3E}">
        <p14:creationId xmlns:p14="http://schemas.microsoft.com/office/powerpoint/2010/main" val="7401956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7467600" cy="944562"/>
          </a:xfrm>
        </p:spPr>
        <p:txBody>
          <a:bodyPr/>
          <a:lstStyle/>
          <a:p>
            <a:r>
              <a:rPr lang="en-US" dirty="0"/>
              <a:t>4. Annual Recalculation (EPA only)</a:t>
            </a:r>
          </a:p>
        </p:txBody>
      </p:sp>
      <p:sp>
        <p:nvSpPr>
          <p:cNvPr id="3" name="Content Placeholder 2"/>
          <p:cNvSpPr>
            <a:spLocks noGrp="1"/>
          </p:cNvSpPr>
          <p:nvPr>
            <p:ph idx="1"/>
          </p:nvPr>
        </p:nvSpPr>
        <p:spPr>
          <a:xfrm>
            <a:off x="457200" y="1143000"/>
            <a:ext cx="8382000" cy="3078162"/>
          </a:xfrm>
        </p:spPr>
        <p:txBody>
          <a:bodyPr/>
          <a:lstStyle/>
          <a:p>
            <a:pPr marL="461963" indent="-461963"/>
            <a:r>
              <a:rPr lang="en-US" sz="2800" dirty="0"/>
              <a:t>Every 13 months, recalculate </a:t>
            </a:r>
            <a:r>
              <a:rPr lang="en-US" sz="2800" dirty="0" err="1"/>
              <a:t>MDL</a:t>
            </a:r>
            <a:r>
              <a:rPr lang="en-US" sz="2800" baseline="-25000" dirty="0" err="1"/>
              <a:t>b</a:t>
            </a:r>
            <a:r>
              <a:rPr lang="en-US" sz="2800" dirty="0"/>
              <a:t> and MDL</a:t>
            </a:r>
            <a:r>
              <a:rPr lang="en-US" sz="2800" baseline="-25000" dirty="0"/>
              <a:t>s</a:t>
            </a:r>
            <a:r>
              <a:rPr lang="en-US" sz="2800" dirty="0"/>
              <a:t> from collected blank and spike results.</a:t>
            </a:r>
          </a:p>
          <a:p>
            <a:pPr marL="461963" indent="-461963"/>
            <a:r>
              <a:rPr lang="en-US" sz="2800" dirty="0"/>
              <a:t>Include all data over a two-year period, but exclude any data with failed batch QC or other gross failures.</a:t>
            </a:r>
          </a:p>
          <a:p>
            <a:pPr marL="457200" indent="-457200"/>
            <a:r>
              <a:rPr lang="en-US" sz="2800" dirty="0"/>
              <a:t>Ideally, use all blanks, but </a:t>
            </a:r>
            <a:r>
              <a:rPr lang="en-US" sz="2800" b="1" dirty="0"/>
              <a:t>as an option,</a:t>
            </a:r>
            <a:r>
              <a:rPr lang="en-US" sz="2800" dirty="0"/>
              <a:t> you may use 6 months of blanks or the 50 most recent, whichever is greater.</a:t>
            </a:r>
          </a:p>
        </p:txBody>
      </p:sp>
      <p:sp>
        <p:nvSpPr>
          <p:cNvPr id="4" name="TextBox 3"/>
          <p:cNvSpPr txBox="1"/>
          <p:nvPr/>
        </p:nvSpPr>
        <p:spPr>
          <a:xfrm>
            <a:off x="228600" y="4572000"/>
            <a:ext cx="7467600" cy="163121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000" dirty="0">
                <a:latin typeface="Tahoma" panose="020B0604030504040204" pitchFamily="34" charset="0"/>
                <a:ea typeface="Tahoma" panose="020B0604030504040204" pitchFamily="34" charset="0"/>
                <a:cs typeface="Tahoma" panose="020B0604030504040204" pitchFamily="34" charset="0"/>
              </a:rPr>
              <a:t>If the verified MDL is within a factor of 0.5 to 2.0 of the existing MDL, and fewer than 3% of the method blank results have numerical results above the existing MDL, then the existing MDL may be left unchanged. Otherwise, adjust the MDL to the new verification MDL.</a:t>
            </a:r>
          </a:p>
        </p:txBody>
      </p:sp>
    </p:spTree>
    <p:extLst>
      <p:ext uri="{BB962C8B-B14F-4D97-AF65-F5344CB8AC3E}">
        <p14:creationId xmlns:p14="http://schemas.microsoft.com/office/powerpoint/2010/main" val="31726596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C824F-A724-4D3F-927C-9E6787CFB862}"/>
              </a:ext>
            </a:extLst>
          </p:cNvPr>
          <p:cNvSpPr>
            <a:spLocks noGrp="1"/>
          </p:cNvSpPr>
          <p:nvPr>
            <p:ph type="title"/>
          </p:nvPr>
        </p:nvSpPr>
        <p:spPr/>
        <p:txBody>
          <a:bodyPr/>
          <a:lstStyle/>
          <a:p>
            <a:r>
              <a:rPr lang="en-US" dirty="0"/>
              <a:t>Annual Recalculation (TNI)</a:t>
            </a:r>
          </a:p>
        </p:txBody>
      </p:sp>
      <p:sp>
        <p:nvSpPr>
          <p:cNvPr id="3" name="Content Placeholder 2">
            <a:extLst>
              <a:ext uri="{FF2B5EF4-FFF2-40B4-BE49-F238E27FC236}">
                <a16:creationId xmlns:a16="http://schemas.microsoft.com/office/drawing/2014/main" id="{A342581F-EECF-43AB-814C-BAD6B657814A}"/>
              </a:ext>
            </a:extLst>
          </p:cNvPr>
          <p:cNvSpPr>
            <a:spLocks noGrp="1"/>
          </p:cNvSpPr>
          <p:nvPr>
            <p:ph idx="1"/>
          </p:nvPr>
        </p:nvSpPr>
        <p:spPr/>
        <p:txBody>
          <a:bodyPr/>
          <a:lstStyle/>
          <a:p>
            <a:r>
              <a:rPr lang="en-US" sz="2800" dirty="0"/>
              <a:t>At least once per year, the laboratory shall tabulate all results of the ongoing verification sample testing. </a:t>
            </a:r>
            <a:r>
              <a:rPr lang="en-US" sz="2800" b="1" dirty="0"/>
              <a:t>All data representative of the current operations shall be used</a:t>
            </a:r>
            <a:r>
              <a:rPr lang="en-US" sz="2800" dirty="0"/>
              <a:t>, if generated within the last two (2) years. </a:t>
            </a:r>
          </a:p>
        </p:txBody>
      </p:sp>
    </p:spTree>
    <p:extLst>
      <p:ext uri="{BB962C8B-B14F-4D97-AF65-F5344CB8AC3E}">
        <p14:creationId xmlns:p14="http://schemas.microsoft.com/office/powerpoint/2010/main" val="30389320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696200" cy="1143000"/>
          </a:xfrm>
        </p:spPr>
        <p:txBody>
          <a:bodyPr/>
          <a:lstStyle/>
          <a:p>
            <a:r>
              <a:rPr lang="en-US" sz="3200" dirty="0"/>
              <a:t>EPA FAQ: Is the lab required to recalculate the MDL every quarter?</a:t>
            </a:r>
          </a:p>
        </p:txBody>
      </p:sp>
      <p:sp>
        <p:nvSpPr>
          <p:cNvPr id="3" name="Content Placeholder 2"/>
          <p:cNvSpPr>
            <a:spLocks noGrp="1"/>
          </p:cNvSpPr>
          <p:nvPr>
            <p:ph idx="1"/>
          </p:nvPr>
        </p:nvSpPr>
        <p:spPr/>
        <p:txBody>
          <a:bodyPr/>
          <a:lstStyle/>
          <a:p>
            <a:r>
              <a:rPr lang="en-US" dirty="0"/>
              <a:t>No, the MDL is only calculated once a year. MDL spiked samples are now analyzed every quarter in which the method is used, but the calculation is only required to be performed once a year.</a:t>
            </a:r>
          </a:p>
        </p:txBody>
      </p:sp>
      <p:sp>
        <p:nvSpPr>
          <p:cNvPr id="4" name="Slide Number Placeholder 3"/>
          <p:cNvSpPr>
            <a:spLocks noGrp="1"/>
          </p:cNvSpPr>
          <p:nvPr>
            <p:ph type="sldNum" sz="quarter" idx="11"/>
          </p:nvPr>
        </p:nvSpPr>
        <p:spPr/>
        <p:txBody>
          <a:bodyPr/>
          <a:lstStyle/>
          <a:p>
            <a:pPr>
              <a:defRPr/>
            </a:pPr>
            <a:fld id="{AC8E2A0C-0934-4492-9243-D522B95768B5}" type="slidenum">
              <a:rPr lang="en-US" smtClean="0"/>
              <a:pPr>
                <a:defRPr/>
              </a:pPr>
              <a:t>56</a:t>
            </a:fld>
            <a:endParaRPr lang="en-US" dirty="0"/>
          </a:p>
        </p:txBody>
      </p:sp>
    </p:spTree>
    <p:extLst>
      <p:ext uri="{BB962C8B-B14F-4D97-AF65-F5344CB8AC3E}">
        <p14:creationId xmlns:p14="http://schemas.microsoft.com/office/powerpoint/2010/main" val="35020391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63730"/>
            <a:ext cx="7924800" cy="1517469"/>
          </a:xfrm>
        </p:spPr>
        <p:txBody>
          <a:bodyPr/>
          <a:lstStyle/>
          <a:p>
            <a:r>
              <a:rPr lang="en-US" sz="3200" dirty="0"/>
              <a:t>EPA FAQ: Why is so much ongoing data collection necessary, and what additional quality is this providing?</a:t>
            </a:r>
          </a:p>
        </p:txBody>
      </p:sp>
      <p:sp>
        <p:nvSpPr>
          <p:cNvPr id="3" name="Content Placeholder 2"/>
          <p:cNvSpPr>
            <a:spLocks noGrp="1"/>
          </p:cNvSpPr>
          <p:nvPr>
            <p:ph idx="1"/>
          </p:nvPr>
        </p:nvSpPr>
        <p:spPr>
          <a:xfrm>
            <a:off x="304800" y="2057400"/>
            <a:ext cx="8686800" cy="3962400"/>
          </a:xfrm>
        </p:spPr>
        <p:txBody>
          <a:bodyPr/>
          <a:lstStyle/>
          <a:p>
            <a:r>
              <a:rPr lang="en-US" sz="2800" dirty="0"/>
              <a:t>Ongoing data collection captures instrument drift and the variation in equipment conditions throughout the year. </a:t>
            </a:r>
          </a:p>
          <a:p>
            <a:r>
              <a:rPr lang="en-US" sz="2800" dirty="0"/>
              <a:t>Many laboratories currently analyze the MDL aliquots immediately after the instrument is serviced and all consumable instrument parts are new, thus yielding a best-case MDL value. </a:t>
            </a:r>
          </a:p>
          <a:p>
            <a:r>
              <a:rPr lang="en-US" sz="2800" dirty="0"/>
              <a:t>Ongoing data collection leads to an MDL that represents what is actually practiced throughout the year.</a:t>
            </a:r>
          </a:p>
        </p:txBody>
      </p:sp>
    </p:spTree>
    <p:extLst>
      <p:ext uri="{BB962C8B-B14F-4D97-AF65-F5344CB8AC3E}">
        <p14:creationId xmlns:p14="http://schemas.microsoft.com/office/powerpoint/2010/main" val="8883276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4B2DF-6630-4D5B-8D56-CCD53ADD893C}"/>
              </a:ext>
            </a:extLst>
          </p:cNvPr>
          <p:cNvSpPr>
            <a:spLocks noGrp="1"/>
          </p:cNvSpPr>
          <p:nvPr>
            <p:ph type="title"/>
          </p:nvPr>
        </p:nvSpPr>
        <p:spPr/>
        <p:txBody>
          <a:bodyPr/>
          <a:lstStyle/>
          <a:p>
            <a:r>
              <a:rPr lang="en-US" dirty="0"/>
              <a:t>Let’s Verify Some MDLs</a:t>
            </a:r>
          </a:p>
        </p:txBody>
      </p:sp>
      <p:sp>
        <p:nvSpPr>
          <p:cNvPr id="3" name="Content Placeholder 2">
            <a:extLst>
              <a:ext uri="{FF2B5EF4-FFF2-40B4-BE49-F238E27FC236}">
                <a16:creationId xmlns:a16="http://schemas.microsoft.com/office/drawing/2014/main" id="{9E77F0B6-2075-4B50-BE9B-C86E16DA2AD1}"/>
              </a:ext>
            </a:extLst>
          </p:cNvPr>
          <p:cNvSpPr>
            <a:spLocks noGrp="1"/>
          </p:cNvSpPr>
          <p:nvPr>
            <p:ph idx="1"/>
          </p:nvPr>
        </p:nvSpPr>
        <p:spPr>
          <a:xfrm>
            <a:off x="228600" y="1143000"/>
            <a:ext cx="8229600" cy="4525963"/>
          </a:xfrm>
        </p:spPr>
        <p:txBody>
          <a:bodyPr/>
          <a:lstStyle/>
          <a:p>
            <a:r>
              <a:rPr lang="en-US" sz="2800" dirty="0"/>
              <a:t>Ammonia</a:t>
            </a:r>
          </a:p>
          <a:p>
            <a:pPr lvl="1"/>
            <a:r>
              <a:rPr lang="en-US" sz="2400" dirty="0" err="1"/>
              <a:t>MDL</a:t>
            </a:r>
            <a:r>
              <a:rPr lang="en-US" sz="2400" baseline="-25000" dirty="0" err="1"/>
              <a:t>b</a:t>
            </a:r>
            <a:r>
              <a:rPr lang="en-US" sz="2400" baseline="-25000" dirty="0"/>
              <a:t>  </a:t>
            </a:r>
            <a:r>
              <a:rPr lang="en-US" sz="2400" dirty="0"/>
              <a:t>(X + </a:t>
            </a:r>
            <a:r>
              <a:rPr lang="en-US" sz="2400" dirty="0" err="1"/>
              <a:t>tS</a:t>
            </a:r>
            <a:r>
              <a:rPr lang="en-US" sz="2400" baseline="-25000" dirty="0" err="1"/>
              <a:t>b</a:t>
            </a:r>
            <a:r>
              <a:rPr lang="en-US" sz="2400" dirty="0"/>
              <a:t>)</a:t>
            </a:r>
            <a:endParaRPr lang="en-US" sz="2400" baseline="-25000" dirty="0"/>
          </a:p>
          <a:p>
            <a:pPr lvl="1"/>
            <a:r>
              <a:rPr lang="en-US" sz="2400" dirty="0" err="1"/>
              <a:t>MDL</a:t>
            </a:r>
            <a:r>
              <a:rPr lang="en-US" sz="2400" baseline="-25000" dirty="0" err="1"/>
              <a:t>b</a:t>
            </a:r>
            <a:r>
              <a:rPr lang="en-US" sz="2400" baseline="-25000" dirty="0"/>
              <a:t>  </a:t>
            </a:r>
            <a:r>
              <a:rPr lang="en-US" sz="2400" dirty="0"/>
              <a:t>(99</a:t>
            </a:r>
            <a:r>
              <a:rPr lang="en-US" sz="2400" baseline="30000" dirty="0"/>
              <a:t>th</a:t>
            </a:r>
            <a:r>
              <a:rPr lang="en-US" sz="2400" dirty="0"/>
              <a:t> percentile)</a:t>
            </a:r>
          </a:p>
          <a:p>
            <a:pPr lvl="1"/>
            <a:r>
              <a:rPr lang="en-US" sz="2400" dirty="0" err="1"/>
              <a:t>MDL</a:t>
            </a:r>
            <a:r>
              <a:rPr lang="en-US" sz="2400" baseline="-25000" dirty="0" err="1"/>
              <a:t>b</a:t>
            </a:r>
            <a:r>
              <a:rPr lang="en-US" sz="2400" baseline="-25000" dirty="0"/>
              <a:t>  </a:t>
            </a:r>
            <a:r>
              <a:rPr lang="en-US" sz="2400" dirty="0"/>
              <a:t>(last 50) or </a:t>
            </a:r>
            <a:r>
              <a:rPr lang="en-US" sz="2400" dirty="0" err="1"/>
              <a:t>MDL</a:t>
            </a:r>
            <a:r>
              <a:rPr lang="en-US" sz="2400" baseline="-25000" dirty="0" err="1"/>
              <a:t>b</a:t>
            </a:r>
            <a:r>
              <a:rPr lang="en-US" sz="2400" baseline="-25000" dirty="0"/>
              <a:t>  </a:t>
            </a:r>
            <a:r>
              <a:rPr lang="en-US" sz="2400" dirty="0"/>
              <a:t>(last six months)</a:t>
            </a:r>
          </a:p>
          <a:p>
            <a:r>
              <a:rPr lang="en-US" dirty="0"/>
              <a:t>Acrolein</a:t>
            </a:r>
          </a:p>
          <a:p>
            <a:pPr lvl="1"/>
            <a:r>
              <a:rPr lang="en-US" dirty="0"/>
              <a:t>MDL</a:t>
            </a:r>
            <a:r>
              <a:rPr lang="en-US" baseline="-25000" dirty="0"/>
              <a:t>s</a:t>
            </a:r>
          </a:p>
        </p:txBody>
      </p:sp>
    </p:spTree>
    <p:extLst>
      <p:ext uri="{BB962C8B-B14F-4D97-AF65-F5344CB8AC3E}">
        <p14:creationId xmlns:p14="http://schemas.microsoft.com/office/powerpoint/2010/main" val="11184323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Blank Data - Ammonia</a:t>
            </a:r>
          </a:p>
        </p:txBody>
      </p:sp>
      <p:pic>
        <p:nvPicPr>
          <p:cNvPr id="4" name="Content Placeholder 3"/>
          <p:cNvPicPr>
            <a:picLocks noGrp="1" noChangeAspect="1"/>
          </p:cNvPicPr>
          <p:nvPr>
            <p:ph idx="1"/>
          </p:nvPr>
        </p:nvPicPr>
        <p:blipFill>
          <a:blip r:embed="rId2"/>
          <a:stretch>
            <a:fillRect/>
          </a:stretch>
        </p:blipFill>
        <p:spPr>
          <a:xfrm>
            <a:off x="228600" y="1380648"/>
            <a:ext cx="6858000" cy="5143500"/>
          </a:xfrm>
          <a:prstGeom prst="rect">
            <a:avLst/>
          </a:prstGeom>
        </p:spPr>
      </p:pic>
      <p:sp>
        <p:nvSpPr>
          <p:cNvPr id="6" name="TextBox 5"/>
          <p:cNvSpPr txBox="1"/>
          <p:nvPr/>
        </p:nvSpPr>
        <p:spPr>
          <a:xfrm>
            <a:off x="381000" y="5791200"/>
            <a:ext cx="1143000" cy="46166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2400" dirty="0"/>
              <a:t>USGS</a:t>
            </a:r>
          </a:p>
        </p:txBody>
      </p:sp>
      <p:sp>
        <p:nvSpPr>
          <p:cNvPr id="7" name="TextBox 6"/>
          <p:cNvSpPr txBox="1"/>
          <p:nvPr/>
        </p:nvSpPr>
        <p:spPr>
          <a:xfrm>
            <a:off x="1209675" y="2566128"/>
            <a:ext cx="838200" cy="33855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1600" dirty="0"/>
              <a:t>MDLs</a:t>
            </a:r>
          </a:p>
        </p:txBody>
      </p:sp>
      <p:sp>
        <p:nvSpPr>
          <p:cNvPr id="3" name="TextBox 2"/>
          <p:cNvSpPr txBox="1"/>
          <p:nvPr/>
        </p:nvSpPr>
        <p:spPr>
          <a:xfrm>
            <a:off x="6996113" y="1160791"/>
            <a:ext cx="1704975" cy="369332"/>
          </a:xfrm>
          <a:prstGeom prst="rect">
            <a:avLst/>
          </a:prstGeom>
          <a:noFill/>
        </p:spPr>
        <p:txBody>
          <a:bodyPr wrap="square" rtlCol="0">
            <a:spAutoFit/>
          </a:bodyPr>
          <a:lstStyle/>
          <a:p>
            <a:r>
              <a:rPr lang="en-US" sz="1800" dirty="0"/>
              <a:t>0.016 (99</a:t>
            </a:r>
            <a:r>
              <a:rPr lang="en-US" sz="1800" baseline="30000" dirty="0"/>
              <a:t>th</a:t>
            </a:r>
            <a:r>
              <a:rPr lang="en-US" sz="1800" dirty="0"/>
              <a:t>)</a:t>
            </a:r>
          </a:p>
        </p:txBody>
      </p:sp>
      <p:sp>
        <p:nvSpPr>
          <p:cNvPr id="10" name="TextBox 9"/>
          <p:cNvSpPr txBox="1"/>
          <p:nvPr/>
        </p:nvSpPr>
        <p:spPr>
          <a:xfrm>
            <a:off x="7010400" y="1599674"/>
            <a:ext cx="2133600" cy="369332"/>
          </a:xfrm>
          <a:prstGeom prst="rect">
            <a:avLst/>
          </a:prstGeom>
          <a:noFill/>
        </p:spPr>
        <p:txBody>
          <a:bodyPr wrap="square" rtlCol="0">
            <a:spAutoFit/>
          </a:bodyPr>
          <a:lstStyle/>
          <a:p>
            <a:r>
              <a:rPr lang="en-US" sz="1800" dirty="0"/>
              <a:t>0.014 (last 50)</a:t>
            </a:r>
          </a:p>
        </p:txBody>
      </p:sp>
      <p:sp>
        <p:nvSpPr>
          <p:cNvPr id="11" name="TextBox 10"/>
          <p:cNvSpPr txBox="1"/>
          <p:nvPr/>
        </p:nvSpPr>
        <p:spPr>
          <a:xfrm>
            <a:off x="7010400" y="2046944"/>
            <a:ext cx="1905000" cy="369332"/>
          </a:xfrm>
          <a:prstGeom prst="rect">
            <a:avLst/>
          </a:prstGeom>
          <a:noFill/>
        </p:spPr>
        <p:txBody>
          <a:bodyPr wrap="square" rtlCol="0">
            <a:spAutoFit/>
          </a:bodyPr>
          <a:lstStyle/>
          <a:p>
            <a:r>
              <a:rPr lang="en-US" sz="1800" dirty="0"/>
              <a:t>0.013 (all data)</a:t>
            </a:r>
          </a:p>
        </p:txBody>
      </p:sp>
      <p:sp>
        <p:nvSpPr>
          <p:cNvPr id="12" name="5-Point Star 11"/>
          <p:cNvSpPr/>
          <p:nvPr/>
        </p:nvSpPr>
        <p:spPr bwMode="auto">
          <a:xfrm>
            <a:off x="6616302" y="1200669"/>
            <a:ext cx="354806" cy="305259"/>
          </a:xfrm>
          <a:prstGeom prst="star5">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Optima" pitchFamily="34" charset="0"/>
            </a:endParaRPr>
          </a:p>
        </p:txBody>
      </p:sp>
      <p:sp>
        <p:nvSpPr>
          <p:cNvPr id="13" name="5-Point Star 12"/>
          <p:cNvSpPr/>
          <p:nvPr/>
        </p:nvSpPr>
        <p:spPr bwMode="auto">
          <a:xfrm>
            <a:off x="6641307" y="2019247"/>
            <a:ext cx="354806" cy="305259"/>
          </a:xfrm>
          <a:prstGeom prst="star5">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Optima" pitchFamily="34" charset="0"/>
            </a:endParaRPr>
          </a:p>
        </p:txBody>
      </p:sp>
      <p:sp>
        <p:nvSpPr>
          <p:cNvPr id="17" name="5-Point Star 16"/>
          <p:cNvSpPr/>
          <p:nvPr/>
        </p:nvSpPr>
        <p:spPr bwMode="auto">
          <a:xfrm>
            <a:off x="6612730" y="1614265"/>
            <a:ext cx="354806" cy="305259"/>
          </a:xfrm>
          <a:prstGeom prst="star5">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Optima" pitchFamily="34" charset="0"/>
            </a:endParaRPr>
          </a:p>
        </p:txBody>
      </p:sp>
      <p:sp>
        <p:nvSpPr>
          <p:cNvPr id="18" name="TextBox 17"/>
          <p:cNvSpPr txBox="1"/>
          <p:nvPr/>
        </p:nvSpPr>
        <p:spPr>
          <a:xfrm>
            <a:off x="7059215" y="2523648"/>
            <a:ext cx="1905000" cy="1015663"/>
          </a:xfrm>
          <a:prstGeom prst="rect">
            <a:avLst/>
          </a:prstGeom>
          <a:noFill/>
        </p:spPr>
        <p:txBody>
          <a:bodyPr wrap="square" rtlCol="0">
            <a:spAutoFit/>
          </a:bodyPr>
          <a:lstStyle/>
          <a:p>
            <a:r>
              <a:rPr lang="en-US" sz="2000" dirty="0"/>
              <a:t>4 results &gt; MDLs; MDLs not valid</a:t>
            </a:r>
          </a:p>
        </p:txBody>
      </p:sp>
    </p:spTree>
    <p:extLst>
      <p:ext uri="{BB962C8B-B14F-4D97-AF65-F5344CB8AC3E}">
        <p14:creationId xmlns:p14="http://schemas.microsoft.com/office/powerpoint/2010/main" val="4119612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1B3A8-5B38-4A1A-ACEA-8EDD2C0B0289}"/>
              </a:ext>
            </a:extLst>
          </p:cNvPr>
          <p:cNvSpPr>
            <a:spLocks noGrp="1"/>
          </p:cNvSpPr>
          <p:nvPr>
            <p:ph type="title"/>
          </p:nvPr>
        </p:nvSpPr>
        <p:spPr/>
        <p:txBody>
          <a:bodyPr/>
          <a:lstStyle/>
          <a:p>
            <a:r>
              <a:rPr lang="en-US" dirty="0"/>
              <a:t>Early Adoption</a:t>
            </a:r>
          </a:p>
        </p:txBody>
      </p:sp>
      <p:sp>
        <p:nvSpPr>
          <p:cNvPr id="3" name="Content Placeholder 2">
            <a:extLst>
              <a:ext uri="{FF2B5EF4-FFF2-40B4-BE49-F238E27FC236}">
                <a16:creationId xmlns:a16="http://schemas.microsoft.com/office/drawing/2014/main" id="{07E27656-65E0-4043-B516-3006678E31C8}"/>
              </a:ext>
            </a:extLst>
          </p:cNvPr>
          <p:cNvSpPr>
            <a:spLocks noGrp="1"/>
          </p:cNvSpPr>
          <p:nvPr>
            <p:ph idx="1"/>
          </p:nvPr>
        </p:nvSpPr>
        <p:spPr>
          <a:xfrm>
            <a:off x="228600" y="1219200"/>
            <a:ext cx="8610600" cy="4525963"/>
          </a:xfrm>
        </p:spPr>
        <p:txBody>
          <a:bodyPr/>
          <a:lstStyle/>
          <a:p>
            <a:r>
              <a:rPr lang="en-US" sz="2800" dirty="0"/>
              <a:t>Many of the changes could be implemented now , e.g.</a:t>
            </a:r>
          </a:p>
          <a:p>
            <a:pPr lvl="1"/>
            <a:r>
              <a:rPr lang="en-US" sz="2400" dirty="0"/>
              <a:t>New LOD and LOQ procedures</a:t>
            </a:r>
          </a:p>
          <a:p>
            <a:pPr lvl="1"/>
            <a:r>
              <a:rPr lang="en-US" sz="2400" dirty="0"/>
              <a:t>New calibration requirements</a:t>
            </a:r>
          </a:p>
          <a:p>
            <a:r>
              <a:rPr lang="en-US" sz="2800" dirty="0"/>
              <a:t>Some may have to wait until the standard is effective, e.g.</a:t>
            </a:r>
          </a:p>
          <a:p>
            <a:pPr lvl="1"/>
            <a:r>
              <a:rPr lang="en-US" sz="2400" dirty="0"/>
              <a:t>PTRL reporting</a:t>
            </a:r>
          </a:p>
          <a:p>
            <a:pPr lvl="1"/>
            <a:r>
              <a:rPr lang="en-US" sz="2400" dirty="0"/>
              <a:t>Single point calibration for support equipment</a:t>
            </a:r>
          </a:p>
          <a:p>
            <a:r>
              <a:rPr lang="en-US" sz="2800" dirty="0"/>
              <a:t>Talk to your AB!</a:t>
            </a:r>
          </a:p>
        </p:txBody>
      </p:sp>
    </p:spTree>
    <p:extLst>
      <p:ext uri="{BB962C8B-B14F-4D97-AF65-F5344CB8AC3E}">
        <p14:creationId xmlns:p14="http://schemas.microsoft.com/office/powerpoint/2010/main" val="30568825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7239000" cy="1143000"/>
          </a:xfrm>
        </p:spPr>
        <p:txBody>
          <a:bodyPr/>
          <a:lstStyle/>
          <a:p>
            <a:r>
              <a:rPr lang="en-US" dirty="0"/>
              <a:t>Acrolein Periodic Spikes, 10 ug/L</a:t>
            </a:r>
            <a:endParaRPr lang="en-US" baseline="-25000" dirty="0"/>
          </a:p>
        </p:txBody>
      </p:sp>
      <p:sp>
        <p:nvSpPr>
          <p:cNvPr id="5" name="TextBox 4"/>
          <p:cNvSpPr txBox="1"/>
          <p:nvPr/>
        </p:nvSpPr>
        <p:spPr>
          <a:xfrm>
            <a:off x="533400" y="4419600"/>
            <a:ext cx="6019802" cy="1569660"/>
          </a:xfrm>
          <a:prstGeom prst="rect">
            <a:avLst/>
          </a:prstGeom>
          <a:noFill/>
        </p:spPr>
        <p:txBody>
          <a:bodyPr wrap="square" rtlCol="0">
            <a:spAutoFit/>
          </a:bodyPr>
          <a:lstStyle/>
          <a:p>
            <a:r>
              <a:rPr lang="en-US" sz="2400" dirty="0"/>
              <a:t>Initial MDL = SD * 2.998 (n=8, df=7)</a:t>
            </a:r>
          </a:p>
          <a:p>
            <a:r>
              <a:rPr lang="en-US" sz="2400" dirty="0"/>
              <a:t>New MDL = SD * 2.453 (n=32, df=31)</a:t>
            </a:r>
          </a:p>
          <a:p>
            <a:r>
              <a:rPr lang="en-US" sz="2400" dirty="0"/>
              <a:t>3.2/4.0 = 0.76</a:t>
            </a:r>
          </a:p>
          <a:p>
            <a:r>
              <a:rPr lang="en-US" sz="2400" dirty="0"/>
              <a:t>MDL is verified and may be changed or not</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529667767"/>
              </p:ext>
            </p:extLst>
          </p:nvPr>
        </p:nvGraphicFramePr>
        <p:xfrm>
          <a:off x="381000" y="1417638"/>
          <a:ext cx="7980548" cy="2855844"/>
        </p:xfrm>
        <a:graphic>
          <a:graphicData uri="http://schemas.openxmlformats.org/drawingml/2006/table">
            <a:tbl>
              <a:tblPr>
                <a:tableStyleId>{5C22544A-7EE6-4342-B048-85BDC9FD1C3A}</a:tableStyleId>
              </a:tblPr>
              <a:tblGrid>
                <a:gridCol w="867013">
                  <a:extLst>
                    <a:ext uri="{9D8B030D-6E8A-4147-A177-3AD203B41FA5}">
                      <a16:colId xmlns:a16="http://schemas.microsoft.com/office/drawing/2014/main" val="20002"/>
                    </a:ext>
                  </a:extLst>
                </a:gridCol>
                <a:gridCol w="855606">
                  <a:extLst>
                    <a:ext uri="{9D8B030D-6E8A-4147-A177-3AD203B41FA5}">
                      <a16:colId xmlns:a16="http://schemas.microsoft.com/office/drawing/2014/main" val="20003"/>
                    </a:ext>
                  </a:extLst>
                </a:gridCol>
                <a:gridCol w="897435">
                  <a:extLst>
                    <a:ext uri="{9D8B030D-6E8A-4147-A177-3AD203B41FA5}">
                      <a16:colId xmlns:a16="http://schemas.microsoft.com/office/drawing/2014/main" val="20004"/>
                    </a:ext>
                  </a:extLst>
                </a:gridCol>
                <a:gridCol w="855606">
                  <a:extLst>
                    <a:ext uri="{9D8B030D-6E8A-4147-A177-3AD203B41FA5}">
                      <a16:colId xmlns:a16="http://schemas.microsoft.com/office/drawing/2014/main" val="20005"/>
                    </a:ext>
                  </a:extLst>
                </a:gridCol>
                <a:gridCol w="770645">
                  <a:extLst>
                    <a:ext uri="{9D8B030D-6E8A-4147-A177-3AD203B41FA5}">
                      <a16:colId xmlns:a16="http://schemas.microsoft.com/office/drawing/2014/main" val="20006"/>
                    </a:ext>
                  </a:extLst>
                </a:gridCol>
                <a:gridCol w="851803">
                  <a:extLst>
                    <a:ext uri="{9D8B030D-6E8A-4147-A177-3AD203B41FA5}">
                      <a16:colId xmlns:a16="http://schemas.microsoft.com/office/drawing/2014/main" val="20007"/>
                    </a:ext>
                  </a:extLst>
                </a:gridCol>
                <a:gridCol w="821381">
                  <a:extLst>
                    <a:ext uri="{9D8B030D-6E8A-4147-A177-3AD203B41FA5}">
                      <a16:colId xmlns:a16="http://schemas.microsoft.com/office/drawing/2014/main" val="20008"/>
                    </a:ext>
                  </a:extLst>
                </a:gridCol>
                <a:gridCol w="1034332">
                  <a:extLst>
                    <a:ext uri="{9D8B030D-6E8A-4147-A177-3AD203B41FA5}">
                      <a16:colId xmlns:a16="http://schemas.microsoft.com/office/drawing/2014/main" val="20009"/>
                    </a:ext>
                  </a:extLst>
                </a:gridCol>
                <a:gridCol w="490547">
                  <a:extLst>
                    <a:ext uri="{9D8B030D-6E8A-4147-A177-3AD203B41FA5}">
                      <a16:colId xmlns:a16="http://schemas.microsoft.com/office/drawing/2014/main" val="20010"/>
                    </a:ext>
                  </a:extLst>
                </a:gridCol>
                <a:gridCol w="536180">
                  <a:extLst>
                    <a:ext uri="{9D8B030D-6E8A-4147-A177-3AD203B41FA5}">
                      <a16:colId xmlns:a16="http://schemas.microsoft.com/office/drawing/2014/main" val="20011"/>
                    </a:ext>
                  </a:extLst>
                </a:gridCol>
              </a:tblGrid>
              <a:tr h="273239">
                <a:tc>
                  <a:txBody>
                    <a:bodyPr/>
                    <a:lstStyle/>
                    <a:p>
                      <a:pPr algn="ctr" fontAlgn="ctr"/>
                      <a:r>
                        <a:rPr lang="en-US" sz="1600" u="none" strike="noStrike" dirty="0">
                          <a:effectLst/>
                        </a:rPr>
                        <a:t>R1</a:t>
                      </a:r>
                      <a:endParaRPr lang="en-US" sz="16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600" u="none" strike="noStrike">
                          <a:effectLst/>
                        </a:rPr>
                        <a:t>R2</a:t>
                      </a:r>
                      <a:endParaRPr lang="en-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600" u="none" strike="noStrike">
                          <a:effectLst/>
                        </a:rPr>
                        <a:t>R1</a:t>
                      </a:r>
                      <a:endParaRPr lang="en-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600" u="none" strike="noStrike">
                          <a:effectLst/>
                        </a:rPr>
                        <a:t>R2</a:t>
                      </a:r>
                      <a:endParaRPr lang="en-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600" u="none" strike="noStrike">
                          <a:effectLst/>
                        </a:rPr>
                        <a:t>R1</a:t>
                      </a:r>
                      <a:endParaRPr lang="en-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600" u="none" strike="noStrike">
                          <a:effectLst/>
                        </a:rPr>
                        <a:t>R2</a:t>
                      </a:r>
                      <a:endParaRPr lang="en-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600" u="none" strike="noStrike">
                          <a:effectLst/>
                        </a:rPr>
                        <a:t>R1</a:t>
                      </a:r>
                      <a:endParaRPr lang="en-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600" u="none" strike="noStrike">
                          <a:effectLst/>
                        </a:rPr>
                        <a:t>R2</a:t>
                      </a:r>
                      <a:endParaRPr lang="en-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l" fontAlgn="ctr"/>
                      <a:r>
                        <a:rPr lang="en-US" sz="1600" u="none" strike="noStrike">
                          <a:effectLst/>
                        </a:rPr>
                        <a:t>SD</a:t>
                      </a:r>
                      <a:endParaRPr lang="en-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l" fontAlgn="ctr"/>
                      <a:r>
                        <a:rPr lang="en-US" sz="1600" u="none" strike="noStrike">
                          <a:effectLst/>
                        </a:rPr>
                        <a:t>MDLs</a:t>
                      </a:r>
                      <a:endParaRPr lang="en-US" sz="16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000"/>
                  </a:ext>
                </a:extLst>
              </a:tr>
              <a:tr h="273239">
                <a:tc>
                  <a:txBody>
                    <a:bodyPr/>
                    <a:lstStyle/>
                    <a:p>
                      <a:pPr algn="ctr" fontAlgn="ctr"/>
                      <a:r>
                        <a:rPr lang="en-US" sz="1600" u="none" strike="noStrike" dirty="0">
                          <a:effectLst/>
                        </a:rPr>
                        <a:t>A</a:t>
                      </a:r>
                      <a:endParaRPr lang="en-US" sz="16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600" u="none" strike="noStrike" dirty="0">
                          <a:effectLst/>
                        </a:rPr>
                        <a:t>A</a:t>
                      </a:r>
                      <a:endParaRPr lang="en-US" sz="16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600" u="none" strike="noStrike">
                          <a:effectLst/>
                        </a:rPr>
                        <a:t>B</a:t>
                      </a:r>
                      <a:endParaRPr lang="en-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600" u="none" strike="noStrike">
                          <a:effectLst/>
                        </a:rPr>
                        <a:t>B</a:t>
                      </a:r>
                      <a:endParaRPr lang="en-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600" u="none" strike="noStrike">
                          <a:effectLst/>
                        </a:rPr>
                        <a:t>C</a:t>
                      </a:r>
                      <a:endParaRPr lang="en-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600" u="none" strike="noStrike">
                          <a:effectLst/>
                        </a:rPr>
                        <a:t>C</a:t>
                      </a:r>
                      <a:endParaRPr lang="en-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600" u="none" strike="noStrike">
                          <a:effectLst/>
                        </a:rPr>
                        <a:t>D</a:t>
                      </a:r>
                      <a:endParaRPr lang="en-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600" u="none" strike="noStrike">
                          <a:effectLst/>
                        </a:rPr>
                        <a:t>D</a:t>
                      </a:r>
                      <a:endParaRPr lang="en-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l" fontAlgn="b"/>
                      <a:endParaRPr lang="en-US" sz="16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US" sz="16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0001"/>
                  </a:ext>
                </a:extLst>
              </a:tr>
              <a:tr h="273239">
                <a:tc>
                  <a:txBody>
                    <a:bodyPr/>
                    <a:lstStyle/>
                    <a:p>
                      <a:pPr algn="r" fontAlgn="ctr"/>
                      <a:r>
                        <a:rPr lang="en-US" sz="1600" u="none" strike="noStrike" dirty="0">
                          <a:effectLst/>
                        </a:rPr>
                        <a:t>9/1/17</a:t>
                      </a:r>
                      <a:endParaRPr lang="en-US" sz="16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600" u="none" strike="noStrike" dirty="0">
                          <a:effectLst/>
                        </a:rPr>
                        <a:t>9/2/17</a:t>
                      </a:r>
                      <a:endParaRPr lang="en-US" sz="16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600" b="0" i="0" u="none" strike="noStrike" dirty="0">
                          <a:solidFill>
                            <a:srgbClr val="000000"/>
                          </a:solidFill>
                          <a:effectLst/>
                          <a:latin typeface="Times New Roman" panose="02020603050405020304" pitchFamily="18" charset="0"/>
                        </a:rPr>
                        <a:t>9/2/17</a:t>
                      </a:r>
                    </a:p>
                  </a:txBody>
                  <a:tcPr marL="9525" marR="9525" marT="9525" marB="0" anchor="ctr"/>
                </a:tc>
                <a:tc>
                  <a:txBody>
                    <a:bodyPr/>
                    <a:lstStyle/>
                    <a:p>
                      <a:pPr algn="r" fontAlgn="ctr"/>
                      <a:r>
                        <a:rPr lang="en-US" sz="1600" u="none" strike="noStrike" dirty="0">
                          <a:effectLst/>
                        </a:rPr>
                        <a:t>9/2/17</a:t>
                      </a:r>
                      <a:endParaRPr lang="en-US" sz="16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600" u="none" strike="noStrike" dirty="0">
                          <a:effectLst/>
                        </a:rPr>
                        <a:t>9/3/17</a:t>
                      </a:r>
                      <a:endParaRPr lang="en-US" sz="16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600" u="none" strike="noStrike" dirty="0">
                          <a:effectLst/>
                        </a:rPr>
                        <a:t>9/4/17</a:t>
                      </a:r>
                      <a:endParaRPr lang="en-US" sz="16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600" b="0" i="0" u="none" strike="noStrike" dirty="0">
                          <a:solidFill>
                            <a:srgbClr val="000000"/>
                          </a:solidFill>
                          <a:effectLst/>
                          <a:latin typeface="Times New Roman" panose="02020603050405020304" pitchFamily="18" charset="0"/>
                        </a:rPr>
                        <a:t>9/4/17</a:t>
                      </a:r>
                    </a:p>
                  </a:txBody>
                  <a:tcPr marL="9525" marR="9525" marT="9525" marB="0" anchor="ctr"/>
                </a:tc>
                <a:tc>
                  <a:txBody>
                    <a:bodyPr/>
                    <a:lstStyle/>
                    <a:p>
                      <a:pPr algn="r" fontAlgn="ctr"/>
                      <a:r>
                        <a:rPr lang="en-US" sz="1600" u="none" strike="noStrike" dirty="0">
                          <a:effectLst/>
                        </a:rPr>
                        <a:t>9/4/17</a:t>
                      </a:r>
                      <a:endParaRPr lang="en-US" sz="16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b"/>
                      <a:endParaRPr lang="en-US" sz="16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US" sz="16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0002"/>
                  </a:ext>
                </a:extLst>
              </a:tr>
              <a:tr h="273239">
                <a:tc>
                  <a:txBody>
                    <a:bodyPr/>
                    <a:lstStyle/>
                    <a:p>
                      <a:pPr algn="r" fontAlgn="ctr"/>
                      <a:r>
                        <a:rPr lang="en-US" sz="1600" u="none" strike="noStrike">
                          <a:effectLst/>
                        </a:rPr>
                        <a:t>8.1</a:t>
                      </a:r>
                      <a:endParaRPr lang="en-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600" u="none" strike="noStrike" dirty="0">
                          <a:effectLst/>
                        </a:rPr>
                        <a:t>8.2</a:t>
                      </a:r>
                      <a:endParaRPr lang="en-US" sz="16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600" u="none" strike="noStrike">
                          <a:effectLst/>
                        </a:rPr>
                        <a:t>11</a:t>
                      </a:r>
                      <a:endParaRPr lang="en-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600" u="none" strike="noStrike">
                          <a:effectLst/>
                        </a:rPr>
                        <a:t>12</a:t>
                      </a:r>
                      <a:endParaRPr lang="en-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600" u="none" strike="noStrike">
                          <a:effectLst/>
                        </a:rPr>
                        <a:t>9.3</a:t>
                      </a:r>
                      <a:endParaRPr lang="en-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600" u="none" strike="noStrike">
                          <a:effectLst/>
                        </a:rPr>
                        <a:t>9.5</a:t>
                      </a:r>
                      <a:endParaRPr lang="en-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600" u="none" strike="noStrike">
                          <a:effectLst/>
                        </a:rPr>
                        <a:t>12</a:t>
                      </a:r>
                      <a:endParaRPr lang="en-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600" u="none" strike="noStrike">
                          <a:effectLst/>
                        </a:rPr>
                        <a:t>11.9</a:t>
                      </a:r>
                      <a:endParaRPr lang="en-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b"/>
                      <a:r>
                        <a:rPr lang="en-US" sz="1600" b="0" i="0" u="none" strike="noStrike" dirty="0">
                          <a:solidFill>
                            <a:srgbClr val="FF0000"/>
                          </a:solidFill>
                          <a:effectLst/>
                          <a:latin typeface="Arial" panose="020B0604020202020204" pitchFamily="34" charset="0"/>
                        </a:rPr>
                        <a:t>1.3</a:t>
                      </a:r>
                    </a:p>
                  </a:txBody>
                  <a:tcPr marL="9525" marR="9525" marT="9525" marB="0" anchor="b"/>
                </a:tc>
                <a:tc>
                  <a:txBody>
                    <a:bodyPr/>
                    <a:lstStyle/>
                    <a:p>
                      <a:pPr algn="r" fontAlgn="b"/>
                      <a:r>
                        <a:rPr lang="en-US" sz="1600" b="0" i="0" u="none" strike="noStrike" dirty="0">
                          <a:solidFill>
                            <a:srgbClr val="FF0000"/>
                          </a:solidFill>
                          <a:effectLst/>
                          <a:latin typeface="Arial" panose="020B0604020202020204" pitchFamily="34" charset="0"/>
                        </a:rPr>
                        <a:t>4.0</a:t>
                      </a:r>
                    </a:p>
                  </a:txBody>
                  <a:tcPr marL="9525" marR="9525" marT="9525" marB="0" anchor="b"/>
                </a:tc>
                <a:extLst>
                  <a:ext uri="{0D108BD9-81ED-4DB2-BD59-A6C34878D82A}">
                    <a16:rowId xmlns:a16="http://schemas.microsoft.com/office/drawing/2014/main" val="10003"/>
                  </a:ext>
                </a:extLst>
              </a:tr>
              <a:tr h="385006">
                <a:tc>
                  <a:txBody>
                    <a:bodyPr/>
                    <a:lstStyle/>
                    <a:p>
                      <a:pPr algn="r" fontAlgn="ctr"/>
                      <a:r>
                        <a:rPr lang="en-US" sz="1600" u="none" strike="noStrike" dirty="0">
                          <a:effectLst/>
                        </a:rPr>
                        <a:t>12/2/17</a:t>
                      </a:r>
                      <a:endParaRPr lang="en-US" sz="16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600" u="none" strike="noStrike" dirty="0">
                          <a:effectLst/>
                        </a:rPr>
                        <a:t>12/2/17</a:t>
                      </a:r>
                      <a:endParaRPr lang="en-US" sz="16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600" u="none" strike="noStrike" dirty="0">
                          <a:effectLst/>
                        </a:rPr>
                        <a:t>12/3/17</a:t>
                      </a:r>
                      <a:endParaRPr lang="en-US" sz="16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600" u="none" strike="noStrike" dirty="0">
                          <a:effectLst/>
                        </a:rPr>
                        <a:t>12/3/17</a:t>
                      </a:r>
                      <a:endParaRPr lang="en-US" sz="16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600" u="none" strike="noStrike" dirty="0">
                          <a:effectLst/>
                        </a:rPr>
                        <a:t>12/4/17</a:t>
                      </a:r>
                      <a:endParaRPr lang="en-US" sz="16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600" u="none" strike="noStrike" dirty="0">
                          <a:effectLst/>
                        </a:rPr>
                        <a:t>12/4/17</a:t>
                      </a:r>
                      <a:endParaRPr lang="en-US" sz="16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600" u="none" strike="noStrike" dirty="0">
                          <a:effectLst/>
                        </a:rPr>
                        <a:t>12/4/17</a:t>
                      </a:r>
                      <a:endParaRPr lang="en-US" sz="16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600" u="none" strike="noStrike" dirty="0">
                          <a:effectLst/>
                        </a:rPr>
                        <a:t>12/4/17</a:t>
                      </a:r>
                      <a:endParaRPr lang="en-US" sz="16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b"/>
                      <a:endParaRPr lang="en-US" sz="16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US" sz="16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0004"/>
                  </a:ext>
                </a:extLst>
              </a:tr>
              <a:tr h="304800">
                <a:tc>
                  <a:txBody>
                    <a:bodyPr/>
                    <a:lstStyle/>
                    <a:p>
                      <a:pPr algn="r" fontAlgn="ctr"/>
                      <a:r>
                        <a:rPr lang="en-US" sz="1600" u="none" strike="noStrike">
                          <a:effectLst/>
                        </a:rPr>
                        <a:t>8</a:t>
                      </a:r>
                      <a:endParaRPr lang="en-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600" u="none" strike="noStrike">
                          <a:effectLst/>
                        </a:rPr>
                        <a:t>8.3</a:t>
                      </a:r>
                      <a:endParaRPr lang="en-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600" u="none" strike="noStrike">
                          <a:effectLst/>
                        </a:rPr>
                        <a:t>10.5</a:t>
                      </a:r>
                      <a:endParaRPr lang="en-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600" u="none" strike="noStrike" dirty="0">
                          <a:effectLst/>
                        </a:rPr>
                        <a:t>10.7</a:t>
                      </a:r>
                      <a:endParaRPr lang="en-US" sz="16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600" u="none" strike="noStrike" dirty="0">
                          <a:effectLst/>
                        </a:rPr>
                        <a:t>8.4</a:t>
                      </a:r>
                      <a:endParaRPr lang="en-US" sz="16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600" u="none" strike="noStrike">
                          <a:effectLst/>
                        </a:rPr>
                        <a:t>8.7</a:t>
                      </a:r>
                      <a:endParaRPr lang="en-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600" u="none" strike="noStrike">
                          <a:effectLst/>
                        </a:rPr>
                        <a:t>8.2</a:t>
                      </a:r>
                      <a:endParaRPr lang="en-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600" u="none" strike="noStrike">
                          <a:effectLst/>
                        </a:rPr>
                        <a:t>8.3</a:t>
                      </a:r>
                      <a:endParaRPr lang="en-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l" fontAlgn="b"/>
                      <a:endParaRPr lang="en-US" sz="16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US" sz="16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0005"/>
                  </a:ext>
                </a:extLst>
              </a:tr>
              <a:tr h="273239">
                <a:tc>
                  <a:txBody>
                    <a:bodyPr/>
                    <a:lstStyle/>
                    <a:p>
                      <a:pPr algn="r" fontAlgn="ctr"/>
                      <a:r>
                        <a:rPr lang="en-US" sz="1600" u="none" strike="noStrike" dirty="0">
                          <a:effectLst/>
                        </a:rPr>
                        <a:t>3/4/18</a:t>
                      </a:r>
                      <a:endParaRPr lang="en-US" sz="16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600" u="none" strike="noStrike" dirty="0">
                          <a:effectLst/>
                        </a:rPr>
                        <a:t>3/5/18</a:t>
                      </a:r>
                      <a:endParaRPr lang="en-US" sz="16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600" u="none" strike="noStrike" dirty="0">
                          <a:effectLst/>
                        </a:rPr>
                        <a:t>3/4/18</a:t>
                      </a:r>
                      <a:endParaRPr lang="en-US" sz="16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600" u="none" strike="noStrike" dirty="0">
                          <a:effectLst/>
                        </a:rPr>
                        <a:t>3/5/18</a:t>
                      </a:r>
                      <a:endParaRPr lang="en-US" sz="16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600" u="none" strike="noStrike" dirty="0">
                          <a:effectLst/>
                        </a:rPr>
                        <a:t>3/5/18</a:t>
                      </a:r>
                      <a:endParaRPr lang="en-US" sz="16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600" u="none" strike="noStrike" dirty="0">
                          <a:effectLst/>
                        </a:rPr>
                        <a:t>3/6/18</a:t>
                      </a:r>
                      <a:endParaRPr lang="en-US" sz="16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600" u="none" strike="noStrike" dirty="0">
                          <a:effectLst/>
                        </a:rPr>
                        <a:t>3/5/18</a:t>
                      </a:r>
                      <a:endParaRPr lang="en-US" sz="16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600" u="none" strike="noStrike" dirty="0">
                          <a:effectLst/>
                        </a:rPr>
                        <a:t>3/6/18</a:t>
                      </a:r>
                      <a:endParaRPr lang="en-US" sz="16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b"/>
                      <a:endParaRPr lang="en-US" sz="16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US" sz="16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0006"/>
                  </a:ext>
                </a:extLst>
              </a:tr>
              <a:tr h="273239">
                <a:tc>
                  <a:txBody>
                    <a:bodyPr/>
                    <a:lstStyle/>
                    <a:p>
                      <a:pPr algn="r" fontAlgn="ctr"/>
                      <a:r>
                        <a:rPr lang="en-US" sz="1600" u="none" strike="noStrike">
                          <a:effectLst/>
                        </a:rPr>
                        <a:t>8.5</a:t>
                      </a:r>
                      <a:endParaRPr lang="en-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600" u="none" strike="noStrike">
                          <a:effectLst/>
                        </a:rPr>
                        <a:t>8.7</a:t>
                      </a:r>
                      <a:endParaRPr lang="en-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600" u="none" strike="noStrike">
                          <a:effectLst/>
                        </a:rPr>
                        <a:t>11.2</a:t>
                      </a:r>
                      <a:endParaRPr lang="en-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600" u="none" strike="noStrike">
                          <a:effectLst/>
                        </a:rPr>
                        <a:t>11.5</a:t>
                      </a:r>
                      <a:endParaRPr lang="en-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600" u="none" strike="noStrike">
                          <a:effectLst/>
                        </a:rPr>
                        <a:t>9.5</a:t>
                      </a:r>
                      <a:endParaRPr lang="en-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600" u="none" strike="noStrike" dirty="0">
                          <a:effectLst/>
                        </a:rPr>
                        <a:t>9.7</a:t>
                      </a:r>
                      <a:endParaRPr lang="en-US" sz="16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600" u="none" strike="noStrike" dirty="0">
                          <a:effectLst/>
                        </a:rPr>
                        <a:t>9</a:t>
                      </a:r>
                      <a:endParaRPr lang="en-US" sz="16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600" u="none" strike="noStrike">
                          <a:effectLst/>
                        </a:rPr>
                        <a:t>9.4</a:t>
                      </a:r>
                      <a:endParaRPr lang="en-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l" fontAlgn="b"/>
                      <a:endParaRPr lang="en-US" sz="16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US" sz="16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0007"/>
                  </a:ext>
                </a:extLst>
              </a:tr>
              <a:tr h="273239">
                <a:tc>
                  <a:txBody>
                    <a:bodyPr/>
                    <a:lstStyle/>
                    <a:p>
                      <a:pPr algn="r" fontAlgn="ctr"/>
                      <a:r>
                        <a:rPr lang="en-US" sz="1600" u="none" strike="noStrike" dirty="0">
                          <a:effectLst/>
                        </a:rPr>
                        <a:t>6/4/18</a:t>
                      </a:r>
                      <a:endParaRPr lang="en-US" sz="16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600" u="none" strike="noStrike" dirty="0">
                          <a:effectLst/>
                        </a:rPr>
                        <a:t>6/5/18</a:t>
                      </a:r>
                      <a:endParaRPr lang="en-US" sz="16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600" u="none" strike="noStrike" dirty="0">
                          <a:effectLst/>
                        </a:rPr>
                        <a:t>6/4/18</a:t>
                      </a:r>
                      <a:endParaRPr lang="en-US" sz="16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600" u="none" strike="noStrike" dirty="0">
                          <a:effectLst/>
                        </a:rPr>
                        <a:t>6/5/18</a:t>
                      </a:r>
                      <a:endParaRPr lang="en-US" sz="16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600" u="none" strike="noStrike" dirty="0">
                          <a:effectLst/>
                        </a:rPr>
                        <a:t>6/5/18</a:t>
                      </a:r>
                      <a:endParaRPr lang="en-US" sz="16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600" u="none" strike="noStrike" dirty="0">
                          <a:effectLst/>
                        </a:rPr>
                        <a:t>6/6/18</a:t>
                      </a:r>
                      <a:endParaRPr lang="en-US" sz="16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600" u="none" strike="noStrike" dirty="0">
                          <a:effectLst/>
                        </a:rPr>
                        <a:t>6/5/18</a:t>
                      </a:r>
                      <a:endParaRPr lang="en-US" sz="16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600" u="none" strike="noStrike" dirty="0">
                          <a:effectLst/>
                        </a:rPr>
                        <a:t>6/6/18</a:t>
                      </a:r>
                      <a:endParaRPr lang="en-US" sz="16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b"/>
                      <a:endParaRPr lang="en-US" sz="16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US" sz="16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0008"/>
                  </a:ext>
                </a:extLst>
              </a:tr>
              <a:tr h="197039">
                <a:tc>
                  <a:txBody>
                    <a:bodyPr/>
                    <a:lstStyle/>
                    <a:p>
                      <a:pPr algn="r" fontAlgn="ctr"/>
                      <a:r>
                        <a:rPr lang="en-US" sz="1600" u="none" strike="noStrike" dirty="0">
                          <a:effectLst/>
                        </a:rPr>
                        <a:t>11</a:t>
                      </a:r>
                      <a:endParaRPr lang="en-US" sz="16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600" u="none" strike="noStrike">
                          <a:effectLst/>
                        </a:rPr>
                        <a:t>10.8</a:t>
                      </a:r>
                      <a:endParaRPr lang="en-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600" u="none" strike="noStrike">
                          <a:effectLst/>
                        </a:rPr>
                        <a:t>9</a:t>
                      </a:r>
                      <a:endParaRPr lang="en-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600" u="none" strike="noStrike">
                          <a:effectLst/>
                        </a:rPr>
                        <a:t>8.8</a:t>
                      </a:r>
                      <a:endParaRPr lang="en-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600" u="none" strike="noStrike">
                          <a:effectLst/>
                        </a:rPr>
                        <a:t>8.5</a:t>
                      </a:r>
                      <a:endParaRPr lang="en-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600" u="none" strike="noStrike">
                          <a:effectLst/>
                        </a:rPr>
                        <a:t>8.7</a:t>
                      </a:r>
                      <a:endParaRPr lang="en-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600" u="none" strike="noStrike" dirty="0">
                          <a:effectLst/>
                        </a:rPr>
                        <a:t>10.6</a:t>
                      </a:r>
                      <a:endParaRPr lang="en-US" sz="16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600" u="none" strike="noStrike" dirty="0">
                          <a:effectLst/>
                        </a:rPr>
                        <a:t>10.2</a:t>
                      </a:r>
                      <a:endParaRPr lang="en-US" sz="16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r" fontAlgn="b"/>
                      <a:r>
                        <a:rPr lang="en-US" sz="1600" u="none" strike="noStrike" dirty="0">
                          <a:solidFill>
                            <a:srgbClr val="FF0000"/>
                          </a:solidFill>
                          <a:effectLst/>
                        </a:rPr>
                        <a:t>1.29</a:t>
                      </a:r>
                      <a:endParaRPr lang="en-US" sz="1600" b="0" i="0" u="none" strike="noStrike" dirty="0">
                        <a:solidFill>
                          <a:srgbClr val="FF0000"/>
                        </a:solidFill>
                        <a:effectLst/>
                        <a:latin typeface="Arial" panose="020B0604020202020204" pitchFamily="34" charset="0"/>
                      </a:endParaRPr>
                    </a:p>
                  </a:txBody>
                  <a:tcPr marL="9525" marR="9525" marT="9525" marB="0" anchor="b"/>
                </a:tc>
                <a:tc>
                  <a:txBody>
                    <a:bodyPr/>
                    <a:lstStyle/>
                    <a:p>
                      <a:pPr algn="r" fontAlgn="b"/>
                      <a:r>
                        <a:rPr lang="en-US" sz="1600" b="1" u="none" strike="noStrike" dirty="0">
                          <a:solidFill>
                            <a:srgbClr val="FF0000"/>
                          </a:solidFill>
                          <a:effectLst/>
                        </a:rPr>
                        <a:t>3.2</a:t>
                      </a:r>
                      <a:endParaRPr lang="en-US" sz="1600" b="1" i="0" u="none" strike="noStrike" dirty="0">
                        <a:solidFill>
                          <a:srgbClr val="FF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3392627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Documentation</a:t>
            </a:r>
          </a:p>
        </p:txBody>
      </p:sp>
      <p:sp>
        <p:nvSpPr>
          <p:cNvPr id="3" name="Content Placeholder 2"/>
          <p:cNvSpPr>
            <a:spLocks noGrp="1"/>
          </p:cNvSpPr>
          <p:nvPr>
            <p:ph idx="1"/>
          </p:nvPr>
        </p:nvSpPr>
        <p:spPr/>
        <p:txBody>
          <a:bodyPr/>
          <a:lstStyle/>
          <a:p>
            <a:r>
              <a:rPr lang="en-US" dirty="0"/>
              <a:t>Data and calculations used, including n, X, </a:t>
            </a:r>
            <a:r>
              <a:rPr lang="en-US" i="1" dirty="0"/>
              <a:t>s</a:t>
            </a:r>
          </a:p>
          <a:p>
            <a:r>
              <a:rPr lang="en-US" dirty="0"/>
              <a:t>Dates of preparation and analysis (TNI only)</a:t>
            </a:r>
          </a:p>
          <a:p>
            <a:r>
              <a:rPr lang="en-US" dirty="0"/>
              <a:t>Instrument ID (TNI only)</a:t>
            </a:r>
          </a:p>
          <a:p>
            <a:r>
              <a:rPr lang="en-US" dirty="0"/>
              <a:t>Sample matrix</a:t>
            </a:r>
          </a:p>
          <a:p>
            <a:r>
              <a:rPr lang="en-US" dirty="0"/>
              <a:t>Spike value and recovery</a:t>
            </a:r>
          </a:p>
          <a:p>
            <a:r>
              <a:rPr lang="en-US" dirty="0"/>
              <a:t>Rationale for removal of outliers (EPA)</a:t>
            </a:r>
          </a:p>
        </p:txBody>
      </p:sp>
      <p:sp>
        <p:nvSpPr>
          <p:cNvPr id="4" name="TextBox 3"/>
          <p:cNvSpPr txBox="1"/>
          <p:nvPr/>
        </p:nvSpPr>
        <p:spPr>
          <a:xfrm>
            <a:off x="609600" y="5562600"/>
            <a:ext cx="6858000" cy="46166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2400" dirty="0"/>
              <a:t>Analyst name not required.</a:t>
            </a:r>
          </a:p>
        </p:txBody>
      </p:sp>
    </p:spTree>
    <p:extLst>
      <p:ext uri="{BB962C8B-B14F-4D97-AF65-F5344CB8AC3E}">
        <p14:creationId xmlns:p14="http://schemas.microsoft.com/office/powerpoint/2010/main" val="38541739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1"/>
            <a:ext cx="7010400" cy="1066799"/>
          </a:xfrm>
        </p:spPr>
        <p:txBody>
          <a:bodyPr/>
          <a:lstStyle/>
          <a:p>
            <a:r>
              <a:rPr lang="en-US" dirty="0">
                <a:solidFill>
                  <a:srgbClr val="FF0000"/>
                </a:solidFill>
              </a:rPr>
              <a:t>NEW </a:t>
            </a:r>
            <a:r>
              <a:rPr lang="en-US" dirty="0"/>
              <a:t>Determine MDL in a Specific Matrix</a:t>
            </a:r>
          </a:p>
        </p:txBody>
      </p:sp>
      <p:sp>
        <p:nvSpPr>
          <p:cNvPr id="5" name="Content Placeholder 5"/>
          <p:cNvSpPr txBox="1">
            <a:spLocks/>
          </p:cNvSpPr>
          <p:nvPr/>
        </p:nvSpPr>
        <p:spPr bwMode="auto">
          <a:xfrm>
            <a:off x="381000" y="1612900"/>
            <a:ext cx="8305800" cy="3035300"/>
          </a:xfrm>
          <a:prstGeom prst="rect">
            <a:avLst/>
          </a:prstGeom>
          <a:noFill/>
          <a:ln w="19050">
            <a:solidFill>
              <a:schemeClr val="accent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A160"/>
              </a:buClr>
              <a:buFont typeface="Arial" pitchFamily="34" charset="0"/>
              <a:buNone/>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00A160"/>
              </a:buClr>
              <a:buFont typeface="Arial" pitchFamily="34" charset="0"/>
              <a:buChar char="•"/>
              <a:defRPr sz="2200">
                <a:solidFill>
                  <a:schemeClr val="tx1"/>
                </a:solidFill>
                <a:latin typeface="+mn-lt"/>
              </a:defRPr>
            </a:lvl2pPr>
            <a:lvl3pPr marL="1143000" indent="-228600" algn="l" rtl="0" eaLnBrk="0" fontAlgn="base" hangingPunct="0">
              <a:spcBef>
                <a:spcPct val="20000"/>
              </a:spcBef>
              <a:spcAft>
                <a:spcPct val="0"/>
              </a:spcAft>
              <a:buClr>
                <a:srgbClr val="00A160"/>
              </a:buClr>
              <a:buFont typeface="Arial" pitchFamily="34" charset="0"/>
              <a:buChar char="~"/>
              <a:defRPr sz="2000">
                <a:solidFill>
                  <a:schemeClr val="tx1"/>
                </a:solidFill>
                <a:latin typeface="+mn-lt"/>
              </a:defRPr>
            </a:lvl3pPr>
            <a:lvl4pPr marL="1600200" indent="-228600" algn="l" rtl="0" eaLnBrk="0" fontAlgn="base" hangingPunct="0">
              <a:spcBef>
                <a:spcPct val="20000"/>
              </a:spcBef>
              <a:spcAft>
                <a:spcPct val="0"/>
              </a:spcAft>
              <a:buClr>
                <a:srgbClr val="00A160"/>
              </a:buClr>
              <a:buFont typeface="Arial" pitchFamily="34" charset="0"/>
              <a:buChar char="−"/>
              <a:defRPr>
                <a:solidFill>
                  <a:schemeClr val="tx1"/>
                </a:solidFill>
                <a:latin typeface="+mn-lt"/>
              </a:defRPr>
            </a:lvl4pPr>
            <a:lvl5pPr marL="2057400" indent="-228600" algn="l" rtl="0" eaLnBrk="0" fontAlgn="base" hangingPunct="0">
              <a:spcBef>
                <a:spcPct val="20000"/>
              </a:spcBef>
              <a:spcAft>
                <a:spcPct val="0"/>
              </a:spcAft>
              <a:buClr>
                <a:srgbClr val="00A160"/>
              </a:buClr>
              <a:buFont typeface="Arial" pitchFamily="34" charset="0"/>
              <a:buChar char="•"/>
              <a:defRPr sz="1600">
                <a:solidFill>
                  <a:schemeClr val="tx1"/>
                </a:solidFill>
                <a:latin typeface="+mn-lt"/>
              </a:defRPr>
            </a:lvl5pPr>
            <a:lvl6pPr marL="2514600" indent="-228600" algn="l" rtl="0" fontAlgn="base">
              <a:spcBef>
                <a:spcPct val="20000"/>
              </a:spcBef>
              <a:spcAft>
                <a:spcPct val="0"/>
              </a:spcAft>
              <a:buClr>
                <a:srgbClr val="00A160"/>
              </a:buClr>
              <a:buChar char="•"/>
              <a:defRPr sz="1600">
                <a:solidFill>
                  <a:schemeClr val="tx1"/>
                </a:solidFill>
                <a:latin typeface="+mn-lt"/>
              </a:defRPr>
            </a:lvl6pPr>
            <a:lvl7pPr marL="2971800" indent="-228600" algn="l" rtl="0" fontAlgn="base">
              <a:spcBef>
                <a:spcPct val="20000"/>
              </a:spcBef>
              <a:spcAft>
                <a:spcPct val="0"/>
              </a:spcAft>
              <a:buClr>
                <a:srgbClr val="00A160"/>
              </a:buClr>
              <a:buChar char="•"/>
              <a:defRPr sz="1600">
                <a:solidFill>
                  <a:schemeClr val="tx1"/>
                </a:solidFill>
                <a:latin typeface="+mn-lt"/>
              </a:defRPr>
            </a:lvl7pPr>
            <a:lvl8pPr marL="3429000" indent="-228600" algn="l" rtl="0" fontAlgn="base">
              <a:spcBef>
                <a:spcPct val="20000"/>
              </a:spcBef>
              <a:spcAft>
                <a:spcPct val="0"/>
              </a:spcAft>
              <a:buClr>
                <a:srgbClr val="00A160"/>
              </a:buClr>
              <a:buChar char="•"/>
              <a:defRPr sz="1600">
                <a:solidFill>
                  <a:schemeClr val="tx1"/>
                </a:solidFill>
                <a:latin typeface="+mn-lt"/>
              </a:defRPr>
            </a:lvl8pPr>
            <a:lvl9pPr marL="3886200" indent="-228600" algn="l" rtl="0" fontAlgn="base">
              <a:spcBef>
                <a:spcPct val="20000"/>
              </a:spcBef>
              <a:spcAft>
                <a:spcPct val="0"/>
              </a:spcAft>
              <a:buClr>
                <a:srgbClr val="00A160"/>
              </a:buClr>
              <a:buChar char="•"/>
              <a:defRPr sz="1600">
                <a:solidFill>
                  <a:schemeClr val="tx1"/>
                </a:solidFill>
                <a:latin typeface="+mn-lt"/>
              </a:defRPr>
            </a:lvl9pPr>
          </a:lstStyle>
          <a:p>
            <a:pPr marL="0" indent="0" algn="ctr"/>
            <a:endParaRPr lang="en-US" b="1" dirty="0">
              <a:solidFill>
                <a:srgbClr val="FF0000"/>
              </a:solidFill>
            </a:endParaRPr>
          </a:p>
          <a:p>
            <a:pPr marL="0" lvl="0" indent="0"/>
            <a:r>
              <a:rPr lang="en-US" sz="2800" dirty="0">
                <a:ea typeface="Tahoma" panose="020B0604030504040204" pitchFamily="34" charset="0"/>
                <a:cs typeface="Tahoma" panose="020B0604030504040204" pitchFamily="34" charset="0"/>
              </a:rPr>
              <a:t>Analyze the sample. If the response for the native concentration is at a signal-to-noise ratio of approximately 5-20, determine the matrix-specific MDL according to Section 2 but without spiking additional </a:t>
            </a:r>
            <a:r>
              <a:rPr lang="en-US" sz="2800" dirty="0" err="1">
                <a:ea typeface="Tahoma" panose="020B0604030504040204" pitchFamily="34" charset="0"/>
                <a:cs typeface="Tahoma" panose="020B0604030504040204" pitchFamily="34" charset="0"/>
              </a:rPr>
              <a:t>analyte</a:t>
            </a:r>
            <a:r>
              <a:rPr lang="en-US" sz="2800" dirty="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6432537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867301"/>
          </a:xfrm>
        </p:spPr>
        <p:txBody>
          <a:bodyPr/>
          <a:lstStyle/>
          <a:p>
            <a:r>
              <a:rPr lang="en-US" dirty="0"/>
              <a:t>10 X Rule is Gone</a:t>
            </a:r>
          </a:p>
        </p:txBody>
      </p:sp>
      <p:sp>
        <p:nvSpPr>
          <p:cNvPr id="3" name="Content Placeholder 2"/>
          <p:cNvSpPr>
            <a:spLocks noGrp="1"/>
          </p:cNvSpPr>
          <p:nvPr>
            <p:ph idx="1"/>
          </p:nvPr>
        </p:nvSpPr>
        <p:spPr>
          <a:xfrm>
            <a:off x="457200" y="1384827"/>
            <a:ext cx="7467600" cy="3187173"/>
          </a:xfrm>
          <a:ln w="19050">
            <a:solidFill>
              <a:schemeClr val="accent1"/>
            </a:solidFill>
          </a:ln>
        </p:spPr>
        <p:txBody>
          <a:bodyPr anchor="t">
            <a:normAutofit/>
          </a:bodyPr>
          <a:lstStyle/>
          <a:p>
            <a:pPr marL="0" indent="0" algn="ctr">
              <a:buNone/>
            </a:pPr>
            <a:r>
              <a:rPr lang="en-US" b="1" dirty="0">
                <a:solidFill>
                  <a:srgbClr val="FF0000"/>
                </a:solidFill>
              </a:rPr>
              <a:t>OLD</a:t>
            </a:r>
          </a:p>
          <a:p>
            <a:pPr marL="0" indent="0">
              <a:buNone/>
            </a:pPr>
            <a:r>
              <a:rPr lang="en-US" dirty="0"/>
              <a:t>If the level of </a:t>
            </a:r>
            <a:r>
              <a:rPr lang="en-US" dirty="0" err="1"/>
              <a:t>analyte</a:t>
            </a:r>
            <a:r>
              <a:rPr lang="en-US" dirty="0"/>
              <a:t> exceeds 10 times the MDL of the </a:t>
            </a:r>
            <a:r>
              <a:rPr lang="en-US" dirty="0" err="1"/>
              <a:t>analyte</a:t>
            </a:r>
            <a:r>
              <a:rPr lang="en-US" dirty="0"/>
              <a:t> in reagent water, do not report a value for the MDL.</a:t>
            </a:r>
          </a:p>
        </p:txBody>
      </p:sp>
      <p:sp>
        <p:nvSpPr>
          <p:cNvPr id="6" name="TextBox 5"/>
          <p:cNvSpPr txBox="1"/>
          <p:nvPr/>
        </p:nvSpPr>
        <p:spPr>
          <a:xfrm>
            <a:off x="457200" y="4800600"/>
            <a:ext cx="7924800" cy="1200329"/>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2400" dirty="0"/>
              <a:t>Intended to be used to establish MDLs in wastewater matrices where the </a:t>
            </a:r>
            <a:r>
              <a:rPr lang="en-US" sz="2400" dirty="0" err="1"/>
              <a:t>analyte</a:t>
            </a:r>
            <a:r>
              <a:rPr lang="en-US" sz="2400" dirty="0"/>
              <a:t> was present, but incorrectly used to evaluate low-level spikes. </a:t>
            </a:r>
          </a:p>
        </p:txBody>
      </p:sp>
    </p:spTree>
    <p:extLst>
      <p:ext uri="{BB962C8B-B14F-4D97-AF65-F5344CB8AC3E}">
        <p14:creationId xmlns:p14="http://schemas.microsoft.com/office/powerpoint/2010/main" val="38690717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2C0D1-6676-4771-9383-D76FA808138D}"/>
              </a:ext>
            </a:extLst>
          </p:cNvPr>
          <p:cNvSpPr>
            <a:spLocks noGrp="1"/>
          </p:cNvSpPr>
          <p:nvPr>
            <p:ph type="title"/>
          </p:nvPr>
        </p:nvSpPr>
        <p:spPr/>
        <p:txBody>
          <a:bodyPr/>
          <a:lstStyle/>
          <a:p>
            <a:r>
              <a:rPr lang="en-US" dirty="0"/>
              <a:t>Table 1: Student t Values</a:t>
            </a:r>
          </a:p>
        </p:txBody>
      </p:sp>
      <p:sp>
        <p:nvSpPr>
          <p:cNvPr id="3" name="Content Placeholder 2">
            <a:extLst>
              <a:ext uri="{FF2B5EF4-FFF2-40B4-BE49-F238E27FC236}">
                <a16:creationId xmlns:a16="http://schemas.microsoft.com/office/drawing/2014/main" id="{CB26AD8B-6F97-4A59-96AF-C178BE5D949B}"/>
              </a:ext>
            </a:extLst>
          </p:cNvPr>
          <p:cNvSpPr>
            <a:spLocks noGrp="1"/>
          </p:cNvSpPr>
          <p:nvPr>
            <p:ph idx="1"/>
          </p:nvPr>
        </p:nvSpPr>
        <p:spPr>
          <a:xfrm>
            <a:off x="304800" y="1143000"/>
            <a:ext cx="8229600" cy="4525963"/>
          </a:xfrm>
        </p:spPr>
        <p:txBody>
          <a:bodyPr/>
          <a:lstStyle/>
          <a:p>
            <a:r>
              <a:rPr lang="en-US" sz="2800" dirty="0"/>
              <a:t>As published, missing many values</a:t>
            </a:r>
          </a:p>
          <a:p>
            <a:r>
              <a:rPr lang="en-US" sz="2800" u="sng" dirty="0">
                <a:hlinkClick r:id="rId2"/>
              </a:rPr>
              <a:t>http://www.itl.nist.gov/div898/handbook/eda/section3/eda3672.htm</a:t>
            </a:r>
            <a:r>
              <a:rPr lang="en-US" sz="2800" dirty="0"/>
              <a:t> </a:t>
            </a:r>
          </a:p>
          <a:p>
            <a:r>
              <a:rPr lang="en-US" sz="2800" dirty="0"/>
              <a:t>Use the values in the 99% column. This particular table shows degrees of freedom, which is the number of replicates minus one.  An easy way to check is to look at the student t for 7 (6 degrees of freedom) which is 3.143.</a:t>
            </a:r>
          </a:p>
          <a:p>
            <a:endParaRPr lang="en-US" dirty="0"/>
          </a:p>
        </p:txBody>
      </p:sp>
      <p:graphicFrame>
        <p:nvGraphicFramePr>
          <p:cNvPr id="4" name="Table 3">
            <a:extLst>
              <a:ext uri="{FF2B5EF4-FFF2-40B4-BE49-F238E27FC236}">
                <a16:creationId xmlns:a16="http://schemas.microsoft.com/office/drawing/2014/main" id="{E84FB21B-8C70-4899-8428-D36F545E538E}"/>
              </a:ext>
            </a:extLst>
          </p:cNvPr>
          <p:cNvGraphicFramePr>
            <a:graphicFrameLocks noGrp="1"/>
          </p:cNvGraphicFramePr>
          <p:nvPr>
            <p:extLst/>
          </p:nvPr>
        </p:nvGraphicFramePr>
        <p:xfrm>
          <a:off x="1143000" y="5105400"/>
          <a:ext cx="6257925" cy="1285875"/>
        </p:xfrm>
        <a:graphic>
          <a:graphicData uri="http://schemas.openxmlformats.org/drawingml/2006/table">
            <a:tbl>
              <a:tblPr firstRow="1" firstCol="1" lastRow="1" lastCol="1" bandRow="1" bandCol="1"/>
              <a:tblGrid>
                <a:gridCol w="663575">
                  <a:extLst>
                    <a:ext uri="{9D8B030D-6E8A-4147-A177-3AD203B41FA5}">
                      <a16:colId xmlns:a16="http://schemas.microsoft.com/office/drawing/2014/main" val="1824101081"/>
                    </a:ext>
                  </a:extLst>
                </a:gridCol>
                <a:gridCol w="609600">
                  <a:extLst>
                    <a:ext uri="{9D8B030D-6E8A-4147-A177-3AD203B41FA5}">
                      <a16:colId xmlns:a16="http://schemas.microsoft.com/office/drawing/2014/main" val="641592219"/>
                    </a:ext>
                  </a:extLst>
                </a:gridCol>
                <a:gridCol w="508635">
                  <a:extLst>
                    <a:ext uri="{9D8B030D-6E8A-4147-A177-3AD203B41FA5}">
                      <a16:colId xmlns:a16="http://schemas.microsoft.com/office/drawing/2014/main" val="1977082770"/>
                    </a:ext>
                  </a:extLst>
                </a:gridCol>
                <a:gridCol w="508635">
                  <a:extLst>
                    <a:ext uri="{9D8B030D-6E8A-4147-A177-3AD203B41FA5}">
                      <a16:colId xmlns:a16="http://schemas.microsoft.com/office/drawing/2014/main" val="2257451849"/>
                    </a:ext>
                  </a:extLst>
                </a:gridCol>
                <a:gridCol w="508635">
                  <a:extLst>
                    <a:ext uri="{9D8B030D-6E8A-4147-A177-3AD203B41FA5}">
                      <a16:colId xmlns:a16="http://schemas.microsoft.com/office/drawing/2014/main" val="2995481868"/>
                    </a:ext>
                  </a:extLst>
                </a:gridCol>
                <a:gridCol w="508635">
                  <a:extLst>
                    <a:ext uri="{9D8B030D-6E8A-4147-A177-3AD203B41FA5}">
                      <a16:colId xmlns:a16="http://schemas.microsoft.com/office/drawing/2014/main" val="683722491"/>
                    </a:ext>
                  </a:extLst>
                </a:gridCol>
                <a:gridCol w="479425">
                  <a:extLst>
                    <a:ext uri="{9D8B030D-6E8A-4147-A177-3AD203B41FA5}">
                      <a16:colId xmlns:a16="http://schemas.microsoft.com/office/drawing/2014/main" val="1485693399"/>
                    </a:ext>
                  </a:extLst>
                </a:gridCol>
                <a:gridCol w="537210">
                  <a:extLst>
                    <a:ext uri="{9D8B030D-6E8A-4147-A177-3AD203B41FA5}">
                      <a16:colId xmlns:a16="http://schemas.microsoft.com/office/drawing/2014/main" val="1207856465"/>
                    </a:ext>
                  </a:extLst>
                </a:gridCol>
                <a:gridCol w="479425">
                  <a:extLst>
                    <a:ext uri="{9D8B030D-6E8A-4147-A177-3AD203B41FA5}">
                      <a16:colId xmlns:a16="http://schemas.microsoft.com/office/drawing/2014/main" val="2695123740"/>
                    </a:ext>
                  </a:extLst>
                </a:gridCol>
                <a:gridCol w="486410">
                  <a:extLst>
                    <a:ext uri="{9D8B030D-6E8A-4147-A177-3AD203B41FA5}">
                      <a16:colId xmlns:a16="http://schemas.microsoft.com/office/drawing/2014/main" val="2871532088"/>
                    </a:ext>
                  </a:extLst>
                </a:gridCol>
                <a:gridCol w="508635">
                  <a:extLst>
                    <a:ext uri="{9D8B030D-6E8A-4147-A177-3AD203B41FA5}">
                      <a16:colId xmlns:a16="http://schemas.microsoft.com/office/drawing/2014/main" val="249483846"/>
                    </a:ext>
                  </a:extLst>
                </a:gridCol>
                <a:gridCol w="459105">
                  <a:extLst>
                    <a:ext uri="{9D8B030D-6E8A-4147-A177-3AD203B41FA5}">
                      <a16:colId xmlns:a16="http://schemas.microsoft.com/office/drawing/2014/main" val="2901147737"/>
                    </a:ext>
                  </a:extLst>
                </a:gridCol>
              </a:tblGrid>
              <a:tr h="154305">
                <a:tc>
                  <a:txBody>
                    <a:bodyPr/>
                    <a:lstStyle/>
                    <a:p>
                      <a:pPr marL="0" marR="5080" algn="r">
                        <a:lnSpc>
                          <a:spcPts val="935"/>
                        </a:lnSpc>
                        <a:spcBef>
                          <a:spcPts val="75"/>
                        </a:spcBef>
                        <a:spcAft>
                          <a:spcPts val="0"/>
                        </a:spcAft>
                      </a:pPr>
                      <a:r>
                        <a:rPr lang="en-US" sz="850" b="1">
                          <a:effectLst/>
                          <a:latin typeface="Arial" panose="020B0604020202020204" pitchFamily="34" charset="0"/>
                          <a:ea typeface="Arial" panose="020B0604020202020204" pitchFamily="34" charset="0"/>
                          <a:cs typeface="Times New Roman" panose="02020603050405020304" pitchFamily="18" charset="0"/>
                        </a:rPr>
                        <a:t>cum. prob</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113665" algn="r">
                        <a:lnSpc>
                          <a:spcPts val="1020"/>
                        </a:lnSpc>
                        <a:spcBef>
                          <a:spcPts val="95"/>
                        </a:spcBef>
                        <a:spcAft>
                          <a:spcPts val="0"/>
                        </a:spcAft>
                      </a:pPr>
                      <a:r>
                        <a:rPr lang="en-US" sz="850" b="1" i="1">
                          <a:effectLst/>
                          <a:latin typeface="Arial" panose="020B0604020202020204" pitchFamily="34" charset="0"/>
                          <a:ea typeface="Arial" panose="020B0604020202020204" pitchFamily="34" charset="0"/>
                          <a:cs typeface="Times New Roman" panose="02020603050405020304" pitchFamily="18" charset="0"/>
                        </a:rPr>
                        <a:t>t </a:t>
                      </a:r>
                      <a:r>
                        <a:rPr lang="en-US" sz="550" b="1">
                          <a:effectLst/>
                          <a:latin typeface="Arial" panose="020B0604020202020204" pitchFamily="34" charset="0"/>
                          <a:ea typeface="Arial" panose="020B0604020202020204" pitchFamily="34" charset="0"/>
                          <a:cs typeface="Times New Roman" panose="02020603050405020304" pitchFamily="18" charset="0"/>
                        </a:rPr>
                        <a:t>.50</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113030" algn="r">
                        <a:lnSpc>
                          <a:spcPts val="1020"/>
                        </a:lnSpc>
                        <a:spcBef>
                          <a:spcPts val="95"/>
                        </a:spcBef>
                        <a:spcAft>
                          <a:spcPts val="0"/>
                        </a:spcAft>
                      </a:pPr>
                      <a:r>
                        <a:rPr lang="en-US" sz="850" b="1" i="1">
                          <a:effectLst/>
                          <a:latin typeface="Arial" panose="020B0604020202020204" pitchFamily="34" charset="0"/>
                          <a:ea typeface="Arial" panose="020B0604020202020204" pitchFamily="34" charset="0"/>
                          <a:cs typeface="Times New Roman" panose="02020603050405020304" pitchFamily="18" charset="0"/>
                        </a:rPr>
                        <a:t>t </a:t>
                      </a:r>
                      <a:r>
                        <a:rPr lang="en-US" sz="550" b="1">
                          <a:effectLst/>
                          <a:latin typeface="Arial" panose="020B0604020202020204" pitchFamily="34" charset="0"/>
                          <a:ea typeface="Arial" panose="020B0604020202020204" pitchFamily="34" charset="0"/>
                          <a:cs typeface="Times New Roman" panose="02020603050405020304" pitchFamily="18" charset="0"/>
                        </a:rPr>
                        <a:t>.75</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113030" algn="r">
                        <a:lnSpc>
                          <a:spcPts val="1020"/>
                        </a:lnSpc>
                        <a:spcBef>
                          <a:spcPts val="95"/>
                        </a:spcBef>
                        <a:spcAft>
                          <a:spcPts val="0"/>
                        </a:spcAft>
                      </a:pPr>
                      <a:r>
                        <a:rPr lang="en-US" sz="850" b="1" i="1">
                          <a:effectLst/>
                          <a:latin typeface="Arial" panose="020B0604020202020204" pitchFamily="34" charset="0"/>
                          <a:ea typeface="Arial" panose="020B0604020202020204" pitchFamily="34" charset="0"/>
                          <a:cs typeface="Times New Roman" panose="02020603050405020304" pitchFamily="18" charset="0"/>
                        </a:rPr>
                        <a:t>t </a:t>
                      </a:r>
                      <a:r>
                        <a:rPr lang="en-US" sz="550" b="1">
                          <a:effectLst/>
                          <a:latin typeface="Arial" panose="020B0604020202020204" pitchFamily="34" charset="0"/>
                          <a:ea typeface="Arial" panose="020B0604020202020204" pitchFamily="34" charset="0"/>
                          <a:cs typeface="Times New Roman" panose="02020603050405020304" pitchFamily="18" charset="0"/>
                        </a:rPr>
                        <a:t>.80</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112395" algn="r">
                        <a:lnSpc>
                          <a:spcPts val="1020"/>
                        </a:lnSpc>
                        <a:spcBef>
                          <a:spcPts val="95"/>
                        </a:spcBef>
                        <a:spcAft>
                          <a:spcPts val="0"/>
                        </a:spcAft>
                      </a:pPr>
                      <a:r>
                        <a:rPr lang="en-US" sz="850" b="1" i="1">
                          <a:effectLst/>
                          <a:latin typeface="Arial" panose="020B0604020202020204" pitchFamily="34" charset="0"/>
                          <a:ea typeface="Arial" panose="020B0604020202020204" pitchFamily="34" charset="0"/>
                          <a:cs typeface="Times New Roman" panose="02020603050405020304" pitchFamily="18" charset="0"/>
                        </a:rPr>
                        <a:t>t </a:t>
                      </a:r>
                      <a:r>
                        <a:rPr lang="en-US" sz="550" b="1">
                          <a:effectLst/>
                          <a:latin typeface="Arial" panose="020B0604020202020204" pitchFamily="34" charset="0"/>
                          <a:ea typeface="Arial" panose="020B0604020202020204" pitchFamily="34" charset="0"/>
                          <a:cs typeface="Times New Roman" panose="02020603050405020304" pitchFamily="18" charset="0"/>
                        </a:rPr>
                        <a:t>.85</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112395" algn="r">
                        <a:lnSpc>
                          <a:spcPts val="1020"/>
                        </a:lnSpc>
                        <a:spcBef>
                          <a:spcPts val="95"/>
                        </a:spcBef>
                        <a:spcAft>
                          <a:spcPts val="0"/>
                        </a:spcAft>
                      </a:pPr>
                      <a:r>
                        <a:rPr lang="en-US" sz="850" b="1" i="1">
                          <a:effectLst/>
                          <a:latin typeface="Arial" panose="020B0604020202020204" pitchFamily="34" charset="0"/>
                          <a:ea typeface="Arial" panose="020B0604020202020204" pitchFamily="34" charset="0"/>
                          <a:cs typeface="Times New Roman" panose="02020603050405020304" pitchFamily="18" charset="0"/>
                        </a:rPr>
                        <a:t>t </a:t>
                      </a:r>
                      <a:r>
                        <a:rPr lang="en-US" sz="550" b="1">
                          <a:effectLst/>
                          <a:latin typeface="Arial" panose="020B0604020202020204" pitchFamily="34" charset="0"/>
                          <a:ea typeface="Arial" panose="020B0604020202020204" pitchFamily="34" charset="0"/>
                          <a:cs typeface="Times New Roman" panose="02020603050405020304" pitchFamily="18" charset="0"/>
                        </a:rPr>
                        <a:t>.90</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82550" algn="r">
                        <a:lnSpc>
                          <a:spcPts val="1020"/>
                        </a:lnSpc>
                        <a:spcBef>
                          <a:spcPts val="95"/>
                        </a:spcBef>
                        <a:spcAft>
                          <a:spcPts val="0"/>
                        </a:spcAft>
                      </a:pPr>
                      <a:r>
                        <a:rPr lang="en-US" sz="850" b="1" i="1">
                          <a:effectLst/>
                          <a:latin typeface="Arial" panose="020B0604020202020204" pitchFamily="34" charset="0"/>
                          <a:ea typeface="Arial" panose="020B0604020202020204" pitchFamily="34" charset="0"/>
                          <a:cs typeface="Times New Roman" panose="02020603050405020304" pitchFamily="18" charset="0"/>
                        </a:rPr>
                        <a:t>t </a:t>
                      </a:r>
                      <a:r>
                        <a:rPr lang="en-US" sz="550" b="1">
                          <a:effectLst/>
                          <a:latin typeface="Arial" panose="020B0604020202020204" pitchFamily="34" charset="0"/>
                          <a:ea typeface="Arial" panose="020B0604020202020204" pitchFamily="34" charset="0"/>
                          <a:cs typeface="Times New Roman" panose="02020603050405020304" pitchFamily="18" charset="0"/>
                        </a:rPr>
                        <a:t>.95</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110490" algn="r">
                        <a:lnSpc>
                          <a:spcPts val="1020"/>
                        </a:lnSpc>
                        <a:spcBef>
                          <a:spcPts val="95"/>
                        </a:spcBef>
                        <a:spcAft>
                          <a:spcPts val="0"/>
                        </a:spcAft>
                      </a:pPr>
                      <a:r>
                        <a:rPr lang="en-US" sz="850" b="1" i="1">
                          <a:effectLst/>
                          <a:latin typeface="Arial" panose="020B0604020202020204" pitchFamily="34" charset="0"/>
                          <a:ea typeface="Arial" panose="020B0604020202020204" pitchFamily="34" charset="0"/>
                          <a:cs typeface="Times New Roman" panose="02020603050405020304" pitchFamily="18" charset="0"/>
                        </a:rPr>
                        <a:t>t </a:t>
                      </a:r>
                      <a:r>
                        <a:rPr lang="en-US" sz="550" b="1">
                          <a:effectLst/>
                          <a:latin typeface="Arial" panose="020B0604020202020204" pitchFamily="34" charset="0"/>
                          <a:ea typeface="Arial" panose="020B0604020202020204" pitchFamily="34" charset="0"/>
                          <a:cs typeface="Times New Roman" panose="02020603050405020304" pitchFamily="18" charset="0"/>
                        </a:rPr>
                        <a:t>.975</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81280" algn="r">
                        <a:lnSpc>
                          <a:spcPts val="1020"/>
                        </a:lnSpc>
                        <a:spcBef>
                          <a:spcPts val="95"/>
                        </a:spcBef>
                        <a:spcAft>
                          <a:spcPts val="0"/>
                        </a:spcAft>
                      </a:pPr>
                      <a:r>
                        <a:rPr lang="en-US" sz="850" b="1" i="1"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t </a:t>
                      </a:r>
                      <a:r>
                        <a:rPr lang="en-US" sz="550" b="1"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.99</a:t>
                      </a:r>
                      <a:endParaRPr lang="en-US" sz="11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58420" algn="r">
                        <a:lnSpc>
                          <a:spcPts val="1020"/>
                        </a:lnSpc>
                        <a:spcBef>
                          <a:spcPts val="95"/>
                        </a:spcBef>
                        <a:spcAft>
                          <a:spcPts val="0"/>
                        </a:spcAft>
                      </a:pPr>
                      <a:r>
                        <a:rPr lang="en-US" sz="850" b="1" i="1">
                          <a:effectLst/>
                          <a:latin typeface="Arial" panose="020B0604020202020204" pitchFamily="34" charset="0"/>
                          <a:ea typeface="Arial" panose="020B0604020202020204" pitchFamily="34" charset="0"/>
                          <a:cs typeface="Times New Roman" panose="02020603050405020304" pitchFamily="18" charset="0"/>
                        </a:rPr>
                        <a:t>t </a:t>
                      </a:r>
                      <a:r>
                        <a:rPr lang="en-US" sz="550" b="1">
                          <a:effectLst/>
                          <a:latin typeface="Arial" panose="020B0604020202020204" pitchFamily="34" charset="0"/>
                          <a:ea typeface="Arial" panose="020B0604020202020204" pitchFamily="34" charset="0"/>
                          <a:cs typeface="Times New Roman" panose="02020603050405020304" pitchFamily="18" charset="0"/>
                        </a:rPr>
                        <a:t>.995</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57785" algn="r">
                        <a:lnSpc>
                          <a:spcPts val="1020"/>
                        </a:lnSpc>
                        <a:spcBef>
                          <a:spcPts val="95"/>
                        </a:spcBef>
                        <a:spcAft>
                          <a:spcPts val="0"/>
                        </a:spcAft>
                      </a:pPr>
                      <a:r>
                        <a:rPr lang="en-US" sz="850" b="1" i="1">
                          <a:effectLst/>
                          <a:latin typeface="Arial" panose="020B0604020202020204" pitchFamily="34" charset="0"/>
                          <a:ea typeface="Arial" panose="020B0604020202020204" pitchFamily="34" charset="0"/>
                          <a:cs typeface="Times New Roman" panose="02020603050405020304" pitchFamily="18" charset="0"/>
                        </a:rPr>
                        <a:t>t </a:t>
                      </a:r>
                      <a:r>
                        <a:rPr lang="en-US" sz="550" b="1">
                          <a:effectLst/>
                          <a:latin typeface="Arial" panose="020B0604020202020204" pitchFamily="34" charset="0"/>
                          <a:ea typeface="Arial" panose="020B0604020202020204" pitchFamily="34" charset="0"/>
                          <a:cs typeface="Times New Roman" panose="02020603050405020304" pitchFamily="18" charset="0"/>
                        </a:rPr>
                        <a:t>.999</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7620" algn="r">
                        <a:lnSpc>
                          <a:spcPts val="1020"/>
                        </a:lnSpc>
                        <a:spcBef>
                          <a:spcPts val="95"/>
                        </a:spcBef>
                        <a:spcAft>
                          <a:spcPts val="0"/>
                        </a:spcAft>
                      </a:pPr>
                      <a:r>
                        <a:rPr lang="en-US" sz="850" b="1" i="1">
                          <a:effectLst/>
                          <a:latin typeface="Arial" panose="020B0604020202020204" pitchFamily="34" charset="0"/>
                          <a:ea typeface="Arial" panose="020B0604020202020204" pitchFamily="34" charset="0"/>
                          <a:cs typeface="Times New Roman" panose="02020603050405020304" pitchFamily="18" charset="0"/>
                        </a:rPr>
                        <a:t>t </a:t>
                      </a:r>
                      <a:r>
                        <a:rPr lang="en-US" sz="550" b="1">
                          <a:effectLst/>
                          <a:latin typeface="Arial" panose="020B0604020202020204" pitchFamily="34" charset="0"/>
                          <a:ea typeface="Arial" panose="020B0604020202020204" pitchFamily="34" charset="0"/>
                          <a:cs typeface="Times New Roman" panose="02020603050405020304" pitchFamily="18" charset="0"/>
                        </a:rPr>
                        <a:t>.9995</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1187755357"/>
                  </a:ext>
                </a:extLst>
              </a:tr>
              <a:tr h="162560">
                <a:tc>
                  <a:txBody>
                    <a:bodyPr/>
                    <a:lstStyle/>
                    <a:p>
                      <a:pPr marL="0" marR="6350" algn="r">
                        <a:lnSpc>
                          <a:spcPts val="935"/>
                        </a:lnSpc>
                        <a:spcBef>
                          <a:spcPts val="180"/>
                        </a:spcBef>
                        <a:spcAft>
                          <a:spcPts val="0"/>
                        </a:spcAft>
                      </a:pPr>
                      <a:r>
                        <a:rPr lang="en-US" sz="850" b="1">
                          <a:effectLst/>
                          <a:latin typeface="Arial" panose="020B0604020202020204" pitchFamily="34" charset="0"/>
                          <a:ea typeface="Arial" panose="020B0604020202020204" pitchFamily="34" charset="0"/>
                          <a:cs typeface="Times New Roman" panose="02020603050405020304" pitchFamily="18" charset="0"/>
                        </a:rPr>
                        <a:t>one-tail</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116840" algn="r">
                        <a:lnSpc>
                          <a:spcPts val="1145"/>
                        </a:lnSpc>
                        <a:spcBef>
                          <a:spcPts val="40"/>
                        </a:spcBef>
                        <a:spcAft>
                          <a:spcPts val="0"/>
                        </a:spcAft>
                      </a:pPr>
                      <a:r>
                        <a:rPr lang="en-US" sz="1000" b="1">
                          <a:effectLst/>
                          <a:latin typeface="Arial" panose="020B0604020202020204" pitchFamily="34" charset="0"/>
                          <a:ea typeface="Arial" panose="020B0604020202020204" pitchFamily="34" charset="0"/>
                          <a:cs typeface="Times New Roman" panose="02020603050405020304" pitchFamily="18" charset="0"/>
                        </a:rPr>
                        <a:t>0.50</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116205" algn="r">
                        <a:lnSpc>
                          <a:spcPts val="1145"/>
                        </a:lnSpc>
                        <a:spcBef>
                          <a:spcPts val="40"/>
                        </a:spcBef>
                        <a:spcAft>
                          <a:spcPts val="0"/>
                        </a:spcAft>
                      </a:pPr>
                      <a:r>
                        <a:rPr lang="en-US" sz="1000" b="1">
                          <a:effectLst/>
                          <a:latin typeface="Arial" panose="020B0604020202020204" pitchFamily="34" charset="0"/>
                          <a:ea typeface="Arial" panose="020B0604020202020204" pitchFamily="34" charset="0"/>
                          <a:cs typeface="Times New Roman" panose="02020603050405020304" pitchFamily="18" charset="0"/>
                        </a:rPr>
                        <a:t>0.25</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115570" algn="r">
                        <a:lnSpc>
                          <a:spcPts val="1145"/>
                        </a:lnSpc>
                        <a:spcBef>
                          <a:spcPts val="40"/>
                        </a:spcBef>
                        <a:spcAft>
                          <a:spcPts val="0"/>
                        </a:spcAft>
                      </a:pPr>
                      <a:r>
                        <a:rPr lang="en-US" sz="1000" b="1">
                          <a:effectLst/>
                          <a:latin typeface="Arial" panose="020B0604020202020204" pitchFamily="34" charset="0"/>
                          <a:ea typeface="Arial" panose="020B0604020202020204" pitchFamily="34" charset="0"/>
                          <a:cs typeface="Times New Roman" panose="02020603050405020304" pitchFamily="18" charset="0"/>
                        </a:rPr>
                        <a:t>0.20</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115570" algn="r">
                        <a:lnSpc>
                          <a:spcPts val="1145"/>
                        </a:lnSpc>
                        <a:spcBef>
                          <a:spcPts val="40"/>
                        </a:spcBef>
                        <a:spcAft>
                          <a:spcPts val="0"/>
                        </a:spcAft>
                      </a:pPr>
                      <a:r>
                        <a:rPr lang="en-US" sz="1000" b="1">
                          <a:effectLst/>
                          <a:latin typeface="Arial" panose="020B0604020202020204" pitchFamily="34" charset="0"/>
                          <a:ea typeface="Arial" panose="020B0604020202020204" pitchFamily="34" charset="0"/>
                          <a:cs typeface="Times New Roman" panose="02020603050405020304" pitchFamily="18" charset="0"/>
                        </a:rPr>
                        <a:t>0.15</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114935" algn="r">
                        <a:lnSpc>
                          <a:spcPts val="1145"/>
                        </a:lnSpc>
                        <a:spcBef>
                          <a:spcPts val="40"/>
                        </a:spcBef>
                        <a:spcAft>
                          <a:spcPts val="0"/>
                        </a:spcAft>
                      </a:pPr>
                      <a:r>
                        <a:rPr lang="en-US" sz="1000" b="1">
                          <a:effectLst/>
                          <a:latin typeface="Arial" panose="020B0604020202020204" pitchFamily="34" charset="0"/>
                          <a:ea typeface="Arial" panose="020B0604020202020204" pitchFamily="34" charset="0"/>
                          <a:cs typeface="Times New Roman" panose="02020603050405020304" pitchFamily="18" charset="0"/>
                        </a:rPr>
                        <a:t>0.10</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85725" algn="r">
                        <a:lnSpc>
                          <a:spcPts val="1145"/>
                        </a:lnSpc>
                        <a:spcBef>
                          <a:spcPts val="40"/>
                        </a:spcBef>
                        <a:spcAft>
                          <a:spcPts val="0"/>
                        </a:spcAft>
                      </a:pPr>
                      <a:r>
                        <a:rPr lang="en-US" sz="1000" b="1">
                          <a:effectLst/>
                          <a:latin typeface="Arial" panose="020B0604020202020204" pitchFamily="34" charset="0"/>
                          <a:ea typeface="Arial" panose="020B0604020202020204" pitchFamily="34" charset="0"/>
                          <a:cs typeface="Times New Roman" panose="02020603050405020304" pitchFamily="18" charset="0"/>
                        </a:rPr>
                        <a:t>0.05</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113665" algn="r">
                        <a:lnSpc>
                          <a:spcPts val="1145"/>
                        </a:lnSpc>
                        <a:spcBef>
                          <a:spcPts val="40"/>
                        </a:spcBef>
                        <a:spcAft>
                          <a:spcPts val="0"/>
                        </a:spcAft>
                      </a:pPr>
                      <a:r>
                        <a:rPr lang="en-US" sz="1000" b="1">
                          <a:effectLst/>
                          <a:latin typeface="Arial" panose="020B0604020202020204" pitchFamily="34" charset="0"/>
                          <a:ea typeface="Arial" panose="020B0604020202020204" pitchFamily="34" charset="0"/>
                          <a:cs typeface="Times New Roman" panose="02020603050405020304" pitchFamily="18" charset="0"/>
                        </a:rPr>
                        <a:t>0.025</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84455" algn="r">
                        <a:lnSpc>
                          <a:spcPts val="1145"/>
                        </a:lnSpc>
                        <a:spcBef>
                          <a:spcPts val="40"/>
                        </a:spcBef>
                        <a:spcAft>
                          <a:spcPts val="0"/>
                        </a:spcAft>
                      </a:pPr>
                      <a:r>
                        <a:rPr lang="en-US" sz="1000" b="1">
                          <a:effectLst/>
                          <a:latin typeface="Arial" panose="020B0604020202020204" pitchFamily="34" charset="0"/>
                          <a:ea typeface="Arial" panose="020B0604020202020204" pitchFamily="34" charset="0"/>
                          <a:cs typeface="Times New Roman" panose="02020603050405020304" pitchFamily="18" charset="0"/>
                        </a:rPr>
                        <a:t>0.01</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61595" algn="r">
                        <a:lnSpc>
                          <a:spcPts val="1145"/>
                        </a:lnSpc>
                        <a:spcBef>
                          <a:spcPts val="40"/>
                        </a:spcBef>
                        <a:spcAft>
                          <a:spcPts val="0"/>
                        </a:spcAft>
                      </a:pPr>
                      <a:r>
                        <a:rPr lang="en-US" sz="1000" b="1">
                          <a:effectLst/>
                          <a:latin typeface="Arial" panose="020B0604020202020204" pitchFamily="34" charset="0"/>
                          <a:ea typeface="Arial" panose="020B0604020202020204" pitchFamily="34" charset="0"/>
                          <a:cs typeface="Times New Roman" panose="02020603050405020304" pitchFamily="18" charset="0"/>
                        </a:rPr>
                        <a:t>0.005</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60960" algn="r">
                        <a:lnSpc>
                          <a:spcPts val="1145"/>
                        </a:lnSpc>
                        <a:spcBef>
                          <a:spcPts val="40"/>
                        </a:spcBef>
                        <a:spcAft>
                          <a:spcPts val="0"/>
                        </a:spcAft>
                      </a:pPr>
                      <a:r>
                        <a:rPr lang="en-US" sz="1000" b="1">
                          <a:effectLst/>
                          <a:latin typeface="Arial" panose="020B0604020202020204" pitchFamily="34" charset="0"/>
                          <a:ea typeface="Arial" panose="020B0604020202020204" pitchFamily="34" charset="0"/>
                          <a:cs typeface="Times New Roman" panose="02020603050405020304" pitchFamily="18" charset="0"/>
                        </a:rPr>
                        <a:t>0.001</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7620" algn="r">
                        <a:lnSpc>
                          <a:spcPts val="935"/>
                        </a:lnSpc>
                        <a:spcBef>
                          <a:spcPts val="130"/>
                        </a:spcBef>
                        <a:spcAft>
                          <a:spcPts val="0"/>
                        </a:spcAft>
                      </a:pPr>
                      <a:r>
                        <a:rPr lang="en-US" sz="900" b="1">
                          <a:effectLst/>
                          <a:latin typeface="Arial" panose="020B0604020202020204" pitchFamily="34" charset="0"/>
                          <a:ea typeface="Arial" panose="020B0604020202020204" pitchFamily="34" charset="0"/>
                          <a:cs typeface="Times New Roman" panose="02020603050405020304" pitchFamily="18" charset="0"/>
                        </a:rPr>
                        <a:t>0.0005</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4231929138"/>
                  </a:ext>
                </a:extLst>
              </a:tr>
              <a:tr h="162560">
                <a:tc>
                  <a:txBody>
                    <a:bodyPr/>
                    <a:lstStyle/>
                    <a:p>
                      <a:pPr marL="0" marR="6985" algn="r">
                        <a:lnSpc>
                          <a:spcPts val="965"/>
                        </a:lnSpc>
                        <a:spcBef>
                          <a:spcPts val="215"/>
                        </a:spcBef>
                        <a:spcAft>
                          <a:spcPts val="0"/>
                        </a:spcAft>
                      </a:pPr>
                      <a:r>
                        <a:rPr lang="en-US" sz="850" b="1">
                          <a:effectLst/>
                          <a:latin typeface="Arial" panose="020B0604020202020204" pitchFamily="34" charset="0"/>
                          <a:ea typeface="Arial" panose="020B0604020202020204" pitchFamily="34" charset="0"/>
                          <a:cs typeface="Times New Roman" panose="02020603050405020304" pitchFamily="18" charset="0"/>
                        </a:rPr>
                        <a:t>two-tails</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116840" algn="r">
                        <a:lnSpc>
                          <a:spcPts val="1105"/>
                        </a:lnSpc>
                        <a:spcBef>
                          <a:spcPts val="75"/>
                        </a:spcBef>
                        <a:spcAft>
                          <a:spcPts val="0"/>
                        </a:spcAft>
                      </a:pPr>
                      <a:r>
                        <a:rPr lang="en-US" sz="1000" b="1">
                          <a:effectLst/>
                          <a:latin typeface="Arial" panose="020B0604020202020204" pitchFamily="34" charset="0"/>
                          <a:ea typeface="Arial" panose="020B0604020202020204" pitchFamily="34" charset="0"/>
                          <a:cs typeface="Times New Roman" panose="02020603050405020304" pitchFamily="18" charset="0"/>
                        </a:rPr>
                        <a:t>1.00</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116205" algn="r">
                        <a:lnSpc>
                          <a:spcPts val="1105"/>
                        </a:lnSpc>
                        <a:spcBef>
                          <a:spcPts val="75"/>
                        </a:spcBef>
                        <a:spcAft>
                          <a:spcPts val="0"/>
                        </a:spcAft>
                      </a:pPr>
                      <a:r>
                        <a:rPr lang="en-US" sz="1000" b="1">
                          <a:effectLst/>
                          <a:latin typeface="Arial" panose="020B0604020202020204" pitchFamily="34" charset="0"/>
                          <a:ea typeface="Arial" panose="020B0604020202020204" pitchFamily="34" charset="0"/>
                          <a:cs typeface="Times New Roman" panose="02020603050405020304" pitchFamily="18" charset="0"/>
                        </a:rPr>
                        <a:t>0.50</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115570" algn="r">
                        <a:lnSpc>
                          <a:spcPts val="1105"/>
                        </a:lnSpc>
                        <a:spcBef>
                          <a:spcPts val="75"/>
                        </a:spcBef>
                        <a:spcAft>
                          <a:spcPts val="0"/>
                        </a:spcAft>
                      </a:pPr>
                      <a:r>
                        <a:rPr lang="en-US" sz="1000" b="1">
                          <a:effectLst/>
                          <a:latin typeface="Arial" panose="020B0604020202020204" pitchFamily="34" charset="0"/>
                          <a:ea typeface="Arial" panose="020B0604020202020204" pitchFamily="34" charset="0"/>
                          <a:cs typeface="Times New Roman" panose="02020603050405020304" pitchFamily="18" charset="0"/>
                        </a:rPr>
                        <a:t>0.40</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115570" algn="r">
                        <a:lnSpc>
                          <a:spcPts val="1105"/>
                        </a:lnSpc>
                        <a:spcBef>
                          <a:spcPts val="75"/>
                        </a:spcBef>
                        <a:spcAft>
                          <a:spcPts val="0"/>
                        </a:spcAft>
                      </a:pPr>
                      <a:r>
                        <a:rPr lang="en-US" sz="1000" b="1">
                          <a:effectLst/>
                          <a:latin typeface="Arial" panose="020B0604020202020204" pitchFamily="34" charset="0"/>
                          <a:ea typeface="Arial" panose="020B0604020202020204" pitchFamily="34" charset="0"/>
                          <a:cs typeface="Times New Roman" panose="02020603050405020304" pitchFamily="18" charset="0"/>
                        </a:rPr>
                        <a:t>0.30</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114935" algn="r">
                        <a:lnSpc>
                          <a:spcPts val="1105"/>
                        </a:lnSpc>
                        <a:spcBef>
                          <a:spcPts val="75"/>
                        </a:spcBef>
                        <a:spcAft>
                          <a:spcPts val="0"/>
                        </a:spcAft>
                      </a:pPr>
                      <a:r>
                        <a:rPr lang="en-US" sz="1000" b="1">
                          <a:effectLst/>
                          <a:latin typeface="Arial" panose="020B0604020202020204" pitchFamily="34" charset="0"/>
                          <a:ea typeface="Arial" panose="020B0604020202020204" pitchFamily="34" charset="0"/>
                          <a:cs typeface="Times New Roman" panose="02020603050405020304" pitchFamily="18" charset="0"/>
                        </a:rPr>
                        <a:t>0.20</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85725" algn="r">
                        <a:lnSpc>
                          <a:spcPts val="1105"/>
                        </a:lnSpc>
                        <a:spcBef>
                          <a:spcPts val="75"/>
                        </a:spcBef>
                        <a:spcAft>
                          <a:spcPts val="0"/>
                        </a:spcAft>
                      </a:pPr>
                      <a:r>
                        <a:rPr lang="en-US" sz="1000" b="1">
                          <a:effectLst/>
                          <a:latin typeface="Arial" panose="020B0604020202020204" pitchFamily="34" charset="0"/>
                          <a:ea typeface="Arial" panose="020B0604020202020204" pitchFamily="34" charset="0"/>
                          <a:cs typeface="Times New Roman" panose="02020603050405020304" pitchFamily="18" charset="0"/>
                        </a:rPr>
                        <a:t>0.10</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113665" algn="r">
                        <a:lnSpc>
                          <a:spcPts val="1105"/>
                        </a:lnSpc>
                        <a:spcBef>
                          <a:spcPts val="75"/>
                        </a:spcBef>
                        <a:spcAft>
                          <a:spcPts val="0"/>
                        </a:spcAft>
                      </a:pPr>
                      <a:r>
                        <a:rPr lang="en-US" sz="1000" b="1">
                          <a:effectLst/>
                          <a:latin typeface="Arial" panose="020B0604020202020204" pitchFamily="34" charset="0"/>
                          <a:ea typeface="Arial" panose="020B0604020202020204" pitchFamily="34" charset="0"/>
                          <a:cs typeface="Times New Roman" panose="02020603050405020304" pitchFamily="18" charset="0"/>
                        </a:rPr>
                        <a:t>0.05</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84455" algn="r">
                        <a:lnSpc>
                          <a:spcPts val="1105"/>
                        </a:lnSpc>
                        <a:spcBef>
                          <a:spcPts val="75"/>
                        </a:spcBef>
                        <a:spcAft>
                          <a:spcPts val="0"/>
                        </a:spcAft>
                      </a:pPr>
                      <a:r>
                        <a:rPr lang="en-US" sz="1000" b="1">
                          <a:effectLst/>
                          <a:latin typeface="Arial" panose="020B0604020202020204" pitchFamily="34" charset="0"/>
                          <a:ea typeface="Arial" panose="020B0604020202020204" pitchFamily="34" charset="0"/>
                          <a:cs typeface="Times New Roman" panose="02020603050405020304" pitchFamily="18" charset="0"/>
                        </a:rPr>
                        <a:t>0.02</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61595" algn="r">
                        <a:lnSpc>
                          <a:spcPts val="1105"/>
                        </a:lnSpc>
                        <a:spcBef>
                          <a:spcPts val="75"/>
                        </a:spcBef>
                        <a:spcAft>
                          <a:spcPts val="0"/>
                        </a:spcAft>
                      </a:pPr>
                      <a:r>
                        <a:rPr lang="en-US" sz="1000" b="1">
                          <a:effectLst/>
                          <a:latin typeface="Arial" panose="020B0604020202020204" pitchFamily="34" charset="0"/>
                          <a:ea typeface="Arial" panose="020B0604020202020204" pitchFamily="34" charset="0"/>
                          <a:cs typeface="Times New Roman" panose="02020603050405020304" pitchFamily="18" charset="0"/>
                        </a:rPr>
                        <a:t>0.01</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60960" algn="r">
                        <a:lnSpc>
                          <a:spcPts val="1105"/>
                        </a:lnSpc>
                        <a:spcBef>
                          <a:spcPts val="75"/>
                        </a:spcBef>
                        <a:spcAft>
                          <a:spcPts val="0"/>
                        </a:spcAft>
                      </a:pPr>
                      <a:r>
                        <a:rPr lang="en-US" sz="1000" b="1">
                          <a:effectLst/>
                          <a:latin typeface="Arial" panose="020B0604020202020204" pitchFamily="34" charset="0"/>
                          <a:ea typeface="Arial" panose="020B0604020202020204" pitchFamily="34" charset="0"/>
                          <a:cs typeface="Times New Roman" panose="02020603050405020304" pitchFamily="18" charset="0"/>
                        </a:rPr>
                        <a:t>0.002</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11430" algn="r">
                        <a:lnSpc>
                          <a:spcPts val="1105"/>
                        </a:lnSpc>
                        <a:spcBef>
                          <a:spcPts val="75"/>
                        </a:spcBef>
                        <a:spcAft>
                          <a:spcPts val="0"/>
                        </a:spcAft>
                      </a:pPr>
                      <a:r>
                        <a:rPr lang="en-US" sz="1000" b="1">
                          <a:effectLst/>
                          <a:latin typeface="Arial" panose="020B0604020202020204" pitchFamily="34" charset="0"/>
                          <a:ea typeface="Arial" panose="020B0604020202020204" pitchFamily="34" charset="0"/>
                          <a:cs typeface="Times New Roman" panose="02020603050405020304" pitchFamily="18" charset="0"/>
                        </a:rPr>
                        <a:t>0.001</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7533962"/>
                  </a:ext>
                </a:extLst>
              </a:tr>
              <a:tr h="128270">
                <a:tc>
                  <a:txBody>
                    <a:bodyPr/>
                    <a:lstStyle/>
                    <a:p>
                      <a:pPr marL="0" marR="6985" algn="r">
                        <a:lnSpc>
                          <a:spcPts val="910"/>
                        </a:lnSpc>
                        <a:spcBef>
                          <a:spcPts val="0"/>
                        </a:spcBef>
                        <a:spcAft>
                          <a:spcPts val="0"/>
                        </a:spcAft>
                      </a:pPr>
                      <a:r>
                        <a:rPr lang="en-US" sz="850" b="1">
                          <a:effectLst/>
                          <a:latin typeface="Arial" panose="020B0604020202020204" pitchFamily="34" charset="0"/>
                          <a:ea typeface="Arial" panose="020B0604020202020204" pitchFamily="34" charset="0"/>
                          <a:cs typeface="Times New Roman" panose="02020603050405020304" pitchFamily="18" charset="0"/>
                        </a:rPr>
                        <a:t>df</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l">
                        <a:lnSpc>
                          <a:spcPts val="935"/>
                        </a:lnSpc>
                        <a:spcBef>
                          <a:spcPts val="0"/>
                        </a:spcBef>
                        <a:spcAft>
                          <a:spcPts val="0"/>
                        </a:spcAft>
                      </a:pPr>
                      <a:r>
                        <a:rPr lang="en-US" sz="700">
                          <a:effectLst/>
                          <a:latin typeface="Times New Roman" panose="02020603050405020304" pitchFamily="18" charset="0"/>
                          <a:ea typeface="Arial" panose="020B0604020202020204" pitchFamily="34" charset="0"/>
                          <a:cs typeface="Arial" panose="020B0604020202020204" pitchFamily="34" charset="0"/>
                        </a:rPr>
                        <a:t> </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l">
                        <a:lnSpc>
                          <a:spcPts val="935"/>
                        </a:lnSpc>
                        <a:spcBef>
                          <a:spcPts val="0"/>
                        </a:spcBef>
                        <a:spcAft>
                          <a:spcPts val="0"/>
                        </a:spcAft>
                      </a:pPr>
                      <a:r>
                        <a:rPr lang="en-US" sz="700">
                          <a:effectLst/>
                          <a:latin typeface="Times New Roman" panose="02020603050405020304" pitchFamily="18" charset="0"/>
                          <a:ea typeface="Arial" panose="020B0604020202020204" pitchFamily="34" charset="0"/>
                          <a:cs typeface="Arial" panose="020B0604020202020204" pitchFamily="34" charset="0"/>
                        </a:rPr>
                        <a:t> </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l">
                        <a:lnSpc>
                          <a:spcPts val="935"/>
                        </a:lnSpc>
                        <a:spcBef>
                          <a:spcPts val="0"/>
                        </a:spcBef>
                        <a:spcAft>
                          <a:spcPts val="0"/>
                        </a:spcAft>
                      </a:pPr>
                      <a:r>
                        <a:rPr lang="en-US" sz="700">
                          <a:effectLst/>
                          <a:latin typeface="Times New Roman" panose="02020603050405020304" pitchFamily="18" charset="0"/>
                          <a:ea typeface="Arial" panose="020B0604020202020204" pitchFamily="34" charset="0"/>
                          <a:cs typeface="Arial" panose="020B0604020202020204" pitchFamily="34" charset="0"/>
                        </a:rPr>
                        <a:t> </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l">
                        <a:lnSpc>
                          <a:spcPts val="935"/>
                        </a:lnSpc>
                        <a:spcBef>
                          <a:spcPts val="0"/>
                        </a:spcBef>
                        <a:spcAft>
                          <a:spcPts val="0"/>
                        </a:spcAft>
                      </a:pPr>
                      <a:r>
                        <a:rPr lang="en-US" sz="700">
                          <a:effectLst/>
                          <a:latin typeface="Times New Roman" panose="02020603050405020304" pitchFamily="18" charset="0"/>
                          <a:ea typeface="Arial" panose="020B0604020202020204" pitchFamily="34" charset="0"/>
                          <a:cs typeface="Arial" panose="020B0604020202020204" pitchFamily="34" charset="0"/>
                        </a:rPr>
                        <a:t> </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l">
                        <a:lnSpc>
                          <a:spcPts val="935"/>
                        </a:lnSpc>
                        <a:spcBef>
                          <a:spcPts val="0"/>
                        </a:spcBef>
                        <a:spcAft>
                          <a:spcPts val="0"/>
                        </a:spcAft>
                      </a:pPr>
                      <a:r>
                        <a:rPr lang="en-US" sz="700">
                          <a:effectLst/>
                          <a:latin typeface="Times New Roman" panose="02020603050405020304" pitchFamily="18" charset="0"/>
                          <a:ea typeface="Arial" panose="020B0604020202020204" pitchFamily="34" charset="0"/>
                          <a:cs typeface="Arial" panose="020B0604020202020204" pitchFamily="34" charset="0"/>
                        </a:rPr>
                        <a:t> </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l">
                        <a:lnSpc>
                          <a:spcPts val="935"/>
                        </a:lnSpc>
                        <a:spcBef>
                          <a:spcPts val="0"/>
                        </a:spcBef>
                        <a:spcAft>
                          <a:spcPts val="0"/>
                        </a:spcAft>
                      </a:pPr>
                      <a:r>
                        <a:rPr lang="en-US" sz="700">
                          <a:effectLst/>
                          <a:latin typeface="Times New Roman" panose="02020603050405020304" pitchFamily="18" charset="0"/>
                          <a:ea typeface="Arial" panose="020B0604020202020204" pitchFamily="34" charset="0"/>
                          <a:cs typeface="Arial" panose="020B0604020202020204" pitchFamily="34" charset="0"/>
                        </a:rPr>
                        <a:t> </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l">
                        <a:lnSpc>
                          <a:spcPts val="935"/>
                        </a:lnSpc>
                        <a:spcBef>
                          <a:spcPts val="0"/>
                        </a:spcBef>
                        <a:spcAft>
                          <a:spcPts val="0"/>
                        </a:spcAft>
                      </a:pPr>
                      <a:r>
                        <a:rPr lang="en-US" sz="700">
                          <a:effectLst/>
                          <a:latin typeface="Times New Roman" panose="02020603050405020304" pitchFamily="18" charset="0"/>
                          <a:ea typeface="Arial" panose="020B0604020202020204" pitchFamily="34" charset="0"/>
                          <a:cs typeface="Arial" panose="020B0604020202020204" pitchFamily="34" charset="0"/>
                        </a:rPr>
                        <a:t> </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l">
                        <a:lnSpc>
                          <a:spcPts val="935"/>
                        </a:lnSpc>
                        <a:spcBef>
                          <a:spcPts val="0"/>
                        </a:spcBef>
                        <a:spcAft>
                          <a:spcPts val="0"/>
                        </a:spcAft>
                      </a:pPr>
                      <a:r>
                        <a:rPr lang="en-US" sz="700">
                          <a:effectLst/>
                          <a:latin typeface="Times New Roman" panose="02020603050405020304" pitchFamily="18" charset="0"/>
                          <a:ea typeface="Arial" panose="020B0604020202020204" pitchFamily="34" charset="0"/>
                          <a:cs typeface="Arial" panose="020B0604020202020204" pitchFamily="34" charset="0"/>
                        </a:rPr>
                        <a:t> </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l">
                        <a:lnSpc>
                          <a:spcPts val="935"/>
                        </a:lnSpc>
                        <a:spcBef>
                          <a:spcPts val="0"/>
                        </a:spcBef>
                        <a:spcAft>
                          <a:spcPts val="0"/>
                        </a:spcAft>
                      </a:pPr>
                      <a:r>
                        <a:rPr lang="en-US" sz="700">
                          <a:effectLst/>
                          <a:latin typeface="Times New Roman" panose="02020603050405020304" pitchFamily="18" charset="0"/>
                          <a:ea typeface="Arial" panose="020B0604020202020204" pitchFamily="34" charset="0"/>
                          <a:cs typeface="Arial" panose="020B0604020202020204" pitchFamily="34" charset="0"/>
                        </a:rPr>
                        <a:t> </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l">
                        <a:lnSpc>
                          <a:spcPts val="935"/>
                        </a:lnSpc>
                        <a:spcBef>
                          <a:spcPts val="0"/>
                        </a:spcBef>
                        <a:spcAft>
                          <a:spcPts val="0"/>
                        </a:spcAft>
                      </a:pPr>
                      <a:r>
                        <a:rPr lang="en-US" sz="700">
                          <a:effectLst/>
                          <a:latin typeface="Times New Roman" panose="02020603050405020304" pitchFamily="18" charset="0"/>
                          <a:ea typeface="Arial" panose="020B0604020202020204" pitchFamily="34" charset="0"/>
                          <a:cs typeface="Arial" panose="020B0604020202020204" pitchFamily="34" charset="0"/>
                        </a:rPr>
                        <a:t> </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l">
                        <a:lnSpc>
                          <a:spcPts val="935"/>
                        </a:lnSpc>
                        <a:spcBef>
                          <a:spcPts val="0"/>
                        </a:spcBef>
                        <a:spcAft>
                          <a:spcPts val="0"/>
                        </a:spcAft>
                      </a:pPr>
                      <a:r>
                        <a:rPr lang="en-US" sz="700">
                          <a:effectLst/>
                          <a:latin typeface="Times New Roman" panose="02020603050405020304" pitchFamily="18" charset="0"/>
                          <a:ea typeface="Arial" panose="020B0604020202020204" pitchFamily="34" charset="0"/>
                          <a:cs typeface="Arial" panose="020B0604020202020204" pitchFamily="34" charset="0"/>
                        </a:rPr>
                        <a:t> </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539014357"/>
                  </a:ext>
                </a:extLst>
              </a:tr>
              <a:tr h="135255">
                <a:tc>
                  <a:txBody>
                    <a:bodyPr/>
                    <a:lstStyle/>
                    <a:p>
                      <a:pPr marL="0" marR="6350" algn="r">
                        <a:lnSpc>
                          <a:spcPts val="935"/>
                        </a:lnSpc>
                        <a:spcBef>
                          <a:spcPts val="30"/>
                        </a:spcBef>
                        <a:spcAft>
                          <a:spcPts val="0"/>
                        </a:spcAft>
                      </a:pPr>
                      <a:r>
                        <a:rPr lang="en-US" sz="850">
                          <a:effectLst/>
                          <a:latin typeface="Arial" panose="020B0604020202020204" pitchFamily="34" charset="0"/>
                          <a:ea typeface="Arial" panose="020B0604020202020204" pitchFamily="34" charset="0"/>
                          <a:cs typeface="Times New Roman" panose="02020603050405020304" pitchFamily="18" charset="0"/>
                        </a:rPr>
                        <a:t>6</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w="12700" cap="flat" cmpd="sng" algn="ctr">
                      <a:solidFill>
                        <a:srgbClr val="000000"/>
                      </a:solidFill>
                      <a:prstDash val="solid"/>
                      <a:round/>
                      <a:headEnd type="none" w="med" len="med"/>
                      <a:tailEnd type="none" w="med" len="med"/>
                    </a:lnR>
                    <a:lnT>
                      <a:noFill/>
                    </a:lnT>
                    <a:lnB>
                      <a:noFill/>
                    </a:lnB>
                    <a:solidFill>
                      <a:srgbClr val="9ACCFF"/>
                    </a:solidFill>
                  </a:tcPr>
                </a:tc>
                <a:tc>
                  <a:txBody>
                    <a:bodyPr/>
                    <a:lstStyle/>
                    <a:p>
                      <a:pPr marL="0" marR="111760" algn="r">
                        <a:lnSpc>
                          <a:spcPts val="935"/>
                        </a:lnSpc>
                        <a:spcBef>
                          <a:spcPts val="30"/>
                        </a:spcBef>
                        <a:spcAft>
                          <a:spcPts val="0"/>
                        </a:spcAft>
                      </a:pPr>
                      <a:r>
                        <a:rPr lang="en-US" sz="850">
                          <a:effectLst/>
                          <a:latin typeface="Arial" panose="020B0604020202020204" pitchFamily="34" charset="0"/>
                          <a:ea typeface="Arial" panose="020B0604020202020204" pitchFamily="34" charset="0"/>
                          <a:cs typeface="Times New Roman" panose="02020603050405020304" pitchFamily="18" charset="0"/>
                        </a:rPr>
                        <a:t>0.000</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a:noFill/>
                    </a:lnT>
                    <a:lnB>
                      <a:noFill/>
                    </a:lnB>
                    <a:solidFill>
                      <a:srgbClr val="9ACCFF"/>
                    </a:solidFill>
                  </a:tcPr>
                </a:tc>
                <a:tc>
                  <a:txBody>
                    <a:bodyPr/>
                    <a:lstStyle/>
                    <a:p>
                      <a:pPr marL="0" marR="111125" algn="r">
                        <a:lnSpc>
                          <a:spcPts val="935"/>
                        </a:lnSpc>
                        <a:spcBef>
                          <a:spcPts val="30"/>
                        </a:spcBef>
                        <a:spcAft>
                          <a:spcPts val="0"/>
                        </a:spcAft>
                      </a:pPr>
                      <a:r>
                        <a:rPr lang="en-US" sz="850">
                          <a:effectLst/>
                          <a:latin typeface="Arial" panose="020B0604020202020204" pitchFamily="34" charset="0"/>
                          <a:ea typeface="Arial" panose="020B0604020202020204" pitchFamily="34" charset="0"/>
                          <a:cs typeface="Times New Roman" panose="02020603050405020304" pitchFamily="18" charset="0"/>
                        </a:rPr>
                        <a:t>0.718</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solidFill>
                      <a:srgbClr val="9ACCFF"/>
                    </a:solidFill>
                  </a:tcPr>
                </a:tc>
                <a:tc>
                  <a:txBody>
                    <a:bodyPr/>
                    <a:lstStyle/>
                    <a:p>
                      <a:pPr marL="0" marR="111125" algn="r">
                        <a:lnSpc>
                          <a:spcPts val="935"/>
                        </a:lnSpc>
                        <a:spcBef>
                          <a:spcPts val="30"/>
                        </a:spcBef>
                        <a:spcAft>
                          <a:spcPts val="0"/>
                        </a:spcAft>
                      </a:pPr>
                      <a:r>
                        <a:rPr lang="en-US" sz="850">
                          <a:effectLst/>
                          <a:latin typeface="Arial" panose="020B0604020202020204" pitchFamily="34" charset="0"/>
                          <a:ea typeface="Arial" panose="020B0604020202020204" pitchFamily="34" charset="0"/>
                          <a:cs typeface="Times New Roman" panose="02020603050405020304" pitchFamily="18" charset="0"/>
                        </a:rPr>
                        <a:t>0.906</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solidFill>
                      <a:srgbClr val="9ACCFF"/>
                    </a:solidFill>
                  </a:tcPr>
                </a:tc>
                <a:tc>
                  <a:txBody>
                    <a:bodyPr/>
                    <a:lstStyle/>
                    <a:p>
                      <a:pPr marL="0" marR="110490" algn="r">
                        <a:lnSpc>
                          <a:spcPts val="935"/>
                        </a:lnSpc>
                        <a:spcBef>
                          <a:spcPts val="30"/>
                        </a:spcBef>
                        <a:spcAft>
                          <a:spcPts val="0"/>
                        </a:spcAft>
                      </a:pPr>
                      <a:r>
                        <a:rPr lang="en-US" sz="850">
                          <a:effectLst/>
                          <a:latin typeface="Arial" panose="020B0604020202020204" pitchFamily="34" charset="0"/>
                          <a:ea typeface="Arial" panose="020B0604020202020204" pitchFamily="34" charset="0"/>
                          <a:cs typeface="Times New Roman" panose="02020603050405020304" pitchFamily="18" charset="0"/>
                        </a:rPr>
                        <a:t>1.134</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solidFill>
                      <a:srgbClr val="9ACCFF"/>
                    </a:solidFill>
                  </a:tcPr>
                </a:tc>
                <a:tc>
                  <a:txBody>
                    <a:bodyPr/>
                    <a:lstStyle/>
                    <a:p>
                      <a:pPr marL="0" marR="110490" algn="r">
                        <a:lnSpc>
                          <a:spcPts val="935"/>
                        </a:lnSpc>
                        <a:spcBef>
                          <a:spcPts val="30"/>
                        </a:spcBef>
                        <a:spcAft>
                          <a:spcPts val="0"/>
                        </a:spcAft>
                      </a:pPr>
                      <a:r>
                        <a:rPr lang="en-US" sz="850">
                          <a:effectLst/>
                          <a:latin typeface="Arial" panose="020B0604020202020204" pitchFamily="34" charset="0"/>
                          <a:ea typeface="Arial" panose="020B0604020202020204" pitchFamily="34" charset="0"/>
                          <a:cs typeface="Times New Roman" panose="02020603050405020304" pitchFamily="18" charset="0"/>
                        </a:rPr>
                        <a:t>1.440</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solidFill>
                      <a:srgbClr val="9ACCFF"/>
                    </a:solidFill>
                  </a:tcPr>
                </a:tc>
                <a:tc>
                  <a:txBody>
                    <a:bodyPr/>
                    <a:lstStyle/>
                    <a:p>
                      <a:pPr marL="0" marR="80645" algn="r">
                        <a:lnSpc>
                          <a:spcPts val="935"/>
                        </a:lnSpc>
                        <a:spcBef>
                          <a:spcPts val="30"/>
                        </a:spcBef>
                        <a:spcAft>
                          <a:spcPts val="0"/>
                        </a:spcAft>
                      </a:pPr>
                      <a:r>
                        <a:rPr lang="en-US" sz="850">
                          <a:effectLst/>
                          <a:latin typeface="Arial" panose="020B0604020202020204" pitchFamily="34" charset="0"/>
                          <a:ea typeface="Arial" panose="020B0604020202020204" pitchFamily="34" charset="0"/>
                          <a:cs typeface="Times New Roman" panose="02020603050405020304" pitchFamily="18" charset="0"/>
                        </a:rPr>
                        <a:t>1.943</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solidFill>
                      <a:srgbClr val="9ACCFF"/>
                    </a:solidFill>
                  </a:tcPr>
                </a:tc>
                <a:tc>
                  <a:txBody>
                    <a:bodyPr/>
                    <a:lstStyle/>
                    <a:p>
                      <a:pPr marL="0" marR="109220" algn="r">
                        <a:lnSpc>
                          <a:spcPts val="935"/>
                        </a:lnSpc>
                        <a:spcBef>
                          <a:spcPts val="30"/>
                        </a:spcBef>
                        <a:spcAft>
                          <a:spcPts val="0"/>
                        </a:spcAft>
                      </a:pPr>
                      <a:r>
                        <a:rPr lang="en-US" sz="850">
                          <a:effectLst/>
                          <a:latin typeface="Arial" panose="020B0604020202020204" pitchFamily="34" charset="0"/>
                          <a:ea typeface="Arial" panose="020B0604020202020204" pitchFamily="34" charset="0"/>
                          <a:cs typeface="Times New Roman" panose="02020603050405020304" pitchFamily="18" charset="0"/>
                        </a:rPr>
                        <a:t>2.447</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solidFill>
                      <a:srgbClr val="9ACCFF"/>
                    </a:solidFill>
                  </a:tcPr>
                </a:tc>
                <a:tc>
                  <a:txBody>
                    <a:bodyPr/>
                    <a:lstStyle/>
                    <a:p>
                      <a:pPr marL="0" marR="79375" algn="r">
                        <a:lnSpc>
                          <a:spcPts val="935"/>
                        </a:lnSpc>
                        <a:spcBef>
                          <a:spcPts val="30"/>
                        </a:spcBef>
                        <a:spcAft>
                          <a:spcPts val="0"/>
                        </a:spcAft>
                      </a:pPr>
                      <a:r>
                        <a:rPr lang="en-US" sz="850"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3.143</a:t>
                      </a:r>
                      <a:endParaRPr lang="en-US" sz="11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solidFill>
                      <a:srgbClr val="9ACCFF"/>
                    </a:solidFill>
                  </a:tcPr>
                </a:tc>
                <a:tc>
                  <a:txBody>
                    <a:bodyPr/>
                    <a:lstStyle/>
                    <a:p>
                      <a:pPr marL="0" marR="57150" algn="r">
                        <a:lnSpc>
                          <a:spcPts val="935"/>
                        </a:lnSpc>
                        <a:spcBef>
                          <a:spcPts val="30"/>
                        </a:spcBef>
                        <a:spcAft>
                          <a:spcPts val="0"/>
                        </a:spcAft>
                      </a:pPr>
                      <a:r>
                        <a:rPr lang="en-US" sz="850" dirty="0">
                          <a:effectLst/>
                          <a:latin typeface="Arial" panose="020B0604020202020204" pitchFamily="34" charset="0"/>
                          <a:ea typeface="Arial" panose="020B0604020202020204" pitchFamily="34" charset="0"/>
                          <a:cs typeface="Times New Roman" panose="02020603050405020304" pitchFamily="18" charset="0"/>
                        </a:rPr>
                        <a:t>3.707</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solidFill>
                      <a:srgbClr val="9ACCFF"/>
                    </a:solidFill>
                  </a:tcPr>
                </a:tc>
                <a:tc>
                  <a:txBody>
                    <a:bodyPr/>
                    <a:lstStyle/>
                    <a:p>
                      <a:pPr marL="0" marR="56515" algn="r">
                        <a:lnSpc>
                          <a:spcPts val="935"/>
                        </a:lnSpc>
                        <a:spcBef>
                          <a:spcPts val="30"/>
                        </a:spcBef>
                        <a:spcAft>
                          <a:spcPts val="0"/>
                        </a:spcAft>
                      </a:pPr>
                      <a:r>
                        <a:rPr lang="en-US" sz="850">
                          <a:effectLst/>
                          <a:latin typeface="Arial" panose="020B0604020202020204" pitchFamily="34" charset="0"/>
                          <a:ea typeface="Arial" panose="020B0604020202020204" pitchFamily="34" charset="0"/>
                          <a:cs typeface="Times New Roman" panose="02020603050405020304" pitchFamily="18" charset="0"/>
                        </a:rPr>
                        <a:t>5.208</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solidFill>
                      <a:srgbClr val="9ACCFF"/>
                    </a:solidFill>
                  </a:tcPr>
                </a:tc>
                <a:tc>
                  <a:txBody>
                    <a:bodyPr/>
                    <a:lstStyle/>
                    <a:p>
                      <a:pPr marL="0" marR="6985" algn="r">
                        <a:lnSpc>
                          <a:spcPts val="935"/>
                        </a:lnSpc>
                        <a:spcBef>
                          <a:spcPts val="30"/>
                        </a:spcBef>
                        <a:spcAft>
                          <a:spcPts val="0"/>
                        </a:spcAft>
                      </a:pPr>
                      <a:r>
                        <a:rPr lang="en-US" sz="850">
                          <a:effectLst/>
                          <a:latin typeface="Arial" panose="020B0604020202020204" pitchFamily="34" charset="0"/>
                          <a:ea typeface="Arial" panose="020B0604020202020204" pitchFamily="34" charset="0"/>
                          <a:cs typeface="Times New Roman" panose="02020603050405020304" pitchFamily="18" charset="0"/>
                        </a:rPr>
                        <a:t>5.959</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solidFill>
                      <a:srgbClr val="9ACCFF"/>
                    </a:solidFill>
                  </a:tcPr>
                </a:tc>
                <a:extLst>
                  <a:ext uri="{0D108BD9-81ED-4DB2-BD59-A6C34878D82A}">
                    <a16:rowId xmlns:a16="http://schemas.microsoft.com/office/drawing/2014/main" val="3045259580"/>
                  </a:ext>
                </a:extLst>
              </a:tr>
              <a:tr h="135255">
                <a:tc>
                  <a:txBody>
                    <a:bodyPr/>
                    <a:lstStyle/>
                    <a:p>
                      <a:pPr marL="0" marR="6350" algn="r">
                        <a:lnSpc>
                          <a:spcPts val="935"/>
                        </a:lnSpc>
                        <a:spcBef>
                          <a:spcPts val="30"/>
                        </a:spcBef>
                        <a:spcAft>
                          <a:spcPts val="0"/>
                        </a:spcAft>
                      </a:pPr>
                      <a:r>
                        <a:rPr lang="en-US" sz="850">
                          <a:effectLst/>
                          <a:latin typeface="Arial" panose="020B0604020202020204" pitchFamily="34" charset="0"/>
                          <a:ea typeface="Arial" panose="020B0604020202020204" pitchFamily="34" charset="0"/>
                          <a:cs typeface="Times New Roman" panose="02020603050405020304" pitchFamily="18" charset="0"/>
                        </a:rPr>
                        <a:t>7</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w="12700" cap="flat" cmpd="sng" algn="ctr">
                      <a:solidFill>
                        <a:srgbClr val="000000"/>
                      </a:solidFill>
                      <a:prstDash val="solid"/>
                      <a:round/>
                      <a:headEnd type="none" w="med" len="med"/>
                      <a:tailEnd type="none" w="med" len="med"/>
                    </a:lnR>
                    <a:lnT>
                      <a:noFill/>
                    </a:lnT>
                    <a:lnB>
                      <a:noFill/>
                    </a:lnB>
                    <a:solidFill>
                      <a:srgbClr val="9ACCFF"/>
                    </a:solidFill>
                  </a:tcPr>
                </a:tc>
                <a:tc>
                  <a:txBody>
                    <a:bodyPr/>
                    <a:lstStyle/>
                    <a:p>
                      <a:pPr marL="0" marR="111760" algn="r">
                        <a:lnSpc>
                          <a:spcPts val="935"/>
                        </a:lnSpc>
                        <a:spcBef>
                          <a:spcPts val="30"/>
                        </a:spcBef>
                        <a:spcAft>
                          <a:spcPts val="0"/>
                        </a:spcAft>
                      </a:pPr>
                      <a:r>
                        <a:rPr lang="en-US" sz="850">
                          <a:effectLst/>
                          <a:latin typeface="Arial" panose="020B0604020202020204" pitchFamily="34" charset="0"/>
                          <a:ea typeface="Arial" panose="020B0604020202020204" pitchFamily="34" charset="0"/>
                          <a:cs typeface="Times New Roman" panose="02020603050405020304" pitchFamily="18" charset="0"/>
                        </a:rPr>
                        <a:t>0.000</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a:noFill/>
                    </a:lnT>
                    <a:lnB>
                      <a:noFill/>
                    </a:lnB>
                    <a:solidFill>
                      <a:srgbClr val="9ACCFF"/>
                    </a:solidFill>
                  </a:tcPr>
                </a:tc>
                <a:tc>
                  <a:txBody>
                    <a:bodyPr/>
                    <a:lstStyle/>
                    <a:p>
                      <a:pPr marL="0" marR="111125" algn="r">
                        <a:lnSpc>
                          <a:spcPts val="935"/>
                        </a:lnSpc>
                        <a:spcBef>
                          <a:spcPts val="30"/>
                        </a:spcBef>
                        <a:spcAft>
                          <a:spcPts val="0"/>
                        </a:spcAft>
                      </a:pPr>
                      <a:r>
                        <a:rPr lang="en-US" sz="850">
                          <a:effectLst/>
                          <a:latin typeface="Arial" panose="020B0604020202020204" pitchFamily="34" charset="0"/>
                          <a:ea typeface="Arial" panose="020B0604020202020204" pitchFamily="34" charset="0"/>
                          <a:cs typeface="Times New Roman" panose="02020603050405020304" pitchFamily="18" charset="0"/>
                        </a:rPr>
                        <a:t>0.711</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solidFill>
                      <a:srgbClr val="9ACCFF"/>
                    </a:solidFill>
                  </a:tcPr>
                </a:tc>
                <a:tc>
                  <a:txBody>
                    <a:bodyPr/>
                    <a:lstStyle/>
                    <a:p>
                      <a:pPr marL="0" marR="111125" algn="r">
                        <a:lnSpc>
                          <a:spcPts val="935"/>
                        </a:lnSpc>
                        <a:spcBef>
                          <a:spcPts val="30"/>
                        </a:spcBef>
                        <a:spcAft>
                          <a:spcPts val="0"/>
                        </a:spcAft>
                      </a:pPr>
                      <a:r>
                        <a:rPr lang="en-US" sz="850">
                          <a:effectLst/>
                          <a:latin typeface="Arial" panose="020B0604020202020204" pitchFamily="34" charset="0"/>
                          <a:ea typeface="Arial" panose="020B0604020202020204" pitchFamily="34" charset="0"/>
                          <a:cs typeface="Times New Roman" panose="02020603050405020304" pitchFamily="18" charset="0"/>
                        </a:rPr>
                        <a:t>0.896</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solidFill>
                      <a:srgbClr val="9ACCFF"/>
                    </a:solidFill>
                  </a:tcPr>
                </a:tc>
                <a:tc>
                  <a:txBody>
                    <a:bodyPr/>
                    <a:lstStyle/>
                    <a:p>
                      <a:pPr marL="0" marR="110490" algn="r">
                        <a:lnSpc>
                          <a:spcPts val="935"/>
                        </a:lnSpc>
                        <a:spcBef>
                          <a:spcPts val="30"/>
                        </a:spcBef>
                        <a:spcAft>
                          <a:spcPts val="0"/>
                        </a:spcAft>
                      </a:pPr>
                      <a:r>
                        <a:rPr lang="en-US" sz="850">
                          <a:effectLst/>
                          <a:latin typeface="Arial" panose="020B0604020202020204" pitchFamily="34" charset="0"/>
                          <a:ea typeface="Arial" panose="020B0604020202020204" pitchFamily="34" charset="0"/>
                          <a:cs typeface="Times New Roman" panose="02020603050405020304" pitchFamily="18" charset="0"/>
                        </a:rPr>
                        <a:t>1.119</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solidFill>
                      <a:srgbClr val="9ACCFF"/>
                    </a:solidFill>
                  </a:tcPr>
                </a:tc>
                <a:tc>
                  <a:txBody>
                    <a:bodyPr/>
                    <a:lstStyle/>
                    <a:p>
                      <a:pPr marL="0" marR="110490" algn="r">
                        <a:lnSpc>
                          <a:spcPts val="935"/>
                        </a:lnSpc>
                        <a:spcBef>
                          <a:spcPts val="30"/>
                        </a:spcBef>
                        <a:spcAft>
                          <a:spcPts val="0"/>
                        </a:spcAft>
                      </a:pPr>
                      <a:r>
                        <a:rPr lang="en-US" sz="850">
                          <a:effectLst/>
                          <a:latin typeface="Arial" panose="020B0604020202020204" pitchFamily="34" charset="0"/>
                          <a:ea typeface="Arial" panose="020B0604020202020204" pitchFamily="34" charset="0"/>
                          <a:cs typeface="Times New Roman" panose="02020603050405020304" pitchFamily="18" charset="0"/>
                        </a:rPr>
                        <a:t>1.415</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solidFill>
                      <a:srgbClr val="9ACCFF"/>
                    </a:solidFill>
                  </a:tcPr>
                </a:tc>
                <a:tc>
                  <a:txBody>
                    <a:bodyPr/>
                    <a:lstStyle/>
                    <a:p>
                      <a:pPr marL="0" marR="80645" algn="r">
                        <a:lnSpc>
                          <a:spcPts val="935"/>
                        </a:lnSpc>
                        <a:spcBef>
                          <a:spcPts val="30"/>
                        </a:spcBef>
                        <a:spcAft>
                          <a:spcPts val="0"/>
                        </a:spcAft>
                      </a:pPr>
                      <a:r>
                        <a:rPr lang="en-US" sz="850">
                          <a:effectLst/>
                          <a:latin typeface="Arial" panose="020B0604020202020204" pitchFamily="34" charset="0"/>
                          <a:ea typeface="Arial" panose="020B0604020202020204" pitchFamily="34" charset="0"/>
                          <a:cs typeface="Times New Roman" panose="02020603050405020304" pitchFamily="18" charset="0"/>
                        </a:rPr>
                        <a:t>1.895</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solidFill>
                      <a:srgbClr val="9ACCFF"/>
                    </a:solidFill>
                  </a:tcPr>
                </a:tc>
                <a:tc>
                  <a:txBody>
                    <a:bodyPr/>
                    <a:lstStyle/>
                    <a:p>
                      <a:pPr marL="0" marR="109220" algn="r">
                        <a:lnSpc>
                          <a:spcPts val="935"/>
                        </a:lnSpc>
                        <a:spcBef>
                          <a:spcPts val="30"/>
                        </a:spcBef>
                        <a:spcAft>
                          <a:spcPts val="0"/>
                        </a:spcAft>
                      </a:pPr>
                      <a:r>
                        <a:rPr lang="en-US" sz="850">
                          <a:effectLst/>
                          <a:latin typeface="Arial" panose="020B0604020202020204" pitchFamily="34" charset="0"/>
                          <a:ea typeface="Arial" panose="020B0604020202020204" pitchFamily="34" charset="0"/>
                          <a:cs typeface="Times New Roman" panose="02020603050405020304" pitchFamily="18" charset="0"/>
                        </a:rPr>
                        <a:t>2.365</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solidFill>
                      <a:srgbClr val="9ACCFF"/>
                    </a:solidFill>
                  </a:tcPr>
                </a:tc>
                <a:tc>
                  <a:txBody>
                    <a:bodyPr/>
                    <a:lstStyle/>
                    <a:p>
                      <a:pPr marL="0" marR="79375" algn="r">
                        <a:lnSpc>
                          <a:spcPts val="935"/>
                        </a:lnSpc>
                        <a:spcBef>
                          <a:spcPts val="30"/>
                        </a:spcBef>
                        <a:spcAft>
                          <a:spcPts val="0"/>
                        </a:spcAft>
                      </a:pPr>
                      <a:r>
                        <a:rPr lang="en-US" sz="850">
                          <a:effectLst/>
                          <a:latin typeface="Arial" panose="020B0604020202020204" pitchFamily="34" charset="0"/>
                          <a:ea typeface="Arial" panose="020B0604020202020204" pitchFamily="34" charset="0"/>
                          <a:cs typeface="Times New Roman" panose="02020603050405020304" pitchFamily="18" charset="0"/>
                        </a:rPr>
                        <a:t>2.998</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solidFill>
                      <a:srgbClr val="9ACCFF"/>
                    </a:solidFill>
                  </a:tcPr>
                </a:tc>
                <a:tc>
                  <a:txBody>
                    <a:bodyPr/>
                    <a:lstStyle/>
                    <a:p>
                      <a:pPr marL="0" marR="57150" algn="r">
                        <a:lnSpc>
                          <a:spcPts val="935"/>
                        </a:lnSpc>
                        <a:spcBef>
                          <a:spcPts val="30"/>
                        </a:spcBef>
                        <a:spcAft>
                          <a:spcPts val="0"/>
                        </a:spcAft>
                      </a:pPr>
                      <a:r>
                        <a:rPr lang="en-US" sz="850">
                          <a:effectLst/>
                          <a:latin typeface="Arial" panose="020B0604020202020204" pitchFamily="34" charset="0"/>
                          <a:ea typeface="Arial" panose="020B0604020202020204" pitchFamily="34" charset="0"/>
                          <a:cs typeface="Times New Roman" panose="02020603050405020304" pitchFamily="18" charset="0"/>
                        </a:rPr>
                        <a:t>3.499</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solidFill>
                      <a:srgbClr val="9ACCFF"/>
                    </a:solidFill>
                  </a:tcPr>
                </a:tc>
                <a:tc>
                  <a:txBody>
                    <a:bodyPr/>
                    <a:lstStyle/>
                    <a:p>
                      <a:pPr marL="0" marR="56515" algn="r">
                        <a:lnSpc>
                          <a:spcPts val="935"/>
                        </a:lnSpc>
                        <a:spcBef>
                          <a:spcPts val="30"/>
                        </a:spcBef>
                        <a:spcAft>
                          <a:spcPts val="0"/>
                        </a:spcAft>
                      </a:pPr>
                      <a:r>
                        <a:rPr lang="en-US" sz="850">
                          <a:effectLst/>
                          <a:latin typeface="Arial" panose="020B0604020202020204" pitchFamily="34" charset="0"/>
                          <a:ea typeface="Arial" panose="020B0604020202020204" pitchFamily="34" charset="0"/>
                          <a:cs typeface="Times New Roman" panose="02020603050405020304" pitchFamily="18" charset="0"/>
                        </a:rPr>
                        <a:t>4.785</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solidFill>
                      <a:srgbClr val="9ACCFF"/>
                    </a:solidFill>
                  </a:tcPr>
                </a:tc>
                <a:tc>
                  <a:txBody>
                    <a:bodyPr/>
                    <a:lstStyle/>
                    <a:p>
                      <a:pPr marL="0" marR="6985" algn="r">
                        <a:lnSpc>
                          <a:spcPts val="935"/>
                        </a:lnSpc>
                        <a:spcBef>
                          <a:spcPts val="30"/>
                        </a:spcBef>
                        <a:spcAft>
                          <a:spcPts val="0"/>
                        </a:spcAft>
                      </a:pPr>
                      <a:r>
                        <a:rPr lang="en-US" sz="850">
                          <a:effectLst/>
                          <a:latin typeface="Arial" panose="020B0604020202020204" pitchFamily="34" charset="0"/>
                          <a:ea typeface="Arial" panose="020B0604020202020204" pitchFamily="34" charset="0"/>
                          <a:cs typeface="Times New Roman" panose="02020603050405020304" pitchFamily="18" charset="0"/>
                        </a:rPr>
                        <a:t>5.408</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solidFill>
                      <a:srgbClr val="9ACCFF"/>
                    </a:solidFill>
                  </a:tcPr>
                </a:tc>
                <a:extLst>
                  <a:ext uri="{0D108BD9-81ED-4DB2-BD59-A6C34878D82A}">
                    <a16:rowId xmlns:a16="http://schemas.microsoft.com/office/drawing/2014/main" val="1414502297"/>
                  </a:ext>
                </a:extLst>
              </a:tr>
              <a:tr h="135255">
                <a:tc>
                  <a:txBody>
                    <a:bodyPr/>
                    <a:lstStyle/>
                    <a:p>
                      <a:pPr marL="0" marR="6350" algn="r">
                        <a:lnSpc>
                          <a:spcPts val="935"/>
                        </a:lnSpc>
                        <a:spcBef>
                          <a:spcPts val="30"/>
                        </a:spcBef>
                        <a:spcAft>
                          <a:spcPts val="0"/>
                        </a:spcAft>
                      </a:pPr>
                      <a:r>
                        <a:rPr lang="en-US" sz="850">
                          <a:effectLst/>
                          <a:latin typeface="Arial" panose="020B0604020202020204" pitchFamily="34" charset="0"/>
                          <a:ea typeface="Arial" panose="020B0604020202020204" pitchFamily="34" charset="0"/>
                          <a:cs typeface="Times New Roman" panose="02020603050405020304" pitchFamily="18" charset="0"/>
                        </a:rPr>
                        <a:t>8</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w="12700" cap="flat" cmpd="sng" algn="ctr">
                      <a:solidFill>
                        <a:srgbClr val="000000"/>
                      </a:solidFill>
                      <a:prstDash val="solid"/>
                      <a:round/>
                      <a:headEnd type="none" w="med" len="med"/>
                      <a:tailEnd type="none" w="med" len="med"/>
                    </a:lnR>
                    <a:lnT>
                      <a:noFill/>
                    </a:lnT>
                    <a:lnB>
                      <a:noFill/>
                    </a:lnB>
                    <a:solidFill>
                      <a:srgbClr val="9ACCFF"/>
                    </a:solidFill>
                  </a:tcPr>
                </a:tc>
                <a:tc>
                  <a:txBody>
                    <a:bodyPr/>
                    <a:lstStyle/>
                    <a:p>
                      <a:pPr marL="0" marR="111760" algn="r">
                        <a:lnSpc>
                          <a:spcPts val="935"/>
                        </a:lnSpc>
                        <a:spcBef>
                          <a:spcPts val="30"/>
                        </a:spcBef>
                        <a:spcAft>
                          <a:spcPts val="0"/>
                        </a:spcAft>
                      </a:pPr>
                      <a:r>
                        <a:rPr lang="en-US" sz="850">
                          <a:effectLst/>
                          <a:latin typeface="Arial" panose="020B0604020202020204" pitchFamily="34" charset="0"/>
                          <a:ea typeface="Arial" panose="020B0604020202020204" pitchFamily="34" charset="0"/>
                          <a:cs typeface="Times New Roman" panose="02020603050405020304" pitchFamily="18" charset="0"/>
                        </a:rPr>
                        <a:t>0.000</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a:noFill/>
                    </a:lnT>
                    <a:lnB>
                      <a:noFill/>
                    </a:lnB>
                    <a:solidFill>
                      <a:srgbClr val="9ACCFF"/>
                    </a:solidFill>
                  </a:tcPr>
                </a:tc>
                <a:tc>
                  <a:txBody>
                    <a:bodyPr/>
                    <a:lstStyle/>
                    <a:p>
                      <a:pPr marL="0" marR="111125" algn="r">
                        <a:lnSpc>
                          <a:spcPts val="935"/>
                        </a:lnSpc>
                        <a:spcBef>
                          <a:spcPts val="30"/>
                        </a:spcBef>
                        <a:spcAft>
                          <a:spcPts val="0"/>
                        </a:spcAft>
                      </a:pPr>
                      <a:r>
                        <a:rPr lang="en-US" sz="850">
                          <a:effectLst/>
                          <a:latin typeface="Arial" panose="020B0604020202020204" pitchFamily="34" charset="0"/>
                          <a:ea typeface="Arial" panose="020B0604020202020204" pitchFamily="34" charset="0"/>
                          <a:cs typeface="Times New Roman" panose="02020603050405020304" pitchFamily="18" charset="0"/>
                        </a:rPr>
                        <a:t>0.706</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solidFill>
                      <a:srgbClr val="9ACCFF"/>
                    </a:solidFill>
                  </a:tcPr>
                </a:tc>
                <a:tc>
                  <a:txBody>
                    <a:bodyPr/>
                    <a:lstStyle/>
                    <a:p>
                      <a:pPr marL="0" marR="111125" algn="r">
                        <a:lnSpc>
                          <a:spcPts val="935"/>
                        </a:lnSpc>
                        <a:spcBef>
                          <a:spcPts val="30"/>
                        </a:spcBef>
                        <a:spcAft>
                          <a:spcPts val="0"/>
                        </a:spcAft>
                      </a:pPr>
                      <a:r>
                        <a:rPr lang="en-US" sz="850">
                          <a:effectLst/>
                          <a:latin typeface="Arial" panose="020B0604020202020204" pitchFamily="34" charset="0"/>
                          <a:ea typeface="Arial" panose="020B0604020202020204" pitchFamily="34" charset="0"/>
                          <a:cs typeface="Times New Roman" panose="02020603050405020304" pitchFamily="18" charset="0"/>
                        </a:rPr>
                        <a:t>0.889</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solidFill>
                      <a:srgbClr val="9ACCFF"/>
                    </a:solidFill>
                  </a:tcPr>
                </a:tc>
                <a:tc>
                  <a:txBody>
                    <a:bodyPr/>
                    <a:lstStyle/>
                    <a:p>
                      <a:pPr marL="0" marR="110490" algn="r">
                        <a:lnSpc>
                          <a:spcPts val="935"/>
                        </a:lnSpc>
                        <a:spcBef>
                          <a:spcPts val="30"/>
                        </a:spcBef>
                        <a:spcAft>
                          <a:spcPts val="0"/>
                        </a:spcAft>
                      </a:pPr>
                      <a:r>
                        <a:rPr lang="en-US" sz="850">
                          <a:effectLst/>
                          <a:latin typeface="Arial" panose="020B0604020202020204" pitchFamily="34" charset="0"/>
                          <a:ea typeface="Arial" panose="020B0604020202020204" pitchFamily="34" charset="0"/>
                          <a:cs typeface="Times New Roman" panose="02020603050405020304" pitchFamily="18" charset="0"/>
                        </a:rPr>
                        <a:t>1.108</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solidFill>
                      <a:srgbClr val="9ACCFF"/>
                    </a:solidFill>
                  </a:tcPr>
                </a:tc>
                <a:tc>
                  <a:txBody>
                    <a:bodyPr/>
                    <a:lstStyle/>
                    <a:p>
                      <a:pPr marL="0" marR="110490" algn="r">
                        <a:lnSpc>
                          <a:spcPts val="935"/>
                        </a:lnSpc>
                        <a:spcBef>
                          <a:spcPts val="30"/>
                        </a:spcBef>
                        <a:spcAft>
                          <a:spcPts val="0"/>
                        </a:spcAft>
                      </a:pPr>
                      <a:r>
                        <a:rPr lang="en-US" sz="850">
                          <a:effectLst/>
                          <a:latin typeface="Arial" panose="020B0604020202020204" pitchFamily="34" charset="0"/>
                          <a:ea typeface="Arial" panose="020B0604020202020204" pitchFamily="34" charset="0"/>
                          <a:cs typeface="Times New Roman" panose="02020603050405020304" pitchFamily="18" charset="0"/>
                        </a:rPr>
                        <a:t>1.397</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solidFill>
                      <a:srgbClr val="9ACCFF"/>
                    </a:solidFill>
                  </a:tcPr>
                </a:tc>
                <a:tc>
                  <a:txBody>
                    <a:bodyPr/>
                    <a:lstStyle/>
                    <a:p>
                      <a:pPr marL="0" marR="80645" algn="r">
                        <a:lnSpc>
                          <a:spcPts val="935"/>
                        </a:lnSpc>
                        <a:spcBef>
                          <a:spcPts val="30"/>
                        </a:spcBef>
                        <a:spcAft>
                          <a:spcPts val="0"/>
                        </a:spcAft>
                      </a:pPr>
                      <a:r>
                        <a:rPr lang="en-US" sz="850">
                          <a:effectLst/>
                          <a:latin typeface="Arial" panose="020B0604020202020204" pitchFamily="34" charset="0"/>
                          <a:ea typeface="Arial" panose="020B0604020202020204" pitchFamily="34" charset="0"/>
                          <a:cs typeface="Times New Roman" panose="02020603050405020304" pitchFamily="18" charset="0"/>
                        </a:rPr>
                        <a:t>1.860</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solidFill>
                      <a:srgbClr val="9ACCFF"/>
                    </a:solidFill>
                  </a:tcPr>
                </a:tc>
                <a:tc>
                  <a:txBody>
                    <a:bodyPr/>
                    <a:lstStyle/>
                    <a:p>
                      <a:pPr marL="0" marR="109220" algn="r">
                        <a:lnSpc>
                          <a:spcPts val="935"/>
                        </a:lnSpc>
                        <a:spcBef>
                          <a:spcPts val="30"/>
                        </a:spcBef>
                        <a:spcAft>
                          <a:spcPts val="0"/>
                        </a:spcAft>
                      </a:pPr>
                      <a:r>
                        <a:rPr lang="en-US" sz="850">
                          <a:effectLst/>
                          <a:latin typeface="Arial" panose="020B0604020202020204" pitchFamily="34" charset="0"/>
                          <a:ea typeface="Arial" panose="020B0604020202020204" pitchFamily="34" charset="0"/>
                          <a:cs typeface="Times New Roman" panose="02020603050405020304" pitchFamily="18" charset="0"/>
                        </a:rPr>
                        <a:t>2.306</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solidFill>
                      <a:srgbClr val="9ACCFF"/>
                    </a:solidFill>
                  </a:tcPr>
                </a:tc>
                <a:tc>
                  <a:txBody>
                    <a:bodyPr/>
                    <a:lstStyle/>
                    <a:p>
                      <a:pPr marL="0" marR="79375" algn="r">
                        <a:lnSpc>
                          <a:spcPts val="935"/>
                        </a:lnSpc>
                        <a:spcBef>
                          <a:spcPts val="30"/>
                        </a:spcBef>
                        <a:spcAft>
                          <a:spcPts val="0"/>
                        </a:spcAft>
                      </a:pPr>
                      <a:r>
                        <a:rPr lang="en-US" sz="850">
                          <a:effectLst/>
                          <a:latin typeface="Arial" panose="020B0604020202020204" pitchFamily="34" charset="0"/>
                          <a:ea typeface="Arial" panose="020B0604020202020204" pitchFamily="34" charset="0"/>
                          <a:cs typeface="Times New Roman" panose="02020603050405020304" pitchFamily="18" charset="0"/>
                        </a:rPr>
                        <a:t>2.896</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solidFill>
                      <a:srgbClr val="9ACCFF"/>
                    </a:solidFill>
                  </a:tcPr>
                </a:tc>
                <a:tc>
                  <a:txBody>
                    <a:bodyPr/>
                    <a:lstStyle/>
                    <a:p>
                      <a:pPr marL="0" marR="57150" algn="r">
                        <a:lnSpc>
                          <a:spcPts val="935"/>
                        </a:lnSpc>
                        <a:spcBef>
                          <a:spcPts val="30"/>
                        </a:spcBef>
                        <a:spcAft>
                          <a:spcPts val="0"/>
                        </a:spcAft>
                      </a:pPr>
                      <a:r>
                        <a:rPr lang="en-US" sz="850">
                          <a:effectLst/>
                          <a:latin typeface="Arial" panose="020B0604020202020204" pitchFamily="34" charset="0"/>
                          <a:ea typeface="Arial" panose="020B0604020202020204" pitchFamily="34" charset="0"/>
                          <a:cs typeface="Times New Roman" panose="02020603050405020304" pitchFamily="18" charset="0"/>
                        </a:rPr>
                        <a:t>3.355</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solidFill>
                      <a:srgbClr val="9ACCFF"/>
                    </a:solidFill>
                  </a:tcPr>
                </a:tc>
                <a:tc>
                  <a:txBody>
                    <a:bodyPr/>
                    <a:lstStyle/>
                    <a:p>
                      <a:pPr marL="0" marR="56515" algn="r">
                        <a:lnSpc>
                          <a:spcPts val="935"/>
                        </a:lnSpc>
                        <a:spcBef>
                          <a:spcPts val="30"/>
                        </a:spcBef>
                        <a:spcAft>
                          <a:spcPts val="0"/>
                        </a:spcAft>
                      </a:pPr>
                      <a:r>
                        <a:rPr lang="en-US" sz="850">
                          <a:effectLst/>
                          <a:latin typeface="Arial" panose="020B0604020202020204" pitchFamily="34" charset="0"/>
                          <a:ea typeface="Arial" panose="020B0604020202020204" pitchFamily="34" charset="0"/>
                          <a:cs typeface="Times New Roman" panose="02020603050405020304" pitchFamily="18" charset="0"/>
                        </a:rPr>
                        <a:t>4.501</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solidFill>
                      <a:srgbClr val="9ACCFF"/>
                    </a:solidFill>
                  </a:tcPr>
                </a:tc>
                <a:tc>
                  <a:txBody>
                    <a:bodyPr/>
                    <a:lstStyle/>
                    <a:p>
                      <a:pPr marL="0" marR="6985" algn="r">
                        <a:lnSpc>
                          <a:spcPts val="935"/>
                        </a:lnSpc>
                        <a:spcBef>
                          <a:spcPts val="30"/>
                        </a:spcBef>
                        <a:spcAft>
                          <a:spcPts val="0"/>
                        </a:spcAft>
                      </a:pPr>
                      <a:r>
                        <a:rPr lang="en-US" sz="850">
                          <a:effectLst/>
                          <a:latin typeface="Arial" panose="020B0604020202020204" pitchFamily="34" charset="0"/>
                          <a:ea typeface="Arial" panose="020B0604020202020204" pitchFamily="34" charset="0"/>
                          <a:cs typeface="Times New Roman" panose="02020603050405020304" pitchFamily="18" charset="0"/>
                        </a:rPr>
                        <a:t>5.041</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solidFill>
                      <a:srgbClr val="9ACCFF"/>
                    </a:solidFill>
                  </a:tcPr>
                </a:tc>
                <a:extLst>
                  <a:ext uri="{0D108BD9-81ED-4DB2-BD59-A6C34878D82A}">
                    <a16:rowId xmlns:a16="http://schemas.microsoft.com/office/drawing/2014/main" val="3287095481"/>
                  </a:ext>
                </a:extLst>
              </a:tr>
              <a:tr h="135255">
                <a:tc>
                  <a:txBody>
                    <a:bodyPr/>
                    <a:lstStyle/>
                    <a:p>
                      <a:pPr marL="0" marR="6350" algn="r">
                        <a:lnSpc>
                          <a:spcPts val="935"/>
                        </a:lnSpc>
                        <a:spcBef>
                          <a:spcPts val="30"/>
                        </a:spcBef>
                        <a:spcAft>
                          <a:spcPts val="0"/>
                        </a:spcAft>
                      </a:pPr>
                      <a:r>
                        <a:rPr lang="en-US" sz="850">
                          <a:effectLst/>
                          <a:latin typeface="Arial" panose="020B0604020202020204" pitchFamily="34" charset="0"/>
                          <a:ea typeface="Arial" panose="020B0604020202020204" pitchFamily="34" charset="0"/>
                          <a:cs typeface="Times New Roman" panose="02020603050405020304" pitchFamily="18" charset="0"/>
                        </a:rPr>
                        <a:t>9</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w="12700" cap="flat" cmpd="sng" algn="ctr">
                      <a:solidFill>
                        <a:srgbClr val="000000"/>
                      </a:solidFill>
                      <a:prstDash val="solid"/>
                      <a:round/>
                      <a:headEnd type="none" w="med" len="med"/>
                      <a:tailEnd type="none" w="med" len="med"/>
                    </a:lnR>
                    <a:lnT>
                      <a:noFill/>
                    </a:lnT>
                    <a:lnB>
                      <a:noFill/>
                    </a:lnB>
                    <a:solidFill>
                      <a:srgbClr val="9ACCFF"/>
                    </a:solidFill>
                  </a:tcPr>
                </a:tc>
                <a:tc>
                  <a:txBody>
                    <a:bodyPr/>
                    <a:lstStyle/>
                    <a:p>
                      <a:pPr marL="0" marR="111760" algn="r">
                        <a:lnSpc>
                          <a:spcPts val="935"/>
                        </a:lnSpc>
                        <a:spcBef>
                          <a:spcPts val="30"/>
                        </a:spcBef>
                        <a:spcAft>
                          <a:spcPts val="0"/>
                        </a:spcAft>
                      </a:pPr>
                      <a:r>
                        <a:rPr lang="en-US" sz="850">
                          <a:effectLst/>
                          <a:latin typeface="Arial" panose="020B0604020202020204" pitchFamily="34" charset="0"/>
                          <a:ea typeface="Arial" panose="020B0604020202020204" pitchFamily="34" charset="0"/>
                          <a:cs typeface="Times New Roman" panose="02020603050405020304" pitchFamily="18" charset="0"/>
                        </a:rPr>
                        <a:t>0.000</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a:noFill/>
                    </a:lnT>
                    <a:lnB>
                      <a:noFill/>
                    </a:lnB>
                    <a:solidFill>
                      <a:srgbClr val="9ACCFF"/>
                    </a:solidFill>
                  </a:tcPr>
                </a:tc>
                <a:tc>
                  <a:txBody>
                    <a:bodyPr/>
                    <a:lstStyle/>
                    <a:p>
                      <a:pPr marL="0" marR="111125" algn="r">
                        <a:lnSpc>
                          <a:spcPts val="935"/>
                        </a:lnSpc>
                        <a:spcBef>
                          <a:spcPts val="30"/>
                        </a:spcBef>
                        <a:spcAft>
                          <a:spcPts val="0"/>
                        </a:spcAft>
                      </a:pPr>
                      <a:r>
                        <a:rPr lang="en-US" sz="850">
                          <a:effectLst/>
                          <a:latin typeface="Arial" panose="020B0604020202020204" pitchFamily="34" charset="0"/>
                          <a:ea typeface="Arial" panose="020B0604020202020204" pitchFamily="34" charset="0"/>
                          <a:cs typeface="Times New Roman" panose="02020603050405020304" pitchFamily="18" charset="0"/>
                        </a:rPr>
                        <a:t>0.703</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solidFill>
                      <a:srgbClr val="9ACCFF"/>
                    </a:solidFill>
                  </a:tcPr>
                </a:tc>
                <a:tc>
                  <a:txBody>
                    <a:bodyPr/>
                    <a:lstStyle/>
                    <a:p>
                      <a:pPr marL="0" marR="111125" algn="r">
                        <a:lnSpc>
                          <a:spcPts val="935"/>
                        </a:lnSpc>
                        <a:spcBef>
                          <a:spcPts val="30"/>
                        </a:spcBef>
                        <a:spcAft>
                          <a:spcPts val="0"/>
                        </a:spcAft>
                      </a:pPr>
                      <a:r>
                        <a:rPr lang="en-US" sz="850">
                          <a:effectLst/>
                          <a:latin typeface="Arial" panose="020B0604020202020204" pitchFamily="34" charset="0"/>
                          <a:ea typeface="Arial" panose="020B0604020202020204" pitchFamily="34" charset="0"/>
                          <a:cs typeface="Times New Roman" panose="02020603050405020304" pitchFamily="18" charset="0"/>
                        </a:rPr>
                        <a:t>0.883</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solidFill>
                      <a:srgbClr val="9ACCFF"/>
                    </a:solidFill>
                  </a:tcPr>
                </a:tc>
                <a:tc>
                  <a:txBody>
                    <a:bodyPr/>
                    <a:lstStyle/>
                    <a:p>
                      <a:pPr marL="0" marR="110490" algn="r">
                        <a:lnSpc>
                          <a:spcPts val="935"/>
                        </a:lnSpc>
                        <a:spcBef>
                          <a:spcPts val="30"/>
                        </a:spcBef>
                        <a:spcAft>
                          <a:spcPts val="0"/>
                        </a:spcAft>
                      </a:pPr>
                      <a:r>
                        <a:rPr lang="en-US" sz="850">
                          <a:effectLst/>
                          <a:latin typeface="Arial" panose="020B0604020202020204" pitchFamily="34" charset="0"/>
                          <a:ea typeface="Arial" panose="020B0604020202020204" pitchFamily="34" charset="0"/>
                          <a:cs typeface="Times New Roman" panose="02020603050405020304" pitchFamily="18" charset="0"/>
                        </a:rPr>
                        <a:t>1.100</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solidFill>
                      <a:srgbClr val="9ACCFF"/>
                    </a:solidFill>
                  </a:tcPr>
                </a:tc>
                <a:tc>
                  <a:txBody>
                    <a:bodyPr/>
                    <a:lstStyle/>
                    <a:p>
                      <a:pPr marL="0" marR="110490" algn="r">
                        <a:lnSpc>
                          <a:spcPts val="935"/>
                        </a:lnSpc>
                        <a:spcBef>
                          <a:spcPts val="30"/>
                        </a:spcBef>
                        <a:spcAft>
                          <a:spcPts val="0"/>
                        </a:spcAft>
                      </a:pPr>
                      <a:r>
                        <a:rPr lang="en-US" sz="850">
                          <a:effectLst/>
                          <a:latin typeface="Arial" panose="020B0604020202020204" pitchFamily="34" charset="0"/>
                          <a:ea typeface="Arial" panose="020B0604020202020204" pitchFamily="34" charset="0"/>
                          <a:cs typeface="Times New Roman" panose="02020603050405020304" pitchFamily="18" charset="0"/>
                        </a:rPr>
                        <a:t>1.383</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solidFill>
                      <a:srgbClr val="9ACCFF"/>
                    </a:solidFill>
                  </a:tcPr>
                </a:tc>
                <a:tc>
                  <a:txBody>
                    <a:bodyPr/>
                    <a:lstStyle/>
                    <a:p>
                      <a:pPr marL="0" marR="80645" algn="r">
                        <a:lnSpc>
                          <a:spcPts val="935"/>
                        </a:lnSpc>
                        <a:spcBef>
                          <a:spcPts val="30"/>
                        </a:spcBef>
                        <a:spcAft>
                          <a:spcPts val="0"/>
                        </a:spcAft>
                      </a:pPr>
                      <a:r>
                        <a:rPr lang="en-US" sz="850">
                          <a:effectLst/>
                          <a:latin typeface="Arial" panose="020B0604020202020204" pitchFamily="34" charset="0"/>
                          <a:ea typeface="Arial" panose="020B0604020202020204" pitchFamily="34" charset="0"/>
                          <a:cs typeface="Times New Roman" panose="02020603050405020304" pitchFamily="18" charset="0"/>
                        </a:rPr>
                        <a:t>1.833</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solidFill>
                      <a:srgbClr val="9ACCFF"/>
                    </a:solidFill>
                  </a:tcPr>
                </a:tc>
                <a:tc>
                  <a:txBody>
                    <a:bodyPr/>
                    <a:lstStyle/>
                    <a:p>
                      <a:pPr marL="0" marR="109220" algn="r">
                        <a:lnSpc>
                          <a:spcPts val="935"/>
                        </a:lnSpc>
                        <a:spcBef>
                          <a:spcPts val="30"/>
                        </a:spcBef>
                        <a:spcAft>
                          <a:spcPts val="0"/>
                        </a:spcAft>
                      </a:pPr>
                      <a:r>
                        <a:rPr lang="en-US" sz="850">
                          <a:effectLst/>
                          <a:latin typeface="Arial" panose="020B0604020202020204" pitchFamily="34" charset="0"/>
                          <a:ea typeface="Arial" panose="020B0604020202020204" pitchFamily="34" charset="0"/>
                          <a:cs typeface="Times New Roman" panose="02020603050405020304" pitchFamily="18" charset="0"/>
                        </a:rPr>
                        <a:t>2.262</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solidFill>
                      <a:srgbClr val="9ACCFF"/>
                    </a:solidFill>
                  </a:tcPr>
                </a:tc>
                <a:tc>
                  <a:txBody>
                    <a:bodyPr/>
                    <a:lstStyle/>
                    <a:p>
                      <a:pPr marL="0" marR="79375" algn="r">
                        <a:lnSpc>
                          <a:spcPts val="935"/>
                        </a:lnSpc>
                        <a:spcBef>
                          <a:spcPts val="30"/>
                        </a:spcBef>
                        <a:spcAft>
                          <a:spcPts val="0"/>
                        </a:spcAft>
                      </a:pPr>
                      <a:r>
                        <a:rPr lang="en-US" sz="850">
                          <a:effectLst/>
                          <a:latin typeface="Arial" panose="020B0604020202020204" pitchFamily="34" charset="0"/>
                          <a:ea typeface="Arial" panose="020B0604020202020204" pitchFamily="34" charset="0"/>
                          <a:cs typeface="Times New Roman" panose="02020603050405020304" pitchFamily="18" charset="0"/>
                        </a:rPr>
                        <a:t>2.821</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solidFill>
                      <a:srgbClr val="9ACCFF"/>
                    </a:solidFill>
                  </a:tcPr>
                </a:tc>
                <a:tc>
                  <a:txBody>
                    <a:bodyPr/>
                    <a:lstStyle/>
                    <a:p>
                      <a:pPr marL="0" marR="57150" algn="r">
                        <a:lnSpc>
                          <a:spcPts val="935"/>
                        </a:lnSpc>
                        <a:spcBef>
                          <a:spcPts val="30"/>
                        </a:spcBef>
                        <a:spcAft>
                          <a:spcPts val="0"/>
                        </a:spcAft>
                      </a:pPr>
                      <a:r>
                        <a:rPr lang="en-US" sz="850">
                          <a:effectLst/>
                          <a:latin typeface="Arial" panose="020B0604020202020204" pitchFamily="34" charset="0"/>
                          <a:ea typeface="Arial" panose="020B0604020202020204" pitchFamily="34" charset="0"/>
                          <a:cs typeface="Times New Roman" panose="02020603050405020304" pitchFamily="18" charset="0"/>
                        </a:rPr>
                        <a:t>3.250</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solidFill>
                      <a:srgbClr val="9ACCFF"/>
                    </a:solidFill>
                  </a:tcPr>
                </a:tc>
                <a:tc>
                  <a:txBody>
                    <a:bodyPr/>
                    <a:lstStyle/>
                    <a:p>
                      <a:pPr marL="0" marR="56515" algn="r">
                        <a:lnSpc>
                          <a:spcPts val="935"/>
                        </a:lnSpc>
                        <a:spcBef>
                          <a:spcPts val="30"/>
                        </a:spcBef>
                        <a:spcAft>
                          <a:spcPts val="0"/>
                        </a:spcAft>
                      </a:pPr>
                      <a:r>
                        <a:rPr lang="en-US" sz="850">
                          <a:effectLst/>
                          <a:latin typeface="Arial" panose="020B0604020202020204" pitchFamily="34" charset="0"/>
                          <a:ea typeface="Arial" panose="020B0604020202020204" pitchFamily="34" charset="0"/>
                          <a:cs typeface="Times New Roman" panose="02020603050405020304" pitchFamily="18" charset="0"/>
                        </a:rPr>
                        <a:t>4.297</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solidFill>
                      <a:srgbClr val="9ACCFF"/>
                    </a:solidFill>
                  </a:tcPr>
                </a:tc>
                <a:tc>
                  <a:txBody>
                    <a:bodyPr/>
                    <a:lstStyle/>
                    <a:p>
                      <a:pPr marL="0" marR="6985" algn="r">
                        <a:lnSpc>
                          <a:spcPts val="935"/>
                        </a:lnSpc>
                        <a:spcBef>
                          <a:spcPts val="30"/>
                        </a:spcBef>
                        <a:spcAft>
                          <a:spcPts val="0"/>
                        </a:spcAft>
                      </a:pPr>
                      <a:r>
                        <a:rPr lang="en-US" sz="850">
                          <a:effectLst/>
                          <a:latin typeface="Arial" panose="020B0604020202020204" pitchFamily="34" charset="0"/>
                          <a:ea typeface="Arial" panose="020B0604020202020204" pitchFamily="34" charset="0"/>
                          <a:cs typeface="Times New Roman" panose="02020603050405020304" pitchFamily="18" charset="0"/>
                        </a:rPr>
                        <a:t>4.781</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solidFill>
                      <a:srgbClr val="9ACCFF"/>
                    </a:solidFill>
                  </a:tcPr>
                </a:tc>
                <a:extLst>
                  <a:ext uri="{0D108BD9-81ED-4DB2-BD59-A6C34878D82A}">
                    <a16:rowId xmlns:a16="http://schemas.microsoft.com/office/drawing/2014/main" val="1056998794"/>
                  </a:ext>
                </a:extLst>
              </a:tr>
              <a:tr h="137160">
                <a:tc>
                  <a:txBody>
                    <a:bodyPr/>
                    <a:lstStyle/>
                    <a:p>
                      <a:pPr marL="0" marR="5715" algn="r">
                        <a:lnSpc>
                          <a:spcPts val="950"/>
                        </a:lnSpc>
                        <a:spcBef>
                          <a:spcPts val="30"/>
                        </a:spcBef>
                        <a:spcAft>
                          <a:spcPts val="0"/>
                        </a:spcAft>
                      </a:pPr>
                      <a:r>
                        <a:rPr lang="en-US" sz="850">
                          <a:effectLst/>
                          <a:latin typeface="Arial" panose="020B0604020202020204" pitchFamily="34" charset="0"/>
                          <a:ea typeface="Arial" panose="020B0604020202020204" pitchFamily="34" charset="0"/>
                          <a:cs typeface="Times New Roman" panose="02020603050405020304" pitchFamily="18" charset="0"/>
                        </a:rPr>
                        <a:t>10</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w="12700" cap="flat" cmpd="sng" algn="ctr">
                      <a:solidFill>
                        <a:srgbClr val="000000"/>
                      </a:solidFill>
                      <a:prstDash val="solid"/>
                      <a:round/>
                      <a:headEnd type="none" w="med" len="med"/>
                      <a:tailEnd type="none" w="med" len="med"/>
                    </a:lnR>
                    <a:lnT>
                      <a:noFill/>
                    </a:lnT>
                    <a:lnB>
                      <a:noFill/>
                    </a:lnB>
                    <a:solidFill>
                      <a:srgbClr val="9ACCFF"/>
                    </a:solidFill>
                  </a:tcPr>
                </a:tc>
                <a:tc>
                  <a:txBody>
                    <a:bodyPr/>
                    <a:lstStyle/>
                    <a:p>
                      <a:pPr marL="0" marR="111760" algn="r">
                        <a:lnSpc>
                          <a:spcPts val="950"/>
                        </a:lnSpc>
                        <a:spcBef>
                          <a:spcPts val="30"/>
                        </a:spcBef>
                        <a:spcAft>
                          <a:spcPts val="0"/>
                        </a:spcAft>
                      </a:pPr>
                      <a:r>
                        <a:rPr lang="en-US" sz="850">
                          <a:effectLst/>
                          <a:latin typeface="Arial" panose="020B0604020202020204" pitchFamily="34" charset="0"/>
                          <a:ea typeface="Arial" panose="020B0604020202020204" pitchFamily="34" charset="0"/>
                          <a:cs typeface="Times New Roman" panose="02020603050405020304" pitchFamily="18" charset="0"/>
                        </a:rPr>
                        <a:t>0.000</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a:noFill/>
                    </a:lnT>
                    <a:lnB>
                      <a:noFill/>
                    </a:lnB>
                    <a:solidFill>
                      <a:srgbClr val="9ACCFF"/>
                    </a:solidFill>
                  </a:tcPr>
                </a:tc>
                <a:tc>
                  <a:txBody>
                    <a:bodyPr/>
                    <a:lstStyle/>
                    <a:p>
                      <a:pPr marL="0" marR="111125" algn="r">
                        <a:lnSpc>
                          <a:spcPts val="950"/>
                        </a:lnSpc>
                        <a:spcBef>
                          <a:spcPts val="30"/>
                        </a:spcBef>
                        <a:spcAft>
                          <a:spcPts val="0"/>
                        </a:spcAft>
                      </a:pPr>
                      <a:r>
                        <a:rPr lang="en-US" sz="850">
                          <a:effectLst/>
                          <a:latin typeface="Arial" panose="020B0604020202020204" pitchFamily="34" charset="0"/>
                          <a:ea typeface="Arial" panose="020B0604020202020204" pitchFamily="34" charset="0"/>
                          <a:cs typeface="Times New Roman" panose="02020603050405020304" pitchFamily="18" charset="0"/>
                        </a:rPr>
                        <a:t>0.700</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solidFill>
                      <a:srgbClr val="9ACCFF"/>
                    </a:solidFill>
                  </a:tcPr>
                </a:tc>
                <a:tc>
                  <a:txBody>
                    <a:bodyPr/>
                    <a:lstStyle/>
                    <a:p>
                      <a:pPr marL="0" marR="111125" algn="r">
                        <a:lnSpc>
                          <a:spcPts val="950"/>
                        </a:lnSpc>
                        <a:spcBef>
                          <a:spcPts val="30"/>
                        </a:spcBef>
                        <a:spcAft>
                          <a:spcPts val="0"/>
                        </a:spcAft>
                      </a:pPr>
                      <a:r>
                        <a:rPr lang="en-US" sz="850">
                          <a:effectLst/>
                          <a:latin typeface="Arial" panose="020B0604020202020204" pitchFamily="34" charset="0"/>
                          <a:ea typeface="Arial" panose="020B0604020202020204" pitchFamily="34" charset="0"/>
                          <a:cs typeface="Times New Roman" panose="02020603050405020304" pitchFamily="18" charset="0"/>
                        </a:rPr>
                        <a:t>0.879</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solidFill>
                      <a:srgbClr val="9ACCFF"/>
                    </a:solidFill>
                  </a:tcPr>
                </a:tc>
                <a:tc>
                  <a:txBody>
                    <a:bodyPr/>
                    <a:lstStyle/>
                    <a:p>
                      <a:pPr marL="0" marR="110490" algn="r">
                        <a:lnSpc>
                          <a:spcPts val="950"/>
                        </a:lnSpc>
                        <a:spcBef>
                          <a:spcPts val="30"/>
                        </a:spcBef>
                        <a:spcAft>
                          <a:spcPts val="0"/>
                        </a:spcAft>
                      </a:pPr>
                      <a:r>
                        <a:rPr lang="en-US" sz="850">
                          <a:effectLst/>
                          <a:latin typeface="Arial" panose="020B0604020202020204" pitchFamily="34" charset="0"/>
                          <a:ea typeface="Arial" panose="020B0604020202020204" pitchFamily="34" charset="0"/>
                          <a:cs typeface="Times New Roman" panose="02020603050405020304" pitchFamily="18" charset="0"/>
                        </a:rPr>
                        <a:t>1.093</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solidFill>
                      <a:srgbClr val="9ACCFF"/>
                    </a:solidFill>
                  </a:tcPr>
                </a:tc>
                <a:tc>
                  <a:txBody>
                    <a:bodyPr/>
                    <a:lstStyle/>
                    <a:p>
                      <a:pPr marL="0" marR="110490" algn="r">
                        <a:lnSpc>
                          <a:spcPts val="950"/>
                        </a:lnSpc>
                        <a:spcBef>
                          <a:spcPts val="30"/>
                        </a:spcBef>
                        <a:spcAft>
                          <a:spcPts val="0"/>
                        </a:spcAft>
                      </a:pPr>
                      <a:r>
                        <a:rPr lang="en-US" sz="850">
                          <a:effectLst/>
                          <a:latin typeface="Arial" panose="020B0604020202020204" pitchFamily="34" charset="0"/>
                          <a:ea typeface="Arial" panose="020B0604020202020204" pitchFamily="34" charset="0"/>
                          <a:cs typeface="Times New Roman" panose="02020603050405020304" pitchFamily="18" charset="0"/>
                        </a:rPr>
                        <a:t>1.372</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solidFill>
                      <a:srgbClr val="9ACCFF"/>
                    </a:solidFill>
                  </a:tcPr>
                </a:tc>
                <a:tc>
                  <a:txBody>
                    <a:bodyPr/>
                    <a:lstStyle/>
                    <a:p>
                      <a:pPr marL="0" marR="80645" algn="r">
                        <a:lnSpc>
                          <a:spcPts val="950"/>
                        </a:lnSpc>
                        <a:spcBef>
                          <a:spcPts val="30"/>
                        </a:spcBef>
                        <a:spcAft>
                          <a:spcPts val="0"/>
                        </a:spcAft>
                      </a:pPr>
                      <a:r>
                        <a:rPr lang="en-US" sz="850">
                          <a:effectLst/>
                          <a:latin typeface="Arial" panose="020B0604020202020204" pitchFamily="34" charset="0"/>
                          <a:ea typeface="Arial" panose="020B0604020202020204" pitchFamily="34" charset="0"/>
                          <a:cs typeface="Times New Roman" panose="02020603050405020304" pitchFamily="18" charset="0"/>
                        </a:rPr>
                        <a:t>1.812</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solidFill>
                      <a:srgbClr val="9ACCFF"/>
                    </a:solidFill>
                  </a:tcPr>
                </a:tc>
                <a:tc>
                  <a:txBody>
                    <a:bodyPr/>
                    <a:lstStyle/>
                    <a:p>
                      <a:pPr marL="0" marR="109220" algn="r">
                        <a:lnSpc>
                          <a:spcPts val="950"/>
                        </a:lnSpc>
                        <a:spcBef>
                          <a:spcPts val="30"/>
                        </a:spcBef>
                        <a:spcAft>
                          <a:spcPts val="0"/>
                        </a:spcAft>
                      </a:pPr>
                      <a:r>
                        <a:rPr lang="en-US" sz="850">
                          <a:effectLst/>
                          <a:latin typeface="Arial" panose="020B0604020202020204" pitchFamily="34" charset="0"/>
                          <a:ea typeface="Arial" panose="020B0604020202020204" pitchFamily="34" charset="0"/>
                          <a:cs typeface="Times New Roman" panose="02020603050405020304" pitchFamily="18" charset="0"/>
                        </a:rPr>
                        <a:t>2.228</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solidFill>
                      <a:srgbClr val="9ACCFF"/>
                    </a:solidFill>
                  </a:tcPr>
                </a:tc>
                <a:tc>
                  <a:txBody>
                    <a:bodyPr/>
                    <a:lstStyle/>
                    <a:p>
                      <a:pPr marL="0" marR="79375" algn="r">
                        <a:lnSpc>
                          <a:spcPts val="950"/>
                        </a:lnSpc>
                        <a:spcBef>
                          <a:spcPts val="30"/>
                        </a:spcBef>
                        <a:spcAft>
                          <a:spcPts val="0"/>
                        </a:spcAft>
                      </a:pPr>
                      <a:r>
                        <a:rPr lang="en-US" sz="850">
                          <a:effectLst/>
                          <a:latin typeface="Arial" panose="020B0604020202020204" pitchFamily="34" charset="0"/>
                          <a:ea typeface="Arial" panose="020B0604020202020204" pitchFamily="34" charset="0"/>
                          <a:cs typeface="Times New Roman" panose="02020603050405020304" pitchFamily="18" charset="0"/>
                        </a:rPr>
                        <a:t>2.764</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solidFill>
                      <a:srgbClr val="9ACCFF"/>
                    </a:solidFill>
                  </a:tcPr>
                </a:tc>
                <a:tc>
                  <a:txBody>
                    <a:bodyPr/>
                    <a:lstStyle/>
                    <a:p>
                      <a:pPr marL="0" marR="57150" algn="r">
                        <a:lnSpc>
                          <a:spcPts val="950"/>
                        </a:lnSpc>
                        <a:spcBef>
                          <a:spcPts val="30"/>
                        </a:spcBef>
                        <a:spcAft>
                          <a:spcPts val="0"/>
                        </a:spcAft>
                      </a:pPr>
                      <a:r>
                        <a:rPr lang="en-US" sz="850">
                          <a:effectLst/>
                          <a:latin typeface="Arial" panose="020B0604020202020204" pitchFamily="34" charset="0"/>
                          <a:ea typeface="Arial" panose="020B0604020202020204" pitchFamily="34" charset="0"/>
                          <a:cs typeface="Times New Roman" panose="02020603050405020304" pitchFamily="18" charset="0"/>
                        </a:rPr>
                        <a:t>3.169</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solidFill>
                      <a:srgbClr val="9ACCFF"/>
                    </a:solidFill>
                  </a:tcPr>
                </a:tc>
                <a:tc>
                  <a:txBody>
                    <a:bodyPr/>
                    <a:lstStyle/>
                    <a:p>
                      <a:pPr marL="0" marR="56515" algn="r">
                        <a:lnSpc>
                          <a:spcPts val="950"/>
                        </a:lnSpc>
                        <a:spcBef>
                          <a:spcPts val="30"/>
                        </a:spcBef>
                        <a:spcAft>
                          <a:spcPts val="0"/>
                        </a:spcAft>
                      </a:pPr>
                      <a:r>
                        <a:rPr lang="en-US" sz="850">
                          <a:effectLst/>
                          <a:latin typeface="Arial" panose="020B0604020202020204" pitchFamily="34" charset="0"/>
                          <a:ea typeface="Arial" panose="020B0604020202020204" pitchFamily="34" charset="0"/>
                          <a:cs typeface="Times New Roman" panose="02020603050405020304" pitchFamily="18" charset="0"/>
                        </a:rPr>
                        <a:t>4.144</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solidFill>
                      <a:srgbClr val="9ACCFF"/>
                    </a:solidFill>
                  </a:tcPr>
                </a:tc>
                <a:tc>
                  <a:txBody>
                    <a:bodyPr/>
                    <a:lstStyle/>
                    <a:p>
                      <a:pPr marL="0" marR="6985" algn="r">
                        <a:lnSpc>
                          <a:spcPts val="950"/>
                        </a:lnSpc>
                        <a:spcBef>
                          <a:spcPts val="30"/>
                        </a:spcBef>
                        <a:spcAft>
                          <a:spcPts val="0"/>
                        </a:spcAft>
                      </a:pPr>
                      <a:r>
                        <a:rPr lang="en-US" sz="850" dirty="0">
                          <a:effectLst/>
                          <a:latin typeface="Arial" panose="020B0604020202020204" pitchFamily="34" charset="0"/>
                          <a:ea typeface="Arial" panose="020B0604020202020204" pitchFamily="34" charset="0"/>
                          <a:cs typeface="Times New Roman" panose="02020603050405020304" pitchFamily="18" charset="0"/>
                        </a:rPr>
                        <a:t>4.587</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solidFill>
                      <a:srgbClr val="9ACCFF"/>
                    </a:solidFill>
                  </a:tcPr>
                </a:tc>
                <a:extLst>
                  <a:ext uri="{0D108BD9-81ED-4DB2-BD59-A6C34878D82A}">
                    <a16:rowId xmlns:a16="http://schemas.microsoft.com/office/drawing/2014/main" val="1126093476"/>
                  </a:ext>
                </a:extLst>
              </a:tr>
            </a:tbl>
          </a:graphicData>
        </a:graphic>
      </p:graphicFrame>
    </p:spTree>
    <p:extLst>
      <p:ext uri="{BB962C8B-B14F-4D97-AF65-F5344CB8AC3E}">
        <p14:creationId xmlns:p14="http://schemas.microsoft.com/office/powerpoint/2010/main" val="39690965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9BA29-5182-45F3-BB1F-3A96FD52674B}"/>
              </a:ext>
            </a:extLst>
          </p:cNvPr>
          <p:cNvSpPr>
            <a:spLocks noGrp="1"/>
          </p:cNvSpPr>
          <p:nvPr>
            <p:ph type="title"/>
          </p:nvPr>
        </p:nvSpPr>
        <p:spPr>
          <a:xfrm>
            <a:off x="2057400" y="274638"/>
            <a:ext cx="6629400" cy="868362"/>
          </a:xfrm>
        </p:spPr>
        <p:txBody>
          <a:bodyPr/>
          <a:lstStyle/>
          <a:p>
            <a:r>
              <a:rPr lang="en-US" dirty="0"/>
              <a:t>The MDL and ML in EPA</a:t>
            </a:r>
          </a:p>
        </p:txBody>
      </p:sp>
      <p:sp>
        <p:nvSpPr>
          <p:cNvPr id="3" name="Content Placeholder 2">
            <a:extLst>
              <a:ext uri="{FF2B5EF4-FFF2-40B4-BE49-F238E27FC236}">
                <a16:creationId xmlns:a16="http://schemas.microsoft.com/office/drawing/2014/main" id="{3B7B42C7-B293-4458-AC61-AC43775B71E8}"/>
              </a:ext>
            </a:extLst>
          </p:cNvPr>
          <p:cNvSpPr>
            <a:spLocks noGrp="1"/>
          </p:cNvSpPr>
          <p:nvPr>
            <p:ph idx="1"/>
          </p:nvPr>
        </p:nvSpPr>
        <p:spPr>
          <a:xfrm>
            <a:off x="228600" y="1066800"/>
            <a:ext cx="8229600" cy="4906963"/>
          </a:xfrm>
        </p:spPr>
        <p:txBody>
          <a:bodyPr/>
          <a:lstStyle/>
          <a:p>
            <a:r>
              <a:rPr lang="en-US" sz="2400" dirty="0"/>
              <a:t>Minimum level (ML) – The term “minimum level” refers to either the sample concentration equivalent to the lowest calibration point in a method or a multiple of the method detection limit (MDL), whichever is higher. </a:t>
            </a:r>
          </a:p>
          <a:p>
            <a:r>
              <a:rPr lang="en-US" sz="2400" dirty="0"/>
              <a:t>Minimum levels may be obtained in several ways: </a:t>
            </a:r>
          </a:p>
          <a:p>
            <a:pPr lvl="1"/>
            <a:r>
              <a:rPr lang="en-US" sz="2000" dirty="0"/>
              <a:t>they may be published in a method; </a:t>
            </a:r>
          </a:p>
          <a:p>
            <a:pPr lvl="1"/>
            <a:r>
              <a:rPr lang="en-US" sz="2000" dirty="0"/>
              <a:t>they may be based on the lowest acceptable calibration point used by a laboratory; or </a:t>
            </a:r>
          </a:p>
          <a:p>
            <a:pPr lvl="1"/>
            <a:r>
              <a:rPr lang="en-US" sz="2000" dirty="0"/>
              <a:t>they may be calculated by multiplying the MDL in a method, or the MDL determined by a laboratory, by a factor of 3. </a:t>
            </a:r>
          </a:p>
          <a:p>
            <a:r>
              <a:rPr lang="en-US" sz="2400" dirty="0"/>
              <a:t>For the purposes of NPDES compliance monitoring, EPA considers the following terms to be synonymous: “quantitation limit,” “reporting limit,” and “minimum level.”</a:t>
            </a:r>
          </a:p>
          <a:p>
            <a:endParaRPr lang="en-US" dirty="0"/>
          </a:p>
        </p:txBody>
      </p:sp>
    </p:spTree>
    <p:extLst>
      <p:ext uri="{BB962C8B-B14F-4D97-AF65-F5344CB8AC3E}">
        <p14:creationId xmlns:p14="http://schemas.microsoft.com/office/powerpoint/2010/main" val="26661582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87EC6-9C23-4359-9A7D-BAC3249FFD06}"/>
              </a:ext>
            </a:extLst>
          </p:cNvPr>
          <p:cNvSpPr>
            <a:spLocks noGrp="1"/>
          </p:cNvSpPr>
          <p:nvPr>
            <p:ph type="title"/>
          </p:nvPr>
        </p:nvSpPr>
        <p:spPr/>
        <p:txBody>
          <a:bodyPr/>
          <a:lstStyle/>
          <a:p>
            <a:r>
              <a:rPr lang="en-US" dirty="0"/>
              <a:t>MDLs and Other EPA Programs</a:t>
            </a:r>
          </a:p>
        </p:txBody>
      </p:sp>
      <p:sp>
        <p:nvSpPr>
          <p:cNvPr id="3" name="Content Placeholder 2">
            <a:extLst>
              <a:ext uri="{FF2B5EF4-FFF2-40B4-BE49-F238E27FC236}">
                <a16:creationId xmlns:a16="http://schemas.microsoft.com/office/drawing/2014/main" id="{B684062D-62FD-48D4-96BC-2143ACB8A13B}"/>
              </a:ext>
            </a:extLst>
          </p:cNvPr>
          <p:cNvSpPr>
            <a:spLocks noGrp="1"/>
          </p:cNvSpPr>
          <p:nvPr>
            <p:ph idx="1"/>
          </p:nvPr>
        </p:nvSpPr>
        <p:spPr/>
        <p:txBody>
          <a:bodyPr/>
          <a:lstStyle/>
          <a:p>
            <a:r>
              <a:rPr lang="en-US" dirty="0"/>
              <a:t>Drinking Water</a:t>
            </a:r>
          </a:p>
          <a:p>
            <a:pPr lvl="1"/>
            <a:r>
              <a:rPr lang="en-US" dirty="0"/>
              <a:t>OGWDW Memo (See next few slides)</a:t>
            </a:r>
          </a:p>
          <a:p>
            <a:r>
              <a:rPr lang="en-US" dirty="0"/>
              <a:t>RCRA</a:t>
            </a:r>
          </a:p>
          <a:p>
            <a:pPr lvl="1"/>
            <a:r>
              <a:rPr lang="en-US" dirty="0"/>
              <a:t>Uses LOQ concept; MDL not required but allowed</a:t>
            </a:r>
          </a:p>
          <a:p>
            <a:r>
              <a:rPr lang="en-US" dirty="0"/>
              <a:t>Air</a:t>
            </a:r>
          </a:p>
          <a:p>
            <a:pPr lvl="1"/>
            <a:r>
              <a:rPr lang="en-US" dirty="0"/>
              <a:t>Many air methods cite Part 136</a:t>
            </a:r>
          </a:p>
          <a:p>
            <a:endParaRPr lang="en-US" dirty="0"/>
          </a:p>
        </p:txBody>
      </p:sp>
    </p:spTree>
    <p:extLst>
      <p:ext uri="{BB962C8B-B14F-4D97-AF65-F5344CB8AC3E}">
        <p14:creationId xmlns:p14="http://schemas.microsoft.com/office/powerpoint/2010/main" val="37036569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30674-97A2-4105-85DB-C5FA832B5ADA}"/>
              </a:ext>
            </a:extLst>
          </p:cNvPr>
          <p:cNvSpPr>
            <a:spLocks noGrp="1"/>
          </p:cNvSpPr>
          <p:nvPr>
            <p:ph type="title"/>
          </p:nvPr>
        </p:nvSpPr>
        <p:spPr/>
        <p:txBody>
          <a:bodyPr/>
          <a:lstStyle/>
          <a:p>
            <a:r>
              <a:rPr lang="en-US" dirty="0"/>
              <a:t>OGWDW Memo</a:t>
            </a:r>
          </a:p>
        </p:txBody>
      </p:sp>
      <p:sp>
        <p:nvSpPr>
          <p:cNvPr id="3" name="Content Placeholder 2">
            <a:extLst>
              <a:ext uri="{FF2B5EF4-FFF2-40B4-BE49-F238E27FC236}">
                <a16:creationId xmlns:a16="http://schemas.microsoft.com/office/drawing/2014/main" id="{E4D8ECA9-4035-474B-AE1B-89A5F2B76966}"/>
              </a:ext>
            </a:extLst>
          </p:cNvPr>
          <p:cNvSpPr>
            <a:spLocks noGrp="1"/>
          </p:cNvSpPr>
          <p:nvPr>
            <p:ph idx="1"/>
          </p:nvPr>
        </p:nvSpPr>
        <p:spPr>
          <a:xfrm>
            <a:off x="228600" y="1295400"/>
            <a:ext cx="8229600" cy="4525963"/>
          </a:xfrm>
        </p:spPr>
        <p:txBody>
          <a:bodyPr/>
          <a:lstStyle/>
          <a:p>
            <a:r>
              <a:rPr lang="en-US" sz="2400" dirty="0"/>
              <a:t>If a laboratory practices good hygiene by keeping their laboratory clean (i.e. sample prep areas, glassware, instrumentation, etc.), the method blanks should never indicate a recurring background as nearly all blank failures would invalidate analytical results. </a:t>
            </a:r>
          </a:p>
          <a:p>
            <a:r>
              <a:rPr lang="en-US" sz="2400" dirty="0"/>
              <a:t>MDL specifically cited in Part 141 for some regulated analytes</a:t>
            </a:r>
          </a:p>
          <a:p>
            <a:r>
              <a:rPr lang="en-US" sz="2400" dirty="0"/>
              <a:t>Part 136 specifically referenced in some EPA methods, but others reference the original publication</a:t>
            </a:r>
          </a:p>
          <a:p>
            <a:pPr lvl="1"/>
            <a:r>
              <a:rPr lang="en-US" sz="2000" dirty="0"/>
              <a:t>It becomes a judgement call. Just be consistent in applying such judgement across the region.</a:t>
            </a:r>
          </a:p>
          <a:p>
            <a:r>
              <a:rPr lang="en-US" sz="2400" b="1" i="1" dirty="0"/>
              <a:t>From the standpoint of conducting drinking water analyses, the </a:t>
            </a:r>
            <a:r>
              <a:rPr lang="en-US" sz="2400" b="1" i="1" dirty="0" err="1"/>
              <a:t>MDL</a:t>
            </a:r>
            <a:r>
              <a:rPr lang="en-US" sz="2400" b="1" i="1" baseline="-25000" dirty="0" err="1"/>
              <a:t>b</a:t>
            </a:r>
            <a:r>
              <a:rPr lang="en-US" sz="2400" b="1" i="1" dirty="0"/>
              <a:t> should not be the higher value</a:t>
            </a:r>
            <a:r>
              <a:rPr lang="en-US" sz="2400" dirty="0"/>
              <a:t>. If it is, that’s a sure sign the lab needs to take corrective action.</a:t>
            </a:r>
          </a:p>
          <a:p>
            <a:endParaRPr lang="en-US" sz="2400" dirty="0"/>
          </a:p>
          <a:p>
            <a:endParaRPr lang="en-US" sz="2400" dirty="0"/>
          </a:p>
          <a:p>
            <a:endParaRPr lang="en-US" sz="2400" dirty="0"/>
          </a:p>
        </p:txBody>
      </p:sp>
    </p:spTree>
    <p:extLst>
      <p:ext uri="{BB962C8B-B14F-4D97-AF65-F5344CB8AC3E}">
        <p14:creationId xmlns:p14="http://schemas.microsoft.com/office/powerpoint/2010/main" val="35254034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C444C-25ED-496E-BB84-806B6A948E01}"/>
              </a:ext>
            </a:extLst>
          </p:cNvPr>
          <p:cNvSpPr>
            <a:spLocks noGrp="1"/>
          </p:cNvSpPr>
          <p:nvPr>
            <p:ph type="title"/>
          </p:nvPr>
        </p:nvSpPr>
        <p:spPr/>
        <p:txBody>
          <a:bodyPr/>
          <a:lstStyle/>
          <a:p>
            <a:r>
              <a:rPr lang="en-US" dirty="0"/>
              <a:t>OGWDW Memo (</a:t>
            </a:r>
            <a:r>
              <a:rPr lang="en-US" dirty="0" err="1"/>
              <a:t>Cont</a:t>
            </a:r>
            <a:r>
              <a:rPr lang="en-US" dirty="0"/>
              <a:t>)</a:t>
            </a:r>
          </a:p>
        </p:txBody>
      </p:sp>
      <p:sp>
        <p:nvSpPr>
          <p:cNvPr id="3" name="Content Placeholder 2">
            <a:extLst>
              <a:ext uri="{FF2B5EF4-FFF2-40B4-BE49-F238E27FC236}">
                <a16:creationId xmlns:a16="http://schemas.microsoft.com/office/drawing/2014/main" id="{D9231F06-FC72-45C1-8928-A4D9D3B9F3C2}"/>
              </a:ext>
            </a:extLst>
          </p:cNvPr>
          <p:cNvSpPr>
            <a:spLocks noGrp="1"/>
          </p:cNvSpPr>
          <p:nvPr>
            <p:ph idx="1"/>
          </p:nvPr>
        </p:nvSpPr>
        <p:spPr>
          <a:xfrm>
            <a:off x="152400" y="1143000"/>
            <a:ext cx="8763000" cy="2667000"/>
          </a:xfrm>
        </p:spPr>
        <p:txBody>
          <a:bodyPr/>
          <a:lstStyle/>
          <a:p>
            <a:r>
              <a:rPr lang="en-US" sz="2200" dirty="0"/>
              <a:t>For some drinking water contaminants, qualification for reduced monitoring is based on specified low threshold levels. In order for a laboratory to meet those levels, they will need to optimize </a:t>
            </a:r>
            <a:r>
              <a:rPr lang="en-US" sz="2200" i="1" dirty="0"/>
              <a:t>lower</a:t>
            </a:r>
            <a:r>
              <a:rPr lang="en-US" sz="2200" dirty="0"/>
              <a:t> detection levels. Pooling data from multiple instruments will have the net effect of increasing variability, resulting in </a:t>
            </a:r>
            <a:r>
              <a:rPr lang="en-US" sz="2200" i="1" dirty="0"/>
              <a:t>higher</a:t>
            </a:r>
            <a:r>
              <a:rPr lang="en-US" sz="2200" dirty="0"/>
              <a:t> calculated MDL values.</a:t>
            </a:r>
          </a:p>
          <a:p>
            <a:r>
              <a:rPr lang="en-US" sz="2200" dirty="0"/>
              <a:t>This specification of determining the MDL per method and per instrument precludes the option of determining a multi-instrument MDL for instruments that will be used to analyze drinking water.</a:t>
            </a:r>
            <a:endParaRPr lang="en-US" sz="2400" dirty="0"/>
          </a:p>
          <a:p>
            <a:endParaRPr lang="en-US" dirty="0"/>
          </a:p>
        </p:txBody>
      </p:sp>
      <p:sp>
        <p:nvSpPr>
          <p:cNvPr id="4" name="TextBox 3">
            <a:extLst>
              <a:ext uri="{FF2B5EF4-FFF2-40B4-BE49-F238E27FC236}">
                <a16:creationId xmlns:a16="http://schemas.microsoft.com/office/drawing/2014/main" id="{9FAC3B50-CAF6-4A23-BB8C-E59DEED78509}"/>
              </a:ext>
            </a:extLst>
          </p:cNvPr>
          <p:cNvSpPr txBox="1"/>
          <p:nvPr/>
        </p:nvSpPr>
        <p:spPr>
          <a:xfrm>
            <a:off x="120445" y="4495800"/>
            <a:ext cx="8880987" cy="175432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800" dirty="0"/>
              <a:t>An initial demonstration of capability (IDC) must be performed for each method. The IDC includes a determination of MDL. An IDC should be performed for each instrument. It is also recommended that an IDC be performed by each analyst. In addition, it is recommended that the IDC also address the variability introduced if more than one sample preparation technician is used. Precision, accuracy and MDL should be similar for each technician. (DW Cert Manual)</a:t>
            </a:r>
          </a:p>
        </p:txBody>
      </p:sp>
    </p:spTree>
    <p:extLst>
      <p:ext uri="{BB962C8B-B14F-4D97-AF65-F5344CB8AC3E}">
        <p14:creationId xmlns:p14="http://schemas.microsoft.com/office/powerpoint/2010/main" val="27897166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E0B4E-DA76-45E0-8093-5308BA7C5681}"/>
              </a:ext>
            </a:extLst>
          </p:cNvPr>
          <p:cNvSpPr>
            <a:spLocks noGrp="1"/>
          </p:cNvSpPr>
          <p:nvPr>
            <p:ph type="title"/>
          </p:nvPr>
        </p:nvSpPr>
        <p:spPr/>
        <p:txBody>
          <a:bodyPr/>
          <a:lstStyle/>
          <a:p>
            <a:r>
              <a:rPr lang="en-US" dirty="0"/>
              <a:t>OGWDW Memo Impact</a:t>
            </a:r>
          </a:p>
        </p:txBody>
      </p:sp>
      <p:sp>
        <p:nvSpPr>
          <p:cNvPr id="3" name="Content Placeholder 2">
            <a:extLst>
              <a:ext uri="{FF2B5EF4-FFF2-40B4-BE49-F238E27FC236}">
                <a16:creationId xmlns:a16="http://schemas.microsoft.com/office/drawing/2014/main" id="{47D8FE36-AAE5-4F14-8691-BEAB1274574C}"/>
              </a:ext>
            </a:extLst>
          </p:cNvPr>
          <p:cNvSpPr>
            <a:spLocks noGrp="1"/>
          </p:cNvSpPr>
          <p:nvPr>
            <p:ph idx="1"/>
          </p:nvPr>
        </p:nvSpPr>
        <p:spPr>
          <a:xfrm>
            <a:off x="125361" y="1219200"/>
            <a:ext cx="8534400" cy="4525963"/>
          </a:xfrm>
        </p:spPr>
        <p:txBody>
          <a:bodyPr/>
          <a:lstStyle/>
          <a:p>
            <a:r>
              <a:rPr lang="en-US" sz="2800" dirty="0"/>
              <a:t>Written as guidance (“should”)</a:t>
            </a:r>
          </a:p>
          <a:p>
            <a:r>
              <a:rPr lang="en-US" sz="2800" dirty="0"/>
              <a:t>Subject to interpretation by states and EPA regions</a:t>
            </a:r>
          </a:p>
        </p:txBody>
      </p:sp>
    </p:spTree>
    <p:extLst>
      <p:ext uri="{BB962C8B-B14F-4D97-AF65-F5344CB8AC3E}">
        <p14:creationId xmlns:p14="http://schemas.microsoft.com/office/powerpoint/2010/main" val="627939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7010400" cy="1143000"/>
          </a:xfrm>
        </p:spPr>
        <p:txBody>
          <a:bodyPr/>
          <a:lstStyle/>
          <a:p>
            <a:r>
              <a:rPr lang="en-US" dirty="0"/>
              <a:t>Revised Quality Manual Template</a:t>
            </a:r>
          </a:p>
        </p:txBody>
      </p:sp>
      <p:sp>
        <p:nvSpPr>
          <p:cNvPr id="5" name="Content Placeholder 4"/>
          <p:cNvSpPr>
            <a:spLocks noGrp="1"/>
          </p:cNvSpPr>
          <p:nvPr>
            <p:ph idx="1"/>
          </p:nvPr>
        </p:nvSpPr>
        <p:spPr>
          <a:xfrm>
            <a:off x="457200" y="1600201"/>
            <a:ext cx="8229600" cy="914400"/>
          </a:xfrm>
        </p:spPr>
        <p:txBody>
          <a:bodyPr/>
          <a:lstStyle/>
          <a:p>
            <a:pPr marL="0" indent="0">
              <a:buNone/>
            </a:pPr>
            <a:r>
              <a:rPr lang="en-US" dirty="0"/>
              <a:t>4.4 Review of Contracts</a:t>
            </a:r>
          </a:p>
        </p:txBody>
      </p:sp>
      <p:sp>
        <p:nvSpPr>
          <p:cNvPr id="7" name="TextBox 6"/>
          <p:cNvSpPr txBox="1"/>
          <p:nvPr/>
        </p:nvSpPr>
        <p:spPr>
          <a:xfrm>
            <a:off x="457200" y="2209800"/>
            <a:ext cx="8382000" cy="3477875"/>
          </a:xfrm>
          <a:prstGeom prst="rect">
            <a:avLst/>
          </a:prstGeom>
          <a:noFill/>
        </p:spPr>
        <p:txBody>
          <a:bodyPr wrap="square" rtlCol="0">
            <a:spAutoFit/>
          </a:bodyPr>
          <a:lstStyle/>
          <a:p>
            <a:pPr lvl="0" eaLnBrk="0" hangingPunct="0">
              <a:tabLst>
                <a:tab pos="914400" algn="l"/>
              </a:tabLst>
            </a:pPr>
            <a:r>
              <a:rPr lang="en-US" altLang="en-US" sz="2200" dirty="0">
                <a:latin typeface="Verdana" panose="020B0604030504040204" pitchFamily="34" charset="0"/>
                <a:ea typeface="Times New Roman" panose="02020603050405020304" pitchFamily="18" charset="0"/>
                <a:cs typeface="Times New Roman" panose="02020603050405020304" pitchFamily="18" charset="0"/>
              </a:rPr>
              <a:t>The </a:t>
            </a:r>
            <a:r>
              <a:rPr lang="en-US" altLang="en-US" sz="2200" dirty="0">
                <a:solidFill>
                  <a:srgbClr val="666699"/>
                </a:solidFill>
                <a:latin typeface="Verdana" panose="020B0604030504040204" pitchFamily="34" charset="0"/>
                <a:ea typeface="Times New Roman" panose="02020603050405020304" pitchFamily="18" charset="0"/>
                <a:cs typeface="Times New Roman" panose="02020603050405020304" pitchFamily="18" charset="0"/>
              </a:rPr>
              <a:t>&lt;Laboratory Director? Client Services Manager? Project Manager? Quality Manager? Technical Managers? Who?&gt;</a:t>
            </a:r>
            <a:r>
              <a:rPr lang="en-US" altLang="en-US" sz="2200" dirty="0">
                <a:latin typeface="Verdana" panose="020B0604030504040204" pitchFamily="34" charset="0"/>
                <a:ea typeface="Times New Roman" panose="02020603050405020304" pitchFamily="18" charset="0"/>
                <a:cs typeface="Times New Roman" panose="02020603050405020304" pitchFamily="18" charset="0"/>
              </a:rPr>
              <a:t> determines if the laboratory has the necessary accreditations, resources, including schedule, equipment, deliverables, and personnel to meet the work request. </a:t>
            </a:r>
            <a:r>
              <a:rPr lang="en-US" altLang="en-US" sz="2200" dirty="0">
                <a:solidFill>
                  <a:srgbClr val="666699"/>
                </a:solidFill>
                <a:latin typeface="Verdana" panose="020B0604030504040204" pitchFamily="34" charset="0"/>
                <a:ea typeface="Times New Roman" panose="02020603050405020304" pitchFamily="18" charset="0"/>
                <a:cs typeface="Times New Roman" panose="02020603050405020304" pitchFamily="18" charset="0"/>
              </a:rPr>
              <a:t>&lt;How is the review documented?&gt;</a:t>
            </a:r>
            <a:endParaRPr lang="en-US" altLang="en-US" sz="2200" dirty="0"/>
          </a:p>
          <a:p>
            <a:pPr lvl="0" eaLnBrk="0" hangingPunct="0">
              <a:tabLst>
                <a:tab pos="914400" algn="l"/>
              </a:tabLst>
            </a:pPr>
            <a:r>
              <a:rPr lang="en-US" altLang="en-US" sz="2200" dirty="0">
                <a:latin typeface="Verdana" panose="020B0604030504040204" pitchFamily="34" charset="0"/>
                <a:ea typeface="Times New Roman" panose="02020603050405020304" pitchFamily="18" charset="0"/>
                <a:cs typeface="Times New Roman" panose="02020603050405020304" pitchFamily="18" charset="0"/>
              </a:rPr>
              <a:t>The </a:t>
            </a:r>
            <a:r>
              <a:rPr lang="en-US" altLang="en-US" sz="2200" dirty="0">
                <a:solidFill>
                  <a:srgbClr val="666699"/>
                </a:solidFill>
                <a:latin typeface="Verdana" panose="020B0604030504040204" pitchFamily="34" charset="0"/>
                <a:ea typeface="Times New Roman" panose="02020603050405020304" pitchFamily="18" charset="0"/>
                <a:cs typeface="Times New Roman" panose="02020603050405020304" pitchFamily="18" charset="0"/>
              </a:rPr>
              <a:t>&lt;Who?&gt;</a:t>
            </a:r>
            <a:r>
              <a:rPr lang="en-US" altLang="en-US" sz="2200" dirty="0">
                <a:latin typeface="Verdana" panose="020B0604030504040204" pitchFamily="34" charset="0"/>
                <a:ea typeface="Times New Roman" panose="02020603050405020304" pitchFamily="18" charset="0"/>
                <a:cs typeface="Times New Roman" panose="02020603050405020304" pitchFamily="18" charset="0"/>
              </a:rPr>
              <a:t> informs the client of the results of the review if it indicates any potential conflict, deficiency, lack of accreditation, or inability of the lab to the complete the work satisfactorily.</a:t>
            </a:r>
            <a:r>
              <a:rPr lang="en-US" altLang="en-US" sz="2200" dirty="0"/>
              <a:t> </a:t>
            </a:r>
            <a:endParaRPr lang="en-US" altLang="en-US" sz="2200" dirty="0">
              <a:latin typeface="Arial" panose="020B0604020202020204" pitchFamily="34" charset="0"/>
            </a:endParaRPr>
          </a:p>
        </p:txBody>
      </p:sp>
      <p:sp>
        <p:nvSpPr>
          <p:cNvPr id="8" name="Rectangle 3"/>
          <p:cNvSpPr>
            <a:spLocks noChangeArrowheads="1"/>
          </p:cNvSpPr>
          <p:nvPr/>
        </p:nvSpPr>
        <p:spPr bwMode="auto">
          <a:xfrm>
            <a:off x="0" y="43934"/>
            <a:ext cx="184731" cy="36933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tabLst>
                <a:tab pos="914400" algn="l"/>
              </a:tabLst>
              <a:defRPr>
                <a:solidFill>
                  <a:schemeClr val="tx1"/>
                </a:solidFill>
                <a:latin typeface="Arial" panose="020B0604020202020204" pitchFamily="34" charset="0"/>
              </a:defRPr>
            </a:lvl1pPr>
            <a:lvl2pPr eaLnBrk="0" hangingPunct="0">
              <a:tabLst>
                <a:tab pos="914400" algn="l"/>
              </a:tabLst>
              <a:defRPr>
                <a:solidFill>
                  <a:schemeClr val="tx1"/>
                </a:solidFill>
                <a:latin typeface="Arial" panose="020B0604020202020204" pitchFamily="34" charset="0"/>
              </a:defRPr>
            </a:lvl2pPr>
            <a:lvl3pPr eaLnBrk="0" hangingPunct="0">
              <a:tabLst>
                <a:tab pos="914400" algn="l"/>
              </a:tabLst>
              <a:defRPr>
                <a:solidFill>
                  <a:schemeClr val="tx1"/>
                </a:solidFill>
                <a:latin typeface="Arial" panose="020B0604020202020204" pitchFamily="34" charset="0"/>
              </a:defRPr>
            </a:lvl3pPr>
            <a:lvl4pPr eaLnBrk="0" hangingPunct="0">
              <a:tabLst>
                <a:tab pos="914400" algn="l"/>
              </a:tabLst>
              <a:defRPr>
                <a:solidFill>
                  <a:schemeClr val="tx1"/>
                </a:solidFill>
                <a:latin typeface="Arial" panose="020B0604020202020204" pitchFamily="34" charset="0"/>
              </a:defRPr>
            </a:lvl4pPr>
            <a:lvl5pPr eaLnBrk="0" hangingPunct="0">
              <a:tabLst>
                <a:tab pos="914400" algn="l"/>
              </a:tabLst>
              <a:defRPr>
                <a:solidFill>
                  <a:schemeClr val="tx1"/>
                </a:solidFill>
                <a:latin typeface="Arial" panose="020B0604020202020204" pitchFamily="34" charset="0"/>
              </a:defRPr>
            </a:lvl5pPr>
            <a:lvl6pPr eaLnBrk="0" fontAlgn="base" hangingPunct="0">
              <a:spcBef>
                <a:spcPct val="0"/>
              </a:spcBef>
              <a:spcAft>
                <a:spcPct val="0"/>
              </a:spcAft>
              <a:tabLst>
                <a:tab pos="914400" algn="l"/>
              </a:tabLst>
              <a:defRPr>
                <a:solidFill>
                  <a:schemeClr val="tx1"/>
                </a:solidFill>
                <a:latin typeface="Arial" panose="020B0604020202020204" pitchFamily="34" charset="0"/>
              </a:defRPr>
            </a:lvl6pPr>
            <a:lvl7pPr eaLnBrk="0" fontAlgn="base" hangingPunct="0">
              <a:spcBef>
                <a:spcPct val="0"/>
              </a:spcBef>
              <a:spcAft>
                <a:spcPct val="0"/>
              </a:spcAft>
              <a:tabLst>
                <a:tab pos="914400" algn="l"/>
              </a:tabLst>
              <a:defRPr>
                <a:solidFill>
                  <a:schemeClr val="tx1"/>
                </a:solidFill>
                <a:latin typeface="Arial" panose="020B0604020202020204" pitchFamily="34" charset="0"/>
              </a:defRPr>
            </a:lvl7pPr>
            <a:lvl8pPr eaLnBrk="0" fontAlgn="base" hangingPunct="0">
              <a:spcBef>
                <a:spcPct val="0"/>
              </a:spcBef>
              <a:spcAft>
                <a:spcPct val="0"/>
              </a:spcAft>
              <a:tabLst>
                <a:tab pos="914400" algn="l"/>
              </a:tabLst>
              <a:defRPr>
                <a:solidFill>
                  <a:schemeClr val="tx1"/>
                </a:solidFill>
                <a:latin typeface="Arial" panose="020B0604020202020204" pitchFamily="34" charset="0"/>
              </a:defRPr>
            </a:lvl8pPr>
            <a:lvl9pPr eaLnBrk="0" fontAlgn="base" hangingPunct="0">
              <a:spcBef>
                <a:spcPct val="0"/>
              </a:spcBef>
              <a:spcAft>
                <a:spcPct val="0"/>
              </a:spcAft>
              <a:tabLst>
                <a:tab pos="9144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914400"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020898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74638"/>
            <a:ext cx="6629400" cy="944562"/>
          </a:xfrm>
        </p:spPr>
        <p:txBody>
          <a:bodyPr/>
          <a:lstStyle/>
          <a:p>
            <a:r>
              <a:rPr lang="en-US" dirty="0"/>
              <a:t>Implementation</a:t>
            </a:r>
          </a:p>
        </p:txBody>
      </p:sp>
      <p:sp>
        <p:nvSpPr>
          <p:cNvPr id="3" name="Content Placeholder 2"/>
          <p:cNvSpPr>
            <a:spLocks noGrp="1"/>
          </p:cNvSpPr>
          <p:nvPr>
            <p:ph idx="1"/>
          </p:nvPr>
        </p:nvSpPr>
        <p:spPr>
          <a:xfrm>
            <a:off x="317862" y="1219200"/>
            <a:ext cx="8368937" cy="3200400"/>
          </a:xfrm>
        </p:spPr>
        <p:txBody>
          <a:bodyPr/>
          <a:lstStyle/>
          <a:p>
            <a:r>
              <a:rPr lang="en-US" sz="2800" dirty="0"/>
              <a:t>Start by evaluating existing blank data</a:t>
            </a:r>
          </a:p>
          <a:p>
            <a:pPr lvl="1"/>
            <a:r>
              <a:rPr lang="en-US" sz="2400" dirty="0"/>
              <a:t>Establish </a:t>
            </a:r>
            <a:r>
              <a:rPr lang="en-US" sz="2400" dirty="0" err="1"/>
              <a:t>MDL</a:t>
            </a:r>
            <a:r>
              <a:rPr lang="en-US" sz="2400" baseline="-25000" dirty="0" err="1"/>
              <a:t>b</a:t>
            </a:r>
            <a:r>
              <a:rPr lang="en-US" sz="2400" dirty="0"/>
              <a:t> where justified</a:t>
            </a:r>
          </a:p>
          <a:p>
            <a:r>
              <a:rPr lang="en-US" sz="2800" dirty="0"/>
              <a:t>You can use existing spike data, if you meet the new requirements</a:t>
            </a:r>
          </a:p>
          <a:p>
            <a:r>
              <a:rPr lang="en-US" sz="2800" dirty="0"/>
              <a:t>If not, start collecting spike and blank data (at least 2 per instrument) to supplement your existing dataset</a:t>
            </a:r>
          </a:p>
          <a:p>
            <a:endParaRPr lang="en-US" dirty="0"/>
          </a:p>
        </p:txBody>
      </p:sp>
    </p:spTree>
    <p:extLst>
      <p:ext uri="{BB962C8B-B14F-4D97-AF65-F5344CB8AC3E}">
        <p14:creationId xmlns:p14="http://schemas.microsoft.com/office/powerpoint/2010/main" val="147067336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Frequently Asked Questions – Jerry Parr</a:t>
            </a:r>
          </a:p>
        </p:txBody>
      </p:sp>
      <p:sp>
        <p:nvSpPr>
          <p:cNvPr id="3" name="Content Placeholder 2"/>
          <p:cNvSpPr>
            <a:spLocks noGrp="1"/>
          </p:cNvSpPr>
          <p:nvPr>
            <p:ph idx="1"/>
          </p:nvPr>
        </p:nvSpPr>
        <p:spPr>
          <a:xfrm>
            <a:off x="232954" y="1524000"/>
            <a:ext cx="8458200" cy="4511214"/>
          </a:xfrm>
        </p:spPr>
        <p:txBody>
          <a:bodyPr/>
          <a:lstStyle/>
          <a:p>
            <a:r>
              <a:rPr lang="en-US" sz="2800" dirty="0"/>
              <a:t>&gt; 100 questions organized into 36 subjects, e.g.</a:t>
            </a:r>
          </a:p>
          <a:p>
            <a:pPr lvl="1"/>
            <a:r>
              <a:rPr lang="en-US" sz="2400" b="1" dirty="0"/>
              <a:t>3.0	Data Evaluation and Calculation of the Initial MDL</a:t>
            </a:r>
            <a:endParaRPr lang="en-US" sz="2400" dirty="0"/>
          </a:p>
          <a:p>
            <a:pPr lvl="2"/>
            <a:r>
              <a:rPr lang="en-US" sz="2000" dirty="0"/>
              <a:t>3.1	Negative Values for Blanks</a:t>
            </a:r>
          </a:p>
          <a:p>
            <a:pPr lvl="2"/>
            <a:r>
              <a:rPr lang="en-US" sz="2000" dirty="0"/>
              <a:t>3.2	Requirement for an MDL Study and Reporting to MDL</a:t>
            </a:r>
          </a:p>
          <a:p>
            <a:pPr lvl="2"/>
            <a:r>
              <a:rPr lang="en-US" sz="2000" dirty="0"/>
              <a:t>3.3	Qualitative Identification Criteria</a:t>
            </a:r>
          </a:p>
          <a:p>
            <a:pPr lvl="2"/>
            <a:r>
              <a:rPr lang="en-US" sz="2000" dirty="0"/>
              <a:t>3.5	Protection from False Negatives</a:t>
            </a:r>
          </a:p>
          <a:p>
            <a:pPr lvl="2"/>
            <a:r>
              <a:rPr lang="en-US" sz="2000" dirty="0"/>
              <a:t>3.6	Validity of the MDL</a:t>
            </a:r>
          </a:p>
          <a:p>
            <a:pPr lvl="2"/>
            <a:r>
              <a:rPr lang="en-US" sz="2000" dirty="0"/>
              <a:t>3.7	MDL for Sample Preparation</a:t>
            </a:r>
          </a:p>
          <a:p>
            <a:pPr lvl="2"/>
            <a:r>
              <a:rPr lang="en-US" sz="2000" dirty="0"/>
              <a:t>3.8	Data Analysis Software</a:t>
            </a:r>
          </a:p>
          <a:p>
            <a:pPr lvl="2"/>
            <a:r>
              <a:rPr lang="en-US" sz="2000" dirty="0"/>
              <a:t>3.9	Student t Numbers</a:t>
            </a:r>
          </a:p>
          <a:p>
            <a:pPr lvl="2"/>
            <a:r>
              <a:rPr lang="en-US" sz="2000" dirty="0"/>
              <a:t>3.10	QC Failures and Outlier Tests</a:t>
            </a:r>
          </a:p>
        </p:txBody>
      </p:sp>
    </p:spTree>
    <p:extLst>
      <p:ext uri="{BB962C8B-B14F-4D97-AF65-F5344CB8AC3E}">
        <p14:creationId xmlns:p14="http://schemas.microsoft.com/office/powerpoint/2010/main" val="160810842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FDAC7-96B6-42AF-B1BE-78251D417522}"/>
              </a:ext>
            </a:extLst>
          </p:cNvPr>
          <p:cNvSpPr>
            <a:spLocks noGrp="1"/>
          </p:cNvSpPr>
          <p:nvPr>
            <p:ph type="title"/>
          </p:nvPr>
        </p:nvSpPr>
        <p:spPr/>
        <p:txBody>
          <a:bodyPr/>
          <a:lstStyle/>
          <a:p>
            <a:r>
              <a:rPr lang="en-US" dirty="0"/>
              <a:t>MDL Spreadsheets</a:t>
            </a:r>
          </a:p>
        </p:txBody>
      </p:sp>
      <p:sp>
        <p:nvSpPr>
          <p:cNvPr id="3" name="Content Placeholder 2">
            <a:extLst>
              <a:ext uri="{FF2B5EF4-FFF2-40B4-BE49-F238E27FC236}">
                <a16:creationId xmlns:a16="http://schemas.microsoft.com/office/drawing/2014/main" id="{053485B1-7E5D-4363-B326-C0622256AB21}"/>
              </a:ext>
            </a:extLst>
          </p:cNvPr>
          <p:cNvSpPr>
            <a:spLocks noGrp="1"/>
          </p:cNvSpPr>
          <p:nvPr>
            <p:ph idx="1"/>
          </p:nvPr>
        </p:nvSpPr>
        <p:spPr/>
        <p:txBody>
          <a:bodyPr/>
          <a:lstStyle/>
          <a:p>
            <a:r>
              <a:rPr lang="en-US" sz="2800" dirty="0"/>
              <a:t>Virginia</a:t>
            </a:r>
          </a:p>
          <a:p>
            <a:pPr lvl="1"/>
            <a:r>
              <a:rPr lang="en-US" sz="2400" dirty="0"/>
              <a:t>MDL Procedure Checklist </a:t>
            </a:r>
          </a:p>
          <a:p>
            <a:pPr lvl="1"/>
            <a:r>
              <a:rPr lang="en-US" sz="2400" dirty="0"/>
              <a:t>MDL Data Collection Template Example (7 samples)</a:t>
            </a:r>
          </a:p>
          <a:p>
            <a:pPr lvl="1"/>
            <a:r>
              <a:rPr lang="en-US" sz="2400" dirty="0"/>
              <a:t>Student’s t table with calculator for values &gt;100</a:t>
            </a:r>
          </a:p>
          <a:p>
            <a:pPr marL="0" indent="0">
              <a:buNone/>
            </a:pPr>
            <a:r>
              <a:rPr lang="en-US" sz="2000" dirty="0">
                <a:hlinkClick r:id="rId2"/>
              </a:rPr>
              <a:t>https://dgs.virginia.gov/division-of-consolidated-laboratory-services/certification-accreditation/certificationaccreditation-toolbox/</a:t>
            </a:r>
            <a:endParaRPr lang="en-US" sz="2000" dirty="0"/>
          </a:p>
          <a:p>
            <a:r>
              <a:rPr lang="en-US" sz="2800" dirty="0"/>
              <a:t>Wisconsin</a:t>
            </a:r>
          </a:p>
          <a:p>
            <a:pPr lvl="1"/>
            <a:r>
              <a:rPr lang="en-US" sz="2400" dirty="0"/>
              <a:t>DNR Spreadsheet to calculate the new LOD</a:t>
            </a:r>
          </a:p>
          <a:p>
            <a:pPr marL="57150" indent="0">
              <a:buNone/>
            </a:pPr>
            <a:r>
              <a:rPr lang="en-US" sz="2000" u="sng" dirty="0">
                <a:solidFill>
                  <a:schemeClr val="accent5">
                    <a:lumMod val="50000"/>
                  </a:schemeClr>
                </a:solidFill>
              </a:rPr>
              <a:t>https://dnr.wi.gov/Regulations/labCert/documents/EPA_LOD_Spreadsheet5-17-18.xls</a:t>
            </a:r>
          </a:p>
        </p:txBody>
      </p:sp>
    </p:spTree>
    <p:extLst>
      <p:ext uri="{BB962C8B-B14F-4D97-AF65-F5344CB8AC3E}">
        <p14:creationId xmlns:p14="http://schemas.microsoft.com/office/powerpoint/2010/main" val="344288933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0C1C2-C104-47DE-8C2A-1BCE1A21E984}"/>
              </a:ext>
            </a:extLst>
          </p:cNvPr>
          <p:cNvSpPr>
            <a:spLocks noGrp="1"/>
          </p:cNvSpPr>
          <p:nvPr>
            <p:ph type="title"/>
          </p:nvPr>
        </p:nvSpPr>
        <p:spPr/>
        <p:txBody>
          <a:bodyPr/>
          <a:lstStyle/>
          <a:p>
            <a:r>
              <a:rPr lang="en-US" dirty="0"/>
              <a:t>LOD and LOQ in TNI</a:t>
            </a:r>
          </a:p>
        </p:txBody>
      </p:sp>
      <p:sp>
        <p:nvSpPr>
          <p:cNvPr id="3" name="Content Placeholder 2">
            <a:extLst>
              <a:ext uri="{FF2B5EF4-FFF2-40B4-BE49-F238E27FC236}">
                <a16:creationId xmlns:a16="http://schemas.microsoft.com/office/drawing/2014/main" id="{809F8B43-2E64-4E8F-A1A7-D9DB0A788122}"/>
              </a:ext>
            </a:extLst>
          </p:cNvPr>
          <p:cNvSpPr>
            <a:spLocks noGrp="1"/>
          </p:cNvSpPr>
          <p:nvPr>
            <p:ph idx="1"/>
          </p:nvPr>
        </p:nvSpPr>
        <p:spPr/>
        <p:txBody>
          <a:bodyPr/>
          <a:lstStyle/>
          <a:p>
            <a:r>
              <a:rPr lang="en-US" dirty="0"/>
              <a:t>Designed to work in harmony</a:t>
            </a:r>
          </a:p>
          <a:p>
            <a:r>
              <a:rPr lang="en-US" dirty="0"/>
              <a:t>One study, spike at LOQ</a:t>
            </a:r>
          </a:p>
          <a:p>
            <a:pPr lvl="1"/>
            <a:r>
              <a:rPr lang="en-US" dirty="0"/>
              <a:t>Used to verify LOQ</a:t>
            </a:r>
          </a:p>
          <a:p>
            <a:pPr lvl="1"/>
            <a:r>
              <a:rPr lang="en-US" dirty="0"/>
              <a:t>Used to calculate LOD</a:t>
            </a:r>
          </a:p>
          <a:p>
            <a:r>
              <a:rPr lang="en-US" dirty="0"/>
              <a:t>New Guidance document provides many examples</a:t>
            </a:r>
          </a:p>
          <a:p>
            <a:pPr lvl="1"/>
            <a:endParaRPr lang="en-US" dirty="0"/>
          </a:p>
        </p:txBody>
      </p:sp>
    </p:spTree>
    <p:extLst>
      <p:ext uri="{BB962C8B-B14F-4D97-AF65-F5344CB8AC3E}">
        <p14:creationId xmlns:p14="http://schemas.microsoft.com/office/powerpoint/2010/main" val="2682072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E4FFC-3AEF-49AF-B3AA-BE1930F22C18}"/>
              </a:ext>
            </a:extLst>
          </p:cNvPr>
          <p:cNvSpPr>
            <a:spLocks noGrp="1"/>
          </p:cNvSpPr>
          <p:nvPr>
            <p:ph type="title"/>
          </p:nvPr>
        </p:nvSpPr>
        <p:spPr/>
        <p:txBody>
          <a:bodyPr/>
          <a:lstStyle/>
          <a:p>
            <a:r>
              <a:rPr lang="en-US" dirty="0"/>
              <a:t>LOQ – 1.5.2.2</a:t>
            </a:r>
          </a:p>
        </p:txBody>
      </p:sp>
      <p:sp>
        <p:nvSpPr>
          <p:cNvPr id="3" name="Content Placeholder 2">
            <a:extLst>
              <a:ext uri="{FF2B5EF4-FFF2-40B4-BE49-F238E27FC236}">
                <a16:creationId xmlns:a16="http://schemas.microsoft.com/office/drawing/2014/main" id="{24BAFABA-3348-4476-A69B-3F7878E5818F}"/>
              </a:ext>
            </a:extLst>
          </p:cNvPr>
          <p:cNvSpPr>
            <a:spLocks noGrp="1"/>
          </p:cNvSpPr>
          <p:nvPr>
            <p:ph idx="1"/>
          </p:nvPr>
        </p:nvSpPr>
        <p:spPr>
          <a:xfrm>
            <a:off x="228600" y="1219200"/>
            <a:ext cx="8686800" cy="5486400"/>
          </a:xfrm>
        </p:spPr>
        <p:txBody>
          <a:bodyPr/>
          <a:lstStyle/>
          <a:p>
            <a:r>
              <a:rPr lang="en-US" sz="2800" dirty="0"/>
              <a:t>The laboratory shall </a:t>
            </a:r>
            <a:r>
              <a:rPr lang="en-US" sz="2800" b="1" dirty="0"/>
              <a:t>select</a:t>
            </a:r>
            <a:r>
              <a:rPr lang="en-US" sz="2800" dirty="0"/>
              <a:t> an LOQ for each analyte, consistent with the needs of its clients, and greater than the DL. An LOQ is required for each quality system matrix of interest, technology, method, and analyte.</a:t>
            </a:r>
          </a:p>
          <a:p>
            <a:r>
              <a:rPr lang="en-US" sz="2800" b="1" dirty="0"/>
              <a:t>Exceptions: </a:t>
            </a:r>
            <a:r>
              <a:rPr lang="en-US" sz="2800" dirty="0"/>
              <a:t>any component or property for which spiking solutions are not available or a quantitation limit is not appropriate, such as pH, color, odor, temperature, dissolved oxygen, or turbidity.</a:t>
            </a:r>
          </a:p>
        </p:txBody>
      </p:sp>
    </p:spTree>
    <p:extLst>
      <p:ext uri="{BB962C8B-B14F-4D97-AF65-F5344CB8AC3E}">
        <p14:creationId xmlns:p14="http://schemas.microsoft.com/office/powerpoint/2010/main" val="13999143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7455A-8FF9-4502-80C7-527E03041D7D}"/>
              </a:ext>
            </a:extLst>
          </p:cNvPr>
          <p:cNvSpPr>
            <a:spLocks noGrp="1"/>
          </p:cNvSpPr>
          <p:nvPr>
            <p:ph type="title"/>
          </p:nvPr>
        </p:nvSpPr>
        <p:spPr/>
        <p:txBody>
          <a:bodyPr/>
          <a:lstStyle/>
          <a:p>
            <a:r>
              <a:rPr lang="en-US" dirty="0"/>
              <a:t>Selecting the LOQ</a:t>
            </a:r>
          </a:p>
        </p:txBody>
      </p:sp>
      <p:sp>
        <p:nvSpPr>
          <p:cNvPr id="3" name="Content Placeholder 2">
            <a:extLst>
              <a:ext uri="{FF2B5EF4-FFF2-40B4-BE49-F238E27FC236}">
                <a16:creationId xmlns:a16="http://schemas.microsoft.com/office/drawing/2014/main" id="{30A30CBD-A1AB-4A42-8D34-1402986D2C76}"/>
              </a:ext>
            </a:extLst>
          </p:cNvPr>
          <p:cNvSpPr>
            <a:spLocks noGrp="1"/>
          </p:cNvSpPr>
          <p:nvPr>
            <p:ph idx="1"/>
          </p:nvPr>
        </p:nvSpPr>
        <p:spPr/>
        <p:txBody>
          <a:bodyPr/>
          <a:lstStyle/>
          <a:p>
            <a:r>
              <a:rPr lang="en-US" dirty="0"/>
              <a:t>Must be at or above the lowest calibration standard</a:t>
            </a:r>
          </a:p>
          <a:p>
            <a:r>
              <a:rPr lang="en-US" dirty="0"/>
              <a:t>Must be verified with spikes at or below the selected LOQ</a:t>
            </a:r>
          </a:p>
          <a:p>
            <a:r>
              <a:rPr lang="en-US" dirty="0"/>
              <a:t>Tip: Run spikes at low calibration standard, or ½ concentration</a:t>
            </a:r>
          </a:p>
        </p:txBody>
      </p:sp>
    </p:spTree>
    <p:extLst>
      <p:ext uri="{BB962C8B-B14F-4D97-AF65-F5344CB8AC3E}">
        <p14:creationId xmlns:p14="http://schemas.microsoft.com/office/powerpoint/2010/main" val="207320672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LOQ Initial Verification</a:t>
            </a:r>
          </a:p>
        </p:txBody>
      </p:sp>
      <p:sp>
        <p:nvSpPr>
          <p:cNvPr id="8" name="Content Placeholder 7"/>
          <p:cNvSpPr>
            <a:spLocks noGrp="1"/>
          </p:cNvSpPr>
          <p:nvPr>
            <p:ph idx="1"/>
          </p:nvPr>
        </p:nvSpPr>
        <p:spPr>
          <a:xfrm>
            <a:off x="381000" y="1219200"/>
            <a:ext cx="8229600" cy="4191000"/>
          </a:xfrm>
        </p:spPr>
        <p:txBody>
          <a:bodyPr/>
          <a:lstStyle/>
          <a:p>
            <a:r>
              <a:rPr lang="en-US" sz="2800" dirty="0"/>
              <a:t>7 spiked blanks at or </a:t>
            </a:r>
            <a:r>
              <a:rPr lang="en-US" sz="2800" b="1" dirty="0"/>
              <a:t>below</a:t>
            </a:r>
            <a:r>
              <a:rPr lang="en-US" sz="2800" dirty="0"/>
              <a:t> LOQ</a:t>
            </a:r>
          </a:p>
          <a:p>
            <a:pPr lvl="1"/>
            <a:r>
              <a:rPr lang="en-US" sz="2400" dirty="0"/>
              <a:t>3 batches over 3 days</a:t>
            </a:r>
          </a:p>
          <a:p>
            <a:pPr lvl="1"/>
            <a:r>
              <a:rPr lang="en-US" sz="2400" dirty="0"/>
              <a:t>At least </a:t>
            </a:r>
            <a:r>
              <a:rPr lang="en-US" sz="2400" dirty="0">
                <a:solidFill>
                  <a:srgbClr val="FF0000"/>
                </a:solidFill>
              </a:rPr>
              <a:t>2 spikes </a:t>
            </a:r>
            <a:r>
              <a:rPr lang="en-US" sz="2400" dirty="0"/>
              <a:t>per instrument</a:t>
            </a:r>
          </a:p>
          <a:p>
            <a:pPr lvl="1"/>
            <a:r>
              <a:rPr lang="en-US" sz="2400" dirty="0"/>
              <a:t>These spikes may also be used for DL</a:t>
            </a:r>
          </a:p>
          <a:p>
            <a:pPr lvl="1"/>
            <a:r>
              <a:rPr lang="en-US" sz="2400" dirty="0"/>
              <a:t>May use existing data</a:t>
            </a:r>
          </a:p>
          <a:p>
            <a:r>
              <a:rPr lang="en-US" sz="2800" dirty="0"/>
              <a:t>The LOQ must be at or </a:t>
            </a:r>
            <a:r>
              <a:rPr lang="en-US" sz="2800" b="1" dirty="0"/>
              <a:t>above</a:t>
            </a:r>
            <a:r>
              <a:rPr lang="en-US" sz="2800" dirty="0"/>
              <a:t> the lowest calibration standard</a:t>
            </a:r>
          </a:p>
          <a:p>
            <a:r>
              <a:rPr lang="en-US" sz="2800" dirty="0"/>
              <a:t>The laboratory must establish QC acceptance criteria for the LOQ spikes</a:t>
            </a:r>
          </a:p>
        </p:txBody>
      </p:sp>
      <p:sp>
        <p:nvSpPr>
          <p:cNvPr id="2" name="TextBox 1">
            <a:extLst>
              <a:ext uri="{FF2B5EF4-FFF2-40B4-BE49-F238E27FC236}">
                <a16:creationId xmlns:a16="http://schemas.microsoft.com/office/drawing/2014/main" id="{10E4D855-C852-4F5E-A9F9-CEC524774A9E}"/>
              </a:ext>
            </a:extLst>
          </p:cNvPr>
          <p:cNvSpPr txBox="1"/>
          <p:nvPr/>
        </p:nvSpPr>
        <p:spPr>
          <a:xfrm>
            <a:off x="609600" y="5715000"/>
            <a:ext cx="7086600"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t>This is the same procedure as for the DL but with QC criteria added.</a:t>
            </a:r>
          </a:p>
        </p:txBody>
      </p:sp>
    </p:spTree>
    <p:extLst>
      <p:ext uri="{BB962C8B-B14F-4D97-AF65-F5344CB8AC3E}">
        <p14:creationId xmlns:p14="http://schemas.microsoft.com/office/powerpoint/2010/main" val="344066395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8AB07-5249-4071-9ACE-91B0BBA98914}"/>
              </a:ext>
            </a:extLst>
          </p:cNvPr>
          <p:cNvSpPr>
            <a:spLocks noGrp="1"/>
          </p:cNvSpPr>
          <p:nvPr>
            <p:ph type="title"/>
          </p:nvPr>
        </p:nvSpPr>
        <p:spPr/>
        <p:txBody>
          <a:bodyPr/>
          <a:lstStyle/>
          <a:p>
            <a:r>
              <a:rPr lang="en-US" dirty="0"/>
              <a:t>Initial Verification Criteria</a:t>
            </a:r>
          </a:p>
        </p:txBody>
      </p:sp>
      <p:sp>
        <p:nvSpPr>
          <p:cNvPr id="3" name="Content Placeholder 2">
            <a:extLst>
              <a:ext uri="{FF2B5EF4-FFF2-40B4-BE49-F238E27FC236}">
                <a16:creationId xmlns:a16="http://schemas.microsoft.com/office/drawing/2014/main" id="{B4F6F6C2-05E2-445B-8C63-CC42DFB5B359}"/>
              </a:ext>
            </a:extLst>
          </p:cNvPr>
          <p:cNvSpPr>
            <a:spLocks noGrp="1"/>
          </p:cNvSpPr>
          <p:nvPr>
            <p:ph idx="1"/>
          </p:nvPr>
        </p:nvSpPr>
        <p:spPr>
          <a:xfrm>
            <a:off x="304800" y="1524000"/>
            <a:ext cx="8229600" cy="3101182"/>
          </a:xfrm>
        </p:spPr>
        <p:txBody>
          <a:bodyPr/>
          <a:lstStyle/>
          <a:p>
            <a:r>
              <a:rPr lang="en-US" sz="2400" dirty="0"/>
              <a:t>All results are quantitative.</a:t>
            </a:r>
          </a:p>
          <a:p>
            <a:r>
              <a:rPr lang="en-US" sz="2400" dirty="0"/>
              <a:t>The mean recovery of each analyte is within the laboratory established accuracy acceptance criteria.</a:t>
            </a:r>
          </a:p>
          <a:p>
            <a:r>
              <a:rPr lang="en-US" sz="2400" dirty="0"/>
              <a:t>The LOQ is greater than the established DL and at or above the spiking concentration.</a:t>
            </a:r>
          </a:p>
          <a:p>
            <a:r>
              <a:rPr lang="en-US" sz="2400" dirty="0"/>
              <a:t>If the LOQ is less than or equal to the DL, the LOQ shall be raised to greater than the DL.</a:t>
            </a:r>
          </a:p>
        </p:txBody>
      </p:sp>
    </p:spTree>
    <p:extLst>
      <p:ext uri="{BB962C8B-B14F-4D97-AF65-F5344CB8AC3E}">
        <p14:creationId xmlns:p14="http://schemas.microsoft.com/office/powerpoint/2010/main" val="37121411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ACB97-10B1-4DD0-B76E-C39F36CD019D}"/>
              </a:ext>
            </a:extLst>
          </p:cNvPr>
          <p:cNvSpPr>
            <a:spLocks noGrp="1"/>
          </p:cNvSpPr>
          <p:nvPr>
            <p:ph type="title"/>
          </p:nvPr>
        </p:nvSpPr>
        <p:spPr/>
        <p:txBody>
          <a:bodyPr/>
          <a:lstStyle/>
          <a:p>
            <a:r>
              <a:rPr lang="en-US" dirty="0"/>
              <a:t>QC Acceptance Criteria</a:t>
            </a:r>
          </a:p>
        </p:txBody>
      </p:sp>
      <p:sp>
        <p:nvSpPr>
          <p:cNvPr id="3" name="Content Placeholder 2">
            <a:extLst>
              <a:ext uri="{FF2B5EF4-FFF2-40B4-BE49-F238E27FC236}">
                <a16:creationId xmlns:a16="http://schemas.microsoft.com/office/drawing/2014/main" id="{9FDC9C5F-3EA1-4196-88D4-77A1D8149B6D}"/>
              </a:ext>
            </a:extLst>
          </p:cNvPr>
          <p:cNvSpPr>
            <a:spLocks noGrp="1"/>
          </p:cNvSpPr>
          <p:nvPr>
            <p:ph idx="1"/>
          </p:nvPr>
        </p:nvSpPr>
        <p:spPr/>
        <p:txBody>
          <a:bodyPr/>
          <a:lstStyle/>
          <a:p>
            <a:r>
              <a:rPr lang="en-US" sz="2800" dirty="0"/>
              <a:t>Established by the laboratory</a:t>
            </a:r>
          </a:p>
          <a:p>
            <a:r>
              <a:rPr lang="en-US" sz="2800" dirty="0"/>
              <a:t>LCS limits may not be appropriate, but could be used</a:t>
            </a:r>
          </a:p>
          <a:p>
            <a:r>
              <a:rPr lang="en-US" sz="2800" dirty="0"/>
              <a:t>TNI guidance suggests alternate limits such as 50-150 %, or using 4 standard deviations from LCS, or 10-20 % wider than LCS limits.</a:t>
            </a:r>
          </a:p>
          <a:p>
            <a:r>
              <a:rPr lang="en-US" sz="2800" dirty="0"/>
              <a:t>TNI guidance suggest labs could develop acceptance limits after the initial study</a:t>
            </a:r>
          </a:p>
        </p:txBody>
      </p:sp>
    </p:spTree>
    <p:extLst>
      <p:ext uri="{BB962C8B-B14F-4D97-AF65-F5344CB8AC3E}">
        <p14:creationId xmlns:p14="http://schemas.microsoft.com/office/powerpoint/2010/main" val="93897041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On-going Verification</a:t>
            </a:r>
          </a:p>
        </p:txBody>
      </p:sp>
      <p:sp>
        <p:nvSpPr>
          <p:cNvPr id="3" name="Content Placeholder 2"/>
          <p:cNvSpPr>
            <a:spLocks noGrp="1"/>
          </p:cNvSpPr>
          <p:nvPr>
            <p:ph idx="1"/>
          </p:nvPr>
        </p:nvSpPr>
        <p:spPr>
          <a:xfrm>
            <a:off x="457200" y="1600201"/>
            <a:ext cx="8229600" cy="2133600"/>
          </a:xfrm>
        </p:spPr>
        <p:txBody>
          <a:bodyPr/>
          <a:lstStyle/>
          <a:p>
            <a:r>
              <a:rPr lang="en-US" dirty="0"/>
              <a:t>One spike sample per quarter per instrument</a:t>
            </a:r>
          </a:p>
          <a:p>
            <a:pPr lvl="1"/>
            <a:r>
              <a:rPr lang="en-US" dirty="0"/>
              <a:t>This may also be used for DL verification</a:t>
            </a:r>
          </a:p>
          <a:p>
            <a:pPr lvl="1"/>
            <a:r>
              <a:rPr lang="en-US" dirty="0"/>
              <a:t>Must meet identification criteria and be above zero</a:t>
            </a:r>
          </a:p>
          <a:p>
            <a:pPr lvl="1"/>
            <a:r>
              <a:rPr lang="en-US" dirty="0"/>
              <a:t>Once per year compile the data and create a statement of precision and accuracy</a:t>
            </a:r>
          </a:p>
          <a:p>
            <a:pPr lvl="1"/>
            <a:endParaRPr lang="en-US" dirty="0"/>
          </a:p>
        </p:txBody>
      </p:sp>
      <p:sp>
        <p:nvSpPr>
          <p:cNvPr id="4" name="TextBox 3"/>
          <p:cNvSpPr txBox="1"/>
          <p:nvPr/>
        </p:nvSpPr>
        <p:spPr>
          <a:xfrm>
            <a:off x="609600" y="4800600"/>
            <a:ext cx="7162800" cy="156966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2400" dirty="0"/>
              <a:t>Results of each LOQ verification sample analysis shall be evaluated at the time of the testing and shall meet the qualitative identification criteria and the quantitated result shall be greater than zero.</a:t>
            </a:r>
          </a:p>
        </p:txBody>
      </p:sp>
    </p:spTree>
    <p:extLst>
      <p:ext uri="{BB962C8B-B14F-4D97-AF65-F5344CB8AC3E}">
        <p14:creationId xmlns:p14="http://schemas.microsoft.com/office/powerpoint/2010/main" val="2157738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8303A-EDDC-4631-81E1-565C5DB0155F}"/>
              </a:ext>
            </a:extLst>
          </p:cNvPr>
          <p:cNvSpPr>
            <a:spLocks noGrp="1"/>
          </p:cNvSpPr>
          <p:nvPr>
            <p:ph type="title"/>
          </p:nvPr>
        </p:nvSpPr>
        <p:spPr/>
        <p:txBody>
          <a:bodyPr/>
          <a:lstStyle/>
          <a:p>
            <a:r>
              <a:rPr lang="en-US" dirty="0"/>
              <a:t>New Guidance Documents</a:t>
            </a:r>
          </a:p>
        </p:txBody>
      </p:sp>
      <p:sp>
        <p:nvSpPr>
          <p:cNvPr id="3" name="Content Placeholder 2">
            <a:extLst>
              <a:ext uri="{FF2B5EF4-FFF2-40B4-BE49-F238E27FC236}">
                <a16:creationId xmlns:a16="http://schemas.microsoft.com/office/drawing/2014/main" id="{C87D2E3C-E6A0-49BE-85D0-AEAC32DDFC84}"/>
              </a:ext>
            </a:extLst>
          </p:cNvPr>
          <p:cNvSpPr>
            <a:spLocks noGrp="1"/>
          </p:cNvSpPr>
          <p:nvPr>
            <p:ph idx="1"/>
          </p:nvPr>
        </p:nvSpPr>
        <p:spPr>
          <a:xfrm>
            <a:off x="381000" y="1295400"/>
            <a:ext cx="8229600" cy="4525963"/>
          </a:xfrm>
        </p:spPr>
        <p:txBody>
          <a:bodyPr/>
          <a:lstStyle/>
          <a:p>
            <a:r>
              <a:rPr lang="en-US" sz="2800" dirty="0"/>
              <a:t>Proficiency Testing Reporting Limit (PTRL)</a:t>
            </a:r>
          </a:p>
          <a:p>
            <a:pPr lvl="1"/>
            <a:r>
              <a:rPr lang="en-US" sz="2400" dirty="0"/>
              <a:t>Requires lab to be able to measure to a specified concentration</a:t>
            </a:r>
          </a:p>
          <a:p>
            <a:r>
              <a:rPr lang="en-US" sz="2800" dirty="0"/>
              <a:t>Detection and Quantitation</a:t>
            </a:r>
          </a:p>
          <a:p>
            <a:r>
              <a:rPr lang="en-US" sz="2800" dirty="0"/>
              <a:t>Instrument Calibration</a:t>
            </a:r>
          </a:p>
        </p:txBody>
      </p:sp>
      <p:pic>
        <p:nvPicPr>
          <p:cNvPr id="6" name="Picture 5">
            <a:extLst>
              <a:ext uri="{FF2B5EF4-FFF2-40B4-BE49-F238E27FC236}">
                <a16:creationId xmlns:a16="http://schemas.microsoft.com/office/drawing/2014/main" id="{A32B0F6F-B68E-4A10-BD68-98254524E129}"/>
              </a:ext>
            </a:extLst>
          </p:cNvPr>
          <p:cNvPicPr/>
          <p:nvPr/>
        </p:nvPicPr>
        <p:blipFill rotWithShape="1">
          <a:blip r:embed="rId2"/>
          <a:srcRect l="39694" t="12148" r="37148" b="62443"/>
          <a:stretch/>
        </p:blipFill>
        <p:spPr bwMode="auto">
          <a:xfrm>
            <a:off x="3505200" y="3733800"/>
            <a:ext cx="4095750" cy="2636837"/>
          </a:xfrm>
          <a:prstGeom prst="rect">
            <a:avLst/>
          </a:prstGeom>
          <a:ln>
            <a:noFill/>
          </a:ln>
          <a:extLst>
            <a:ext uri="{53640926-AAD7-44D8-BBD7-CCE9431645EC}">
              <a14:shadowObscured xmlns:a14="http://schemas.microsoft.com/office/drawing/2010/main"/>
            </a:ext>
          </a:extLst>
        </p:spPr>
      </p:pic>
      <p:cxnSp>
        <p:nvCxnSpPr>
          <p:cNvPr id="7" name="Straight Arrow Connector 6">
            <a:extLst>
              <a:ext uri="{FF2B5EF4-FFF2-40B4-BE49-F238E27FC236}">
                <a16:creationId xmlns:a16="http://schemas.microsoft.com/office/drawing/2014/main" id="{EDD4AF77-581D-4533-B1A9-C415DFC5C65E}"/>
              </a:ext>
            </a:extLst>
          </p:cNvPr>
          <p:cNvCxnSpPr/>
          <p:nvPr/>
        </p:nvCxnSpPr>
        <p:spPr bwMode="auto">
          <a:xfrm>
            <a:off x="2435711" y="4343400"/>
            <a:ext cx="1066800" cy="381000"/>
          </a:xfrm>
          <a:prstGeom prst="straightConnector1">
            <a:avLst/>
          </a:prstGeom>
          <a:ln w="762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2574095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LOQ - New Section 1.5.2.3</a:t>
            </a:r>
          </a:p>
        </p:txBody>
      </p:sp>
      <p:sp>
        <p:nvSpPr>
          <p:cNvPr id="3" name="Content Placeholder 2"/>
          <p:cNvSpPr>
            <a:spLocks noGrp="1"/>
          </p:cNvSpPr>
          <p:nvPr>
            <p:ph idx="1"/>
          </p:nvPr>
        </p:nvSpPr>
        <p:spPr/>
        <p:txBody>
          <a:bodyPr/>
          <a:lstStyle/>
          <a:p>
            <a:r>
              <a:rPr lang="en-US" dirty="0"/>
              <a:t>1.5.2.3 - If no analysis was performed in a given year, the verification of the DL/LOQ is not required, but a new initial DL/LOQ verification shall be performed prior to analysis of client samples.</a:t>
            </a:r>
          </a:p>
        </p:txBody>
      </p:sp>
    </p:spTree>
    <p:extLst>
      <p:ext uri="{BB962C8B-B14F-4D97-AF65-F5344CB8AC3E}">
        <p14:creationId xmlns:p14="http://schemas.microsoft.com/office/powerpoint/2010/main" val="79842026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F6B2D-C8C4-4420-9157-4FB39D4D5094}"/>
              </a:ext>
            </a:extLst>
          </p:cNvPr>
          <p:cNvSpPr>
            <a:spLocks noGrp="1"/>
          </p:cNvSpPr>
          <p:nvPr>
            <p:ph type="title"/>
          </p:nvPr>
        </p:nvSpPr>
        <p:spPr/>
        <p:txBody>
          <a:bodyPr/>
          <a:lstStyle/>
          <a:p>
            <a:r>
              <a:rPr lang="en-US" dirty="0"/>
              <a:t>TNI Guidance Document</a:t>
            </a:r>
          </a:p>
        </p:txBody>
      </p:sp>
      <p:pic>
        <p:nvPicPr>
          <p:cNvPr id="4" name="Content Placeholder 3">
            <a:extLst>
              <a:ext uri="{FF2B5EF4-FFF2-40B4-BE49-F238E27FC236}">
                <a16:creationId xmlns:a16="http://schemas.microsoft.com/office/drawing/2014/main" id="{F75A8F1F-9DAE-42B4-9298-A17BE0133D80}"/>
              </a:ext>
            </a:extLst>
          </p:cNvPr>
          <p:cNvPicPr>
            <a:picLocks noGrp="1"/>
          </p:cNvPicPr>
          <p:nvPr>
            <p:ph idx="1"/>
          </p:nvPr>
        </p:nvPicPr>
        <p:blipFill rotWithShape="1">
          <a:blip r:embed="rId2"/>
          <a:srcRect l="33412" t="24427" r="39609" b="42735"/>
          <a:stretch/>
        </p:blipFill>
        <p:spPr bwMode="auto">
          <a:xfrm>
            <a:off x="1713016" y="1394619"/>
            <a:ext cx="6121359" cy="4068762"/>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6DD0336D-40B4-4B95-A000-1C3680E995B8}"/>
              </a:ext>
            </a:extLst>
          </p:cNvPr>
          <p:cNvSpPr txBox="1"/>
          <p:nvPr/>
        </p:nvSpPr>
        <p:spPr>
          <a:xfrm>
            <a:off x="1676400" y="5715000"/>
            <a:ext cx="57150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a:t>https://nelac-institute.org/content/NELAP/interpret.php</a:t>
            </a:r>
          </a:p>
        </p:txBody>
      </p:sp>
    </p:spTree>
    <p:extLst>
      <p:ext uri="{BB962C8B-B14F-4D97-AF65-F5344CB8AC3E}">
        <p14:creationId xmlns:p14="http://schemas.microsoft.com/office/powerpoint/2010/main" val="144112357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442912" y="1295400"/>
            <a:ext cx="8229600" cy="5181600"/>
          </a:xfrm>
        </p:spPr>
        <p:txBody>
          <a:bodyPr/>
          <a:lstStyle/>
          <a:p>
            <a:r>
              <a:rPr lang="en-US" dirty="0"/>
              <a:t>TNI LOD = EPA MDL (This is the default)</a:t>
            </a:r>
          </a:p>
          <a:p>
            <a:r>
              <a:rPr lang="en-US" dirty="0"/>
              <a:t>Other approaches to LOD or LOQ in regulation and/or methods would take precedence</a:t>
            </a:r>
          </a:p>
          <a:p>
            <a:r>
              <a:rPr lang="en-US" dirty="0"/>
              <a:t>Procedure for verifying LOQ involves the same set of spikes used for the LOD, reducing the burden on labs and provides assurance that both the LOD and the LOQ are valid</a:t>
            </a:r>
          </a:p>
          <a:p>
            <a:endParaRPr lang="en-US" dirty="0"/>
          </a:p>
          <a:p>
            <a:endParaRPr lang="en-US" dirty="0"/>
          </a:p>
        </p:txBody>
      </p:sp>
    </p:spTree>
    <p:extLst>
      <p:ext uri="{BB962C8B-B14F-4D97-AF65-F5344CB8AC3E}">
        <p14:creationId xmlns:p14="http://schemas.microsoft.com/office/powerpoint/2010/main" val="28211912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7704667" cy="685799"/>
          </a:xfrm>
        </p:spPr>
        <p:txBody>
          <a:bodyPr>
            <a:normAutofit fontScale="90000"/>
          </a:bodyPr>
          <a:lstStyle/>
          <a:p>
            <a:r>
              <a:rPr lang="en-US" dirty="0"/>
              <a:t>Thank You</a:t>
            </a:r>
          </a:p>
        </p:txBody>
      </p:sp>
      <p:sp>
        <p:nvSpPr>
          <p:cNvPr id="3" name="Content Placeholder 2"/>
          <p:cNvSpPr>
            <a:spLocks noGrp="1"/>
          </p:cNvSpPr>
          <p:nvPr>
            <p:ph idx="1"/>
          </p:nvPr>
        </p:nvSpPr>
        <p:spPr>
          <a:xfrm>
            <a:off x="1066800" y="914399"/>
            <a:ext cx="7704667" cy="1143003"/>
          </a:xfrm>
        </p:spPr>
        <p:txBody>
          <a:bodyPr>
            <a:normAutofit lnSpcReduction="10000"/>
          </a:bodyPr>
          <a:lstStyle/>
          <a:p>
            <a:pPr marL="0" indent="0" algn="ctr">
              <a:buNone/>
            </a:pPr>
            <a:r>
              <a:rPr lang="en-US" b="1" dirty="0"/>
              <a:t>TNI Chemistry Committee</a:t>
            </a:r>
          </a:p>
          <a:p>
            <a:pPr marL="0" indent="0" algn="ctr">
              <a:buNone/>
            </a:pPr>
            <a:r>
              <a:rPr lang="en-US" dirty="0"/>
              <a:t>2010-2015</a:t>
            </a:r>
          </a:p>
        </p:txBody>
      </p:sp>
      <p:graphicFrame>
        <p:nvGraphicFramePr>
          <p:cNvPr id="4" name="Table 3"/>
          <p:cNvGraphicFramePr>
            <a:graphicFrameLocks noGrp="1"/>
          </p:cNvGraphicFramePr>
          <p:nvPr>
            <p:extLst>
              <p:ext uri="{D42A27DB-BD31-4B8C-83A1-F6EECF244321}">
                <p14:modId xmlns:p14="http://schemas.microsoft.com/office/powerpoint/2010/main" val="646075600"/>
              </p:ext>
            </p:extLst>
          </p:nvPr>
        </p:nvGraphicFramePr>
        <p:xfrm>
          <a:off x="1066800" y="2057402"/>
          <a:ext cx="5486400" cy="4419599"/>
        </p:xfrm>
        <a:graphic>
          <a:graphicData uri="http://schemas.openxmlformats.org/drawingml/2006/table">
            <a:tbl>
              <a:tblPr firstRow="1" firstCol="1" bandRow="1">
                <a:tableStyleId>{5C22544A-7EE6-4342-B048-85BDC9FD1C3A}</a:tableStyleId>
              </a:tblPr>
              <a:tblGrid>
                <a:gridCol w="2826327">
                  <a:extLst>
                    <a:ext uri="{9D8B030D-6E8A-4147-A177-3AD203B41FA5}">
                      <a16:colId xmlns:a16="http://schemas.microsoft.com/office/drawing/2014/main" val="20000"/>
                    </a:ext>
                  </a:extLst>
                </a:gridCol>
                <a:gridCol w="2660073">
                  <a:extLst>
                    <a:ext uri="{9D8B030D-6E8A-4147-A177-3AD203B41FA5}">
                      <a16:colId xmlns:a16="http://schemas.microsoft.com/office/drawing/2014/main" val="20001"/>
                    </a:ext>
                  </a:extLst>
                </a:gridCol>
              </a:tblGrid>
              <a:tr h="558521">
                <a:tc>
                  <a:txBody>
                    <a:bodyPr/>
                    <a:lstStyle/>
                    <a:p>
                      <a:pPr marL="0" marR="0">
                        <a:lnSpc>
                          <a:spcPct val="107000"/>
                        </a:lnSpc>
                        <a:spcBef>
                          <a:spcPts val="0"/>
                        </a:spcBef>
                        <a:spcAft>
                          <a:spcPts val="0"/>
                        </a:spcAft>
                      </a:pPr>
                      <a:r>
                        <a:rPr lang="en-US" sz="1400" dirty="0">
                          <a:solidFill>
                            <a:schemeClr val="tx1"/>
                          </a:solidFill>
                          <a:effectLst/>
                          <a:latin typeface="Tahoma" panose="020B0604030504040204" pitchFamily="34" charset="0"/>
                          <a:ea typeface="Tahoma" panose="020B0604030504040204" pitchFamily="34" charset="0"/>
                          <a:cs typeface="Tahoma" panose="020B0604030504040204" pitchFamily="34" charset="0"/>
                        </a:rPr>
                        <a:t>Richard Burrows, Chair</a:t>
                      </a:r>
                      <a:br>
                        <a:rPr lang="en-US" sz="1400"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US" sz="1400" b="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TestAmerica</a:t>
                      </a:r>
                      <a:r>
                        <a:rPr lang="en-US" sz="14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Laboratories</a:t>
                      </a:r>
                    </a:p>
                  </a:txBody>
                  <a:tcPr marL="9525" marR="9525" marT="9525" marB="9525" anchor="ctr">
                    <a:noFill/>
                  </a:tcPr>
                </a:tc>
                <a:tc>
                  <a:txBody>
                    <a:bodyPr/>
                    <a:lstStyle/>
                    <a:p>
                      <a:pPr marL="0" marR="0">
                        <a:lnSpc>
                          <a:spcPct val="107000"/>
                        </a:lnSpc>
                        <a:spcBef>
                          <a:spcPts val="0"/>
                        </a:spcBef>
                        <a:spcAft>
                          <a:spcPts val="0"/>
                        </a:spcAft>
                      </a:pPr>
                      <a:r>
                        <a:rPr lang="en-US" sz="1400" dirty="0">
                          <a:solidFill>
                            <a:schemeClr val="tx1"/>
                          </a:solidFill>
                          <a:effectLst/>
                          <a:latin typeface="Tahoma" panose="020B0604030504040204" pitchFamily="34" charset="0"/>
                          <a:ea typeface="Tahoma" panose="020B0604030504040204" pitchFamily="34" charset="0"/>
                          <a:cs typeface="Tahoma" panose="020B0604030504040204" pitchFamily="34" charset="0"/>
                        </a:rPr>
                        <a:t>Dan Dickinson </a:t>
                      </a:r>
                    </a:p>
                    <a:p>
                      <a:pPr marL="0" marR="0">
                        <a:lnSpc>
                          <a:spcPct val="107000"/>
                        </a:lnSpc>
                        <a:spcBef>
                          <a:spcPts val="0"/>
                        </a:spcBef>
                        <a:spcAft>
                          <a:spcPts val="0"/>
                        </a:spcAft>
                      </a:pPr>
                      <a:r>
                        <a:rPr lang="en-US" sz="14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Ne</a:t>
                      </a:r>
                      <a:r>
                        <a:rPr lang="en-US" sz="1400" b="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w York </a:t>
                      </a:r>
                      <a:r>
                        <a:rPr lang="en-US" sz="14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DOH</a:t>
                      </a:r>
                    </a:p>
                  </a:txBody>
                  <a:tcPr marL="9525" marR="9525" marT="9525" marB="9525" anchor="ctr">
                    <a:noFill/>
                  </a:tcPr>
                </a:tc>
                <a:extLst>
                  <a:ext uri="{0D108BD9-81ED-4DB2-BD59-A6C34878D82A}">
                    <a16:rowId xmlns:a16="http://schemas.microsoft.com/office/drawing/2014/main" val="10000"/>
                  </a:ext>
                </a:extLst>
              </a:tr>
              <a:tr h="643513">
                <a:tc>
                  <a:txBody>
                    <a:bodyPr/>
                    <a:lstStyle/>
                    <a:p>
                      <a:pPr marL="0" marR="0">
                        <a:lnSpc>
                          <a:spcPct val="107000"/>
                        </a:lnSpc>
                        <a:spcBef>
                          <a:spcPts val="0"/>
                        </a:spcBef>
                        <a:spcAft>
                          <a:spcPts val="0"/>
                        </a:spcAft>
                      </a:pPr>
                      <a:r>
                        <a:rPr lang="en-US" sz="1400" dirty="0">
                          <a:solidFill>
                            <a:schemeClr val="tx1"/>
                          </a:solidFill>
                          <a:effectLst/>
                          <a:latin typeface="Tahoma" panose="020B0604030504040204" pitchFamily="34" charset="0"/>
                          <a:ea typeface="Tahoma" panose="020B0604030504040204" pitchFamily="34" charset="0"/>
                          <a:cs typeface="Tahoma" panose="020B0604030504040204" pitchFamily="34" charset="0"/>
                        </a:rPr>
                        <a:t>Francoise Chauvin</a:t>
                      </a:r>
                      <a:br>
                        <a:rPr lang="en-US" sz="1400"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US" sz="14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New York City DEP</a:t>
                      </a:r>
                    </a:p>
                  </a:txBody>
                  <a:tcPr marL="9525" marR="9525" marT="9525" marB="9525" anchor="ctr">
                    <a:noFill/>
                  </a:tcPr>
                </a:tc>
                <a:tc>
                  <a:txBody>
                    <a:bodyPr/>
                    <a:lstStyle/>
                    <a:p>
                      <a:pPr marL="0" marR="0">
                        <a:lnSpc>
                          <a:spcPct val="107000"/>
                        </a:lnSpc>
                        <a:spcBef>
                          <a:spcPts val="0"/>
                        </a:spcBef>
                        <a:spcAft>
                          <a:spcPts val="0"/>
                        </a:spcAft>
                      </a:pPr>
                      <a:r>
                        <a:rPr lang="en-US" sz="1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Brooke Connor</a:t>
                      </a:r>
                      <a:br>
                        <a:rPr lang="en-US" sz="1400"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US" sz="1400" dirty="0">
                          <a:solidFill>
                            <a:schemeClr val="tx1"/>
                          </a:solidFill>
                          <a:effectLst/>
                          <a:latin typeface="Tahoma" panose="020B0604030504040204" pitchFamily="34" charset="0"/>
                          <a:ea typeface="Tahoma" panose="020B0604030504040204" pitchFamily="34" charset="0"/>
                          <a:cs typeface="Tahoma" panose="020B0604030504040204" pitchFamily="34" charset="0"/>
                        </a:rPr>
                        <a:t>USGS</a:t>
                      </a:r>
                    </a:p>
                  </a:txBody>
                  <a:tcPr marL="9525" marR="9525" marT="9525" marB="9525" anchor="ctr">
                    <a:noFill/>
                  </a:tcPr>
                </a:tc>
                <a:extLst>
                  <a:ext uri="{0D108BD9-81ED-4DB2-BD59-A6C34878D82A}">
                    <a16:rowId xmlns:a16="http://schemas.microsoft.com/office/drawing/2014/main" val="10001"/>
                  </a:ext>
                </a:extLst>
              </a:tr>
              <a:tr h="643513">
                <a:tc>
                  <a:txBody>
                    <a:bodyPr/>
                    <a:lstStyle/>
                    <a:p>
                      <a:pPr marL="0" marR="0">
                        <a:lnSpc>
                          <a:spcPct val="107000"/>
                        </a:lnSpc>
                        <a:spcBef>
                          <a:spcPts val="0"/>
                        </a:spcBef>
                        <a:spcAft>
                          <a:spcPts val="0"/>
                        </a:spcAft>
                      </a:pPr>
                      <a:r>
                        <a:rPr lang="en-US" sz="14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Anand</a:t>
                      </a:r>
                      <a:r>
                        <a:rPr lang="en-US" sz="14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4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Mudambi</a:t>
                      </a:r>
                      <a:br>
                        <a:rPr lang="en-US" sz="1400"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US" sz="14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US EPA OSA</a:t>
                      </a:r>
                    </a:p>
                  </a:txBody>
                  <a:tcPr marL="9525" marR="9525" marT="9525" marB="9525" anchor="ctr">
                    <a:noFill/>
                  </a:tcPr>
                </a:tc>
                <a:tc>
                  <a:txBody>
                    <a:bodyPr/>
                    <a:lstStyle/>
                    <a:p>
                      <a:pPr marL="0" marR="0">
                        <a:lnSpc>
                          <a:spcPct val="107000"/>
                        </a:lnSpc>
                        <a:spcBef>
                          <a:spcPts val="0"/>
                        </a:spcBef>
                        <a:spcAft>
                          <a:spcPts val="0"/>
                        </a:spcAft>
                      </a:pPr>
                      <a:r>
                        <a:rPr lang="en-US" sz="1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Tim Fitzpatrick</a:t>
                      </a:r>
                    </a:p>
                    <a:p>
                      <a:pPr marL="0" marR="0">
                        <a:lnSpc>
                          <a:spcPct val="107000"/>
                        </a:lnSpc>
                        <a:spcBef>
                          <a:spcPts val="0"/>
                        </a:spcBef>
                        <a:spcAft>
                          <a:spcPts val="0"/>
                        </a:spcAft>
                      </a:pPr>
                      <a:r>
                        <a:rPr lang="en-US" sz="1400" dirty="0">
                          <a:solidFill>
                            <a:schemeClr val="tx1"/>
                          </a:solidFill>
                          <a:effectLst/>
                          <a:latin typeface="Tahoma" panose="020B0604030504040204" pitchFamily="34" charset="0"/>
                          <a:ea typeface="Tahoma" panose="020B0604030504040204" pitchFamily="34" charset="0"/>
                          <a:cs typeface="Tahoma" panose="020B0604030504040204" pitchFamily="34" charset="0"/>
                        </a:rPr>
                        <a:t>Florida DEP</a:t>
                      </a:r>
                    </a:p>
                  </a:txBody>
                  <a:tcPr marL="9525" marR="9525" marT="9525" marB="9525" anchor="ctr">
                    <a:noFill/>
                  </a:tcPr>
                </a:tc>
                <a:extLst>
                  <a:ext uri="{0D108BD9-81ED-4DB2-BD59-A6C34878D82A}">
                    <a16:rowId xmlns:a16="http://schemas.microsoft.com/office/drawing/2014/main" val="10002"/>
                  </a:ext>
                </a:extLst>
              </a:tr>
              <a:tr h="643513">
                <a:tc>
                  <a:txBody>
                    <a:bodyPr/>
                    <a:lstStyle/>
                    <a:p>
                      <a:pPr marL="0" marR="0">
                        <a:lnSpc>
                          <a:spcPct val="107000"/>
                        </a:lnSpc>
                        <a:spcBef>
                          <a:spcPts val="0"/>
                        </a:spcBef>
                        <a:spcAft>
                          <a:spcPts val="0"/>
                        </a:spcAft>
                      </a:pPr>
                      <a:r>
                        <a:rPr lang="en-US" sz="1400" dirty="0">
                          <a:solidFill>
                            <a:schemeClr val="tx1"/>
                          </a:solidFill>
                          <a:effectLst/>
                          <a:latin typeface="Tahoma" panose="020B0604030504040204" pitchFamily="34" charset="0"/>
                          <a:ea typeface="Tahoma" panose="020B0604030504040204" pitchFamily="34" charset="0"/>
                          <a:cs typeface="Tahoma" panose="020B0604030504040204" pitchFamily="34" charset="0"/>
                        </a:rPr>
                        <a:t>Nancy Grams</a:t>
                      </a:r>
                    </a:p>
                    <a:p>
                      <a:pPr marL="0" marR="0">
                        <a:lnSpc>
                          <a:spcPct val="107000"/>
                        </a:lnSpc>
                        <a:spcBef>
                          <a:spcPts val="0"/>
                        </a:spcBef>
                        <a:spcAft>
                          <a:spcPts val="0"/>
                        </a:spcAft>
                      </a:pPr>
                      <a:r>
                        <a:rPr lang="en-US" sz="14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Advanced Earth Technologists</a:t>
                      </a:r>
                    </a:p>
                  </a:txBody>
                  <a:tcPr marL="9525" marR="9525" marT="9525" marB="9525" anchor="ctr">
                    <a:noFill/>
                  </a:tcPr>
                </a:tc>
                <a:tc>
                  <a:txBody>
                    <a:bodyPr/>
                    <a:lstStyle/>
                    <a:p>
                      <a:pPr marL="0" marR="0">
                        <a:lnSpc>
                          <a:spcPct val="107000"/>
                        </a:lnSpc>
                        <a:spcBef>
                          <a:spcPts val="0"/>
                        </a:spcBef>
                        <a:spcAft>
                          <a:spcPts val="0"/>
                        </a:spcAft>
                      </a:pPr>
                      <a:r>
                        <a:rPr lang="en-US" sz="1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Lee Wolf</a:t>
                      </a:r>
                    </a:p>
                    <a:p>
                      <a:pPr marL="0" marR="0">
                        <a:lnSpc>
                          <a:spcPct val="107000"/>
                        </a:lnSpc>
                        <a:spcBef>
                          <a:spcPts val="0"/>
                        </a:spcBef>
                        <a:spcAft>
                          <a:spcPts val="0"/>
                        </a:spcAft>
                      </a:pPr>
                      <a:r>
                        <a:rPr lang="en-US" sz="1400" dirty="0">
                          <a:solidFill>
                            <a:schemeClr val="tx1"/>
                          </a:solidFill>
                          <a:effectLst/>
                          <a:latin typeface="Tahoma" panose="020B0604030504040204" pitchFamily="34" charset="0"/>
                          <a:ea typeface="Tahoma" panose="020B0604030504040204" pitchFamily="34" charset="0"/>
                          <a:cs typeface="Tahoma" panose="020B0604030504040204" pitchFamily="34" charset="0"/>
                        </a:rPr>
                        <a:t>Columbia Analytical Services</a:t>
                      </a:r>
                    </a:p>
                  </a:txBody>
                  <a:tcPr marL="9525" marR="9525" marT="9525" marB="9525" anchor="ctr">
                    <a:noFill/>
                  </a:tcPr>
                </a:tc>
                <a:extLst>
                  <a:ext uri="{0D108BD9-81ED-4DB2-BD59-A6C34878D82A}">
                    <a16:rowId xmlns:a16="http://schemas.microsoft.com/office/drawing/2014/main" val="10003"/>
                  </a:ext>
                </a:extLst>
              </a:tr>
              <a:tr h="643513">
                <a:tc>
                  <a:txBody>
                    <a:bodyPr/>
                    <a:lstStyle/>
                    <a:p>
                      <a:pPr marL="0" marR="0">
                        <a:lnSpc>
                          <a:spcPct val="107000"/>
                        </a:lnSpc>
                        <a:spcBef>
                          <a:spcPts val="0"/>
                        </a:spcBef>
                        <a:spcAft>
                          <a:spcPts val="0"/>
                        </a:spcAft>
                      </a:pPr>
                      <a:r>
                        <a:rPr lang="en-US" sz="1400" dirty="0">
                          <a:solidFill>
                            <a:schemeClr val="tx1"/>
                          </a:solidFill>
                          <a:effectLst/>
                          <a:latin typeface="Tahoma" panose="020B0604030504040204" pitchFamily="34" charset="0"/>
                          <a:ea typeface="Tahoma" panose="020B0604030504040204" pitchFamily="34" charset="0"/>
                          <a:cs typeface="Tahoma" panose="020B0604030504040204" pitchFamily="34" charset="0"/>
                        </a:rPr>
                        <a:t>Scott Siders</a:t>
                      </a:r>
                      <a:br>
                        <a:rPr lang="en-US" sz="1400"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US" sz="14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Illinois EPA</a:t>
                      </a:r>
                    </a:p>
                  </a:txBody>
                  <a:tcPr marL="9525" marR="9525" marT="9525" marB="9525" anchor="ctr">
                    <a:noFill/>
                  </a:tcPr>
                </a:tc>
                <a:tc>
                  <a:txBody>
                    <a:bodyPr/>
                    <a:lstStyle/>
                    <a:p>
                      <a:pPr marL="0" marR="0">
                        <a:lnSpc>
                          <a:spcPct val="107000"/>
                        </a:lnSpc>
                        <a:spcBef>
                          <a:spcPts val="0"/>
                        </a:spcBef>
                        <a:spcAft>
                          <a:spcPts val="0"/>
                        </a:spcAft>
                      </a:pPr>
                      <a:r>
                        <a:rPr lang="en-US" sz="1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John Phillips</a:t>
                      </a:r>
                      <a:br>
                        <a:rPr lang="en-US" sz="1400"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US" sz="1400" dirty="0">
                          <a:solidFill>
                            <a:schemeClr val="tx1"/>
                          </a:solidFill>
                          <a:effectLst/>
                          <a:latin typeface="Tahoma" panose="020B0604030504040204" pitchFamily="34" charset="0"/>
                          <a:ea typeface="Tahoma" panose="020B0604030504040204" pitchFamily="34" charset="0"/>
                          <a:cs typeface="Tahoma" panose="020B0604030504040204" pitchFamily="34" charset="0"/>
                        </a:rPr>
                        <a:t>Ford Motor Company</a:t>
                      </a:r>
                    </a:p>
                  </a:txBody>
                  <a:tcPr marL="9525" marR="9525" marT="9525" marB="9525" anchor="ctr">
                    <a:noFill/>
                  </a:tcPr>
                </a:tc>
                <a:extLst>
                  <a:ext uri="{0D108BD9-81ED-4DB2-BD59-A6C34878D82A}">
                    <a16:rowId xmlns:a16="http://schemas.microsoft.com/office/drawing/2014/main" val="10004"/>
                  </a:ext>
                </a:extLst>
              </a:tr>
              <a:tr h="643513">
                <a:tc>
                  <a:txBody>
                    <a:bodyPr/>
                    <a:lstStyle/>
                    <a:p>
                      <a:pPr marL="0" marR="0">
                        <a:lnSpc>
                          <a:spcPct val="107000"/>
                        </a:lnSpc>
                        <a:spcBef>
                          <a:spcPts val="0"/>
                        </a:spcBef>
                        <a:spcAft>
                          <a:spcPts val="0"/>
                        </a:spcAft>
                      </a:pPr>
                      <a:r>
                        <a:rPr lang="en-US" sz="1400" dirty="0">
                          <a:solidFill>
                            <a:schemeClr val="tx1"/>
                          </a:solidFill>
                          <a:effectLst/>
                          <a:latin typeface="Tahoma" panose="020B0604030504040204" pitchFamily="34" charset="0"/>
                          <a:ea typeface="Tahoma" panose="020B0604030504040204" pitchFamily="34" charset="0"/>
                          <a:cs typeface="Tahoma" panose="020B0604030504040204" pitchFamily="34" charset="0"/>
                        </a:rPr>
                        <a:t>Gary Ward</a:t>
                      </a:r>
                      <a:br>
                        <a:rPr lang="en-US" sz="1400"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US" sz="14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Oregon DOH</a:t>
                      </a:r>
                    </a:p>
                  </a:txBody>
                  <a:tcPr marL="9525" marR="9525" marT="9525" marB="9525" anchor="ctr">
                    <a:noFill/>
                  </a:tcPr>
                </a:tc>
                <a:tc>
                  <a:txBody>
                    <a:bodyPr/>
                    <a:lstStyle/>
                    <a:p>
                      <a:pPr marL="0" marR="0">
                        <a:lnSpc>
                          <a:spcPct val="107000"/>
                        </a:lnSpc>
                        <a:spcBef>
                          <a:spcPts val="0"/>
                        </a:spcBef>
                        <a:spcAft>
                          <a:spcPts val="0"/>
                        </a:spcAft>
                      </a:pPr>
                      <a:r>
                        <a:rPr lang="en-US" sz="1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Valerie Slaven</a:t>
                      </a:r>
                      <a:br>
                        <a:rPr lang="en-US" sz="1400" dirty="0">
                          <a:solidFill>
                            <a:schemeClr val="tx1"/>
                          </a:solidFill>
                          <a:effectLst/>
                          <a:latin typeface="Tahoma" panose="020B0604030504040204" pitchFamily="34" charset="0"/>
                          <a:ea typeface="Tahoma" panose="020B0604030504040204" pitchFamily="34" charset="0"/>
                          <a:cs typeface="Tahoma" panose="020B0604030504040204" pitchFamily="34" charset="0"/>
                        </a:rPr>
                      </a:br>
                      <a:endParaRPr lang="en-US" sz="14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9525" anchor="ctr">
                    <a:noFill/>
                  </a:tcPr>
                </a:tc>
                <a:extLst>
                  <a:ext uri="{0D108BD9-81ED-4DB2-BD59-A6C34878D82A}">
                    <a16:rowId xmlns:a16="http://schemas.microsoft.com/office/drawing/2014/main" val="10005"/>
                  </a:ext>
                </a:extLst>
              </a:tr>
              <a:tr h="643513">
                <a:tc>
                  <a:txBody>
                    <a:bodyPr/>
                    <a:lstStyle/>
                    <a:p>
                      <a:pPr marL="0" marR="0">
                        <a:lnSpc>
                          <a:spcPct val="107000"/>
                        </a:lnSpc>
                        <a:spcBef>
                          <a:spcPts val="0"/>
                        </a:spcBef>
                        <a:spcAft>
                          <a:spcPts val="0"/>
                        </a:spcAft>
                      </a:pPr>
                      <a:r>
                        <a:rPr lang="en-US" sz="1400" dirty="0">
                          <a:solidFill>
                            <a:schemeClr val="tx1"/>
                          </a:solidFill>
                          <a:effectLst/>
                          <a:latin typeface="Tahoma" panose="020B0604030504040204" pitchFamily="34" charset="0"/>
                          <a:ea typeface="Tahoma" panose="020B0604030504040204" pitchFamily="34" charset="0"/>
                          <a:cs typeface="Tahoma" panose="020B0604030504040204" pitchFamily="34" charset="0"/>
                        </a:rPr>
                        <a:t>Colin Wright</a:t>
                      </a:r>
                      <a:br>
                        <a:rPr lang="en-US" sz="1400"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US" sz="14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Florida DEP</a:t>
                      </a:r>
                    </a:p>
                  </a:txBody>
                  <a:tcPr marL="9525" marR="9525" marT="9525" marB="9525" anchor="ctr">
                    <a:noFill/>
                  </a:tcPr>
                </a:tc>
                <a:tc>
                  <a:txBody>
                    <a:bodyPr/>
                    <a:lstStyle/>
                    <a:p>
                      <a:pPr marL="0" marR="0">
                        <a:lnSpc>
                          <a:spcPct val="107000"/>
                        </a:lnSpc>
                        <a:spcBef>
                          <a:spcPts val="0"/>
                        </a:spcBef>
                        <a:spcAft>
                          <a:spcPts val="0"/>
                        </a:spcAft>
                      </a:pPr>
                      <a:r>
                        <a:rPr lang="en-US" sz="1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Gale Warren</a:t>
                      </a:r>
                      <a:br>
                        <a:rPr lang="en-US" sz="1400"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US" sz="14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Ne</a:t>
                      </a:r>
                      <a:r>
                        <a:rPr lang="en-US" sz="1400" b="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w York </a:t>
                      </a:r>
                      <a:r>
                        <a:rPr lang="en-US" sz="14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DOH</a:t>
                      </a:r>
                    </a:p>
                  </a:txBody>
                  <a:tcPr marL="9525" marR="9525" marT="9525" marB="9525" anchor="ctr">
                    <a:noFill/>
                  </a:tcPr>
                </a:tc>
                <a:extLst>
                  <a:ext uri="{0D108BD9-81ED-4DB2-BD59-A6C34878D82A}">
                    <a16:rowId xmlns:a16="http://schemas.microsoft.com/office/drawing/2014/main" val="10006"/>
                  </a:ext>
                </a:extLst>
              </a:tr>
            </a:tbl>
          </a:graphicData>
        </a:graphic>
      </p:graphicFrame>
      <p:sp>
        <p:nvSpPr>
          <p:cNvPr id="5" name="TextBox 4"/>
          <p:cNvSpPr txBox="1"/>
          <p:nvPr/>
        </p:nvSpPr>
        <p:spPr>
          <a:xfrm>
            <a:off x="7315200" y="2895600"/>
            <a:ext cx="1456267"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91 meetings</a:t>
            </a:r>
          </a:p>
        </p:txBody>
      </p:sp>
    </p:spTree>
    <p:extLst>
      <p:ext uri="{BB962C8B-B14F-4D97-AF65-F5344CB8AC3E}">
        <p14:creationId xmlns:p14="http://schemas.microsoft.com/office/powerpoint/2010/main" val="108573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0"/>
            <a:ext cx="7772400" cy="3118104"/>
          </a:xfrm>
        </p:spPr>
        <p:txBody>
          <a:bodyPr/>
          <a:lstStyle/>
          <a:p>
            <a:pPr algn="ctr" eaLnBrk="0" hangingPunct="0"/>
            <a:r>
              <a:rPr lang="en-US" dirty="0"/>
              <a:t>TNI Efforts to Bring Science to Detection and Quantitation</a:t>
            </a:r>
          </a:p>
        </p:txBody>
      </p:sp>
    </p:spTree>
  </p:cSld>
  <p:clrMapOvr>
    <a:masterClrMapping/>
  </p:clrMapOvr>
</p:sld>
</file>

<file path=ppt/theme/theme1.xml><?xml version="1.0" encoding="utf-8"?>
<a:theme xmlns:a="http://schemas.openxmlformats.org/drawingml/2006/main" name="1_tni_bluebeakers_rt">
  <a:themeElements>
    <a:clrScheme name="1_tni_bluebeakers_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tni_bluebeakers_rt">
      <a:majorFont>
        <a:latin typeface="Optima"/>
        <a:ea typeface=""/>
        <a:cs typeface=""/>
      </a:majorFont>
      <a:minorFont>
        <a:latin typeface="Opti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tni_bluebeakers_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tni_bluebeakers_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tni_bluebeakers_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tni_bluebeakers_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tni_bluebeakers_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tni_bluebeakers_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tni_bluebeakers_r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tni_bluebeakers_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tni_bluebeakers_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tni_bluebeakers_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tni_bluebeakers_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tni_bluebeakers_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ni_bluebeakers_rt">
  <a:themeElements>
    <a:clrScheme name="tni_bluebeakers_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ni_bluebeakers_rt">
      <a:majorFont>
        <a:latin typeface="Optima"/>
        <a:ea typeface=""/>
        <a:cs typeface=""/>
      </a:majorFont>
      <a:minorFont>
        <a:latin typeface="Opti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tni_bluebeakers_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ni_bluebeakers_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ni_bluebeakers_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ni_bluebeakers_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ni_bluebeakers_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ni_bluebeakers_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ni_bluebeakers_r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ni_bluebeakers_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ni_bluebeakers_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ni_bluebeakers_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ni_bluebeakers_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ni_bluebeakers_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24814</TotalTime>
  <Words>5289</Words>
  <Application>Microsoft Office PowerPoint</Application>
  <PresentationFormat>On-screen Show (4:3)</PresentationFormat>
  <Paragraphs>929</Paragraphs>
  <Slides>83</Slides>
  <Notes>7</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83</vt:i4>
      </vt:variant>
    </vt:vector>
  </HeadingPairs>
  <TitlesOfParts>
    <vt:vector size="92" baseType="lpstr">
      <vt:lpstr>Arial</vt:lpstr>
      <vt:lpstr>Optima</vt:lpstr>
      <vt:lpstr>Tahoma</vt:lpstr>
      <vt:lpstr>Times New Roman</vt:lpstr>
      <vt:lpstr>Verdana</vt:lpstr>
      <vt:lpstr>Wingdings</vt:lpstr>
      <vt:lpstr>1_tni_bluebeakers_rt</vt:lpstr>
      <vt:lpstr>tni_bluebeakers_rt</vt:lpstr>
      <vt:lpstr>Chart</vt:lpstr>
      <vt:lpstr>TNI 2016 Standard Detection and Quantitation</vt:lpstr>
      <vt:lpstr>2016 Standard</vt:lpstr>
      <vt:lpstr>New and Updated Implementation Resources</vt:lpstr>
      <vt:lpstr>Webcasts</vt:lpstr>
      <vt:lpstr>Comparison and Advocacy Documents</vt:lpstr>
      <vt:lpstr>Early Adoption</vt:lpstr>
      <vt:lpstr>Revised Quality Manual Template</vt:lpstr>
      <vt:lpstr>New Guidance Documents</vt:lpstr>
      <vt:lpstr>TNI Efforts to Bring Science to Detection and Quantitation</vt:lpstr>
      <vt:lpstr>MDL / LOD / DL / LOQ</vt:lpstr>
      <vt:lpstr>Currie’s Mathematical Relationship of LC, LD, and LQ</vt:lpstr>
      <vt:lpstr>Goal of the Chemistry Committee Efforts for LOD/LOQ</vt:lpstr>
      <vt:lpstr>Fundamental Elements</vt:lpstr>
      <vt:lpstr>Overview of Initial Procedure</vt:lpstr>
      <vt:lpstr>Overview of Periodic Verification</vt:lpstr>
      <vt:lpstr>LOD (DL) / MDL</vt:lpstr>
      <vt:lpstr>Good News</vt:lpstr>
      <vt:lpstr>Fundamentals Stay the Same</vt:lpstr>
      <vt:lpstr>What is Different?</vt:lpstr>
      <vt:lpstr>TNI LOD Procedure</vt:lpstr>
      <vt:lpstr>Exceptions</vt:lpstr>
      <vt:lpstr>Initial MDL Required Elements</vt:lpstr>
      <vt:lpstr>Additional Requirements</vt:lpstr>
      <vt:lpstr>Four Step Procedure</vt:lpstr>
      <vt:lpstr>1. Estimate an Initial MDL (EPA)</vt:lpstr>
      <vt:lpstr>PowerPoint Presentation</vt:lpstr>
      <vt:lpstr>Change in Sensitivity</vt:lpstr>
      <vt:lpstr>Instrument Limitations</vt:lpstr>
      <vt:lpstr>2. Determine the Initial MDL</vt:lpstr>
      <vt:lpstr>Example – Single Instrument</vt:lpstr>
      <vt:lpstr>Multiple (4) Instruments</vt:lpstr>
      <vt:lpstr>2c. Evaluate the Spike Results and Calculate MDLs</vt:lpstr>
      <vt:lpstr>EPA FAQ: What happens if the laboratory has less than 7 sample spikes when calculating the MDL?</vt:lpstr>
      <vt:lpstr>EPA FAQ: Will laboratories have to analyze more samples for methods that are rarely used?</vt:lpstr>
      <vt:lpstr>EPA FAQ: Why are acceptable calibrations and batch QC not mentioned?</vt:lpstr>
      <vt:lpstr>2.d Calculate MDLb</vt:lpstr>
      <vt:lpstr>99th Percentile</vt:lpstr>
      <vt:lpstr>Calculate MDLb - TNI</vt:lpstr>
      <vt:lpstr>EPA FAQ: Could a high blank drastically elevate the MDL?</vt:lpstr>
      <vt:lpstr>MDLs - Phosphorous</vt:lpstr>
      <vt:lpstr>MDLb - Phosphorous</vt:lpstr>
      <vt:lpstr>Phosphorous MDL</vt:lpstr>
      <vt:lpstr>Organics – Benzene by 614</vt:lpstr>
      <vt:lpstr>BTEX By 624</vt:lpstr>
      <vt:lpstr>EPA FAQ: If the MDLs change, permit limits may need to be reviewed.</vt:lpstr>
      <vt:lpstr>3. Periodic Data Collection</vt:lpstr>
      <vt:lpstr>The 5 % Rule (One Instrument)</vt:lpstr>
      <vt:lpstr>Example – Single Instrument: Every Quarter</vt:lpstr>
      <vt:lpstr>Multiple (4) Instruments: Every Quarter</vt:lpstr>
      <vt:lpstr>Additional Requirement 1</vt:lpstr>
      <vt:lpstr>Additional Requirement 2 (EPA)</vt:lpstr>
      <vt:lpstr>EPA FAQ: If the laboratory does not use a method during a quarter, will the laboratory still need to analyze low-level spiked samples?</vt:lpstr>
      <vt:lpstr>A Simple Way to Do This</vt:lpstr>
      <vt:lpstr>4. Annual Recalculation (EPA only)</vt:lpstr>
      <vt:lpstr>Annual Recalculation (TNI)</vt:lpstr>
      <vt:lpstr>EPA FAQ: Is the lab required to recalculate the MDL every quarter?</vt:lpstr>
      <vt:lpstr>EPA FAQ: Why is so much ongoing data collection necessary, and what additional quality is this providing?</vt:lpstr>
      <vt:lpstr>Let’s Verify Some MDLs</vt:lpstr>
      <vt:lpstr>Blank Data - Ammonia</vt:lpstr>
      <vt:lpstr>Acrolein Periodic Spikes, 10 ug/L</vt:lpstr>
      <vt:lpstr>Documentation</vt:lpstr>
      <vt:lpstr>NEW Determine MDL in a Specific Matrix</vt:lpstr>
      <vt:lpstr>10 X Rule is Gone</vt:lpstr>
      <vt:lpstr>Table 1: Student t Values</vt:lpstr>
      <vt:lpstr>The MDL and ML in EPA</vt:lpstr>
      <vt:lpstr>MDLs and Other EPA Programs</vt:lpstr>
      <vt:lpstr>OGWDW Memo</vt:lpstr>
      <vt:lpstr>OGWDW Memo (Cont)</vt:lpstr>
      <vt:lpstr>OGWDW Memo Impact</vt:lpstr>
      <vt:lpstr>Implementation</vt:lpstr>
      <vt:lpstr>Frequently Asked Questions – Jerry Parr</vt:lpstr>
      <vt:lpstr>MDL Spreadsheets</vt:lpstr>
      <vt:lpstr>LOD and LOQ in TNI</vt:lpstr>
      <vt:lpstr>LOQ – 1.5.2.2</vt:lpstr>
      <vt:lpstr>Selecting the LOQ</vt:lpstr>
      <vt:lpstr>LOQ Initial Verification</vt:lpstr>
      <vt:lpstr>Initial Verification Criteria</vt:lpstr>
      <vt:lpstr>QC Acceptance Criteria</vt:lpstr>
      <vt:lpstr>On-going Verification</vt:lpstr>
      <vt:lpstr>LOQ - New Section 1.5.2.3</vt:lpstr>
      <vt:lpstr>TNI Guidance Document</vt:lpstr>
      <vt:lpstr>Summary</vt:lpstr>
      <vt:lpstr>Thank You</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Systems</dc:title>
  <dc:creator>Paul &amp; Sara Junio</dc:creator>
  <cp:lastModifiedBy>Jerry Parr</cp:lastModifiedBy>
  <cp:revision>188</cp:revision>
  <dcterms:created xsi:type="dcterms:W3CDTF">2010-01-26T03:24:25Z</dcterms:created>
  <dcterms:modified xsi:type="dcterms:W3CDTF">2019-04-10T15:16:51Z</dcterms:modified>
</cp:coreProperties>
</file>