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8" r:id="rId2"/>
    <p:sldId id="677" r:id="rId3"/>
    <p:sldId id="679" r:id="rId4"/>
    <p:sldId id="680" r:id="rId5"/>
    <p:sldId id="681" r:id="rId6"/>
    <p:sldId id="670" r:id="rId7"/>
    <p:sldId id="682" r:id="rId8"/>
    <p:sldId id="671" r:id="rId9"/>
    <p:sldId id="673" r:id="rId10"/>
    <p:sldId id="674" r:id="rId11"/>
    <p:sldId id="690" r:id="rId12"/>
    <p:sldId id="684" r:id="rId13"/>
    <p:sldId id="683" r:id="rId14"/>
    <p:sldId id="686" r:id="rId15"/>
    <p:sldId id="688" r:id="rId16"/>
    <p:sldId id="685" r:id="rId17"/>
    <p:sldId id="689" r:id="rId18"/>
    <p:sldId id="676" r:id="rId19"/>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FE1871F-8AF9-4805-8C43-D09B4CD6CA53}">
          <p14:sldIdLst>
            <p14:sldId id="258"/>
            <p14:sldId id="677"/>
            <p14:sldId id="679"/>
            <p14:sldId id="680"/>
            <p14:sldId id="681"/>
            <p14:sldId id="670"/>
            <p14:sldId id="682"/>
            <p14:sldId id="671"/>
            <p14:sldId id="673"/>
            <p14:sldId id="674"/>
            <p14:sldId id="690"/>
            <p14:sldId id="684"/>
            <p14:sldId id="683"/>
            <p14:sldId id="686"/>
            <p14:sldId id="688"/>
            <p14:sldId id="685"/>
            <p14:sldId id="689"/>
            <p14:sldId id="6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F6F6"/>
    <a:srgbClr val="00D25F"/>
    <a:srgbClr val="00C459"/>
    <a:srgbClr val="10B414"/>
    <a:srgbClr val="A2A3A2"/>
    <a:srgbClr val="359B3A"/>
    <a:srgbClr val="00462E"/>
    <a:srgbClr val="D4E50B"/>
    <a:srgbClr val="004620"/>
    <a:srgbClr val="C00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3" autoAdjust="0"/>
    <p:restoredTop sz="70553" autoAdjust="0"/>
  </p:normalViewPr>
  <p:slideViewPr>
    <p:cSldViewPr>
      <p:cViewPr varScale="1">
        <p:scale>
          <a:sx n="81" d="100"/>
          <a:sy n="81" d="100"/>
        </p:scale>
        <p:origin x="2682" y="96"/>
      </p:cViewPr>
      <p:guideLst>
        <p:guide orient="horz" pos="2160"/>
        <p:guide pos="2880"/>
      </p:guideLst>
    </p:cSldViewPr>
  </p:slideViewPr>
  <p:outlineViewPr>
    <p:cViewPr>
      <p:scale>
        <a:sx n="33" d="100"/>
        <a:sy n="33" d="100"/>
      </p:scale>
      <p:origin x="0" y="-36859"/>
    </p:cViewPr>
  </p:outlineViewPr>
  <p:notesTextViewPr>
    <p:cViewPr>
      <p:scale>
        <a:sx n="3" d="2"/>
        <a:sy n="3" d="2"/>
      </p:scale>
      <p:origin x="0" y="0"/>
    </p:cViewPr>
  </p:notesTextViewPr>
  <p:sorterViewPr>
    <p:cViewPr varScale="1">
      <p:scale>
        <a:sx n="1" d="1"/>
        <a:sy n="1" d="1"/>
      </p:scale>
      <p:origin x="0" y="-5870"/>
    </p:cViewPr>
  </p:sorterViewPr>
  <p:notesViewPr>
    <p:cSldViewPr>
      <p:cViewPr varScale="1">
        <p:scale>
          <a:sx n="114" d="100"/>
          <a:sy n="114"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6AD15-E007-4AE9-A2B8-698C9473B6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F2D2C-5185-45C5-BCED-98AC840CADC8}">
      <dgm:prSet custT="1"/>
      <dgm:spPr/>
      <dgm:t>
        <a:bodyPr anchor="t"/>
        <a:lstStyle/>
        <a:p>
          <a:r>
            <a:rPr lang="en-US" sz="4000" dirty="0"/>
            <a:t>40 CFR 136.4 and 136.5</a:t>
          </a:r>
        </a:p>
      </dgm:t>
    </dgm:pt>
    <dgm:pt modelId="{47C7E4E8-B53F-4ABB-9894-60F348E2F65B}" type="parTrans" cxnId="{48CE6D73-A2F8-4221-A4B8-5CEB2BFDC63A}">
      <dgm:prSet/>
      <dgm:spPr/>
      <dgm:t>
        <a:bodyPr/>
        <a:lstStyle/>
        <a:p>
          <a:endParaRPr lang="en-US"/>
        </a:p>
      </dgm:t>
    </dgm:pt>
    <dgm:pt modelId="{FA9F1494-CF47-4DBD-8876-3E5EFAB06459}" type="sibTrans" cxnId="{48CE6D73-A2F8-4221-A4B8-5CEB2BFDC63A}">
      <dgm:prSet/>
      <dgm:spPr/>
      <dgm:t>
        <a:bodyPr/>
        <a:lstStyle/>
        <a:p>
          <a:endParaRPr lang="en-US"/>
        </a:p>
      </dgm:t>
    </dgm:pt>
    <dgm:pt modelId="{3A2E0FFB-10BD-481B-A7E0-592459584106}">
      <dgm:prSet custT="1"/>
      <dgm:spPr/>
      <dgm:t>
        <a:bodyPr anchor="t"/>
        <a:lstStyle/>
        <a:p>
          <a:r>
            <a:rPr lang="en-US" sz="3600" dirty="0"/>
            <a:t>New Method</a:t>
          </a:r>
        </a:p>
      </dgm:t>
    </dgm:pt>
    <dgm:pt modelId="{EE312A92-6EEC-4D3A-BCB0-ED880887C162}" type="parTrans" cxnId="{D5FA13E0-C012-4D3B-8135-409E4C496BA0}">
      <dgm:prSet/>
      <dgm:spPr/>
      <dgm:t>
        <a:bodyPr/>
        <a:lstStyle/>
        <a:p>
          <a:endParaRPr lang="en-US"/>
        </a:p>
      </dgm:t>
    </dgm:pt>
    <dgm:pt modelId="{889ABBD0-B7A5-4CA3-BA58-60F43E2F4EA9}" type="sibTrans" cxnId="{D5FA13E0-C012-4D3B-8135-409E4C496BA0}">
      <dgm:prSet/>
      <dgm:spPr/>
      <dgm:t>
        <a:bodyPr/>
        <a:lstStyle/>
        <a:p>
          <a:endParaRPr lang="en-US"/>
        </a:p>
      </dgm:t>
    </dgm:pt>
    <dgm:pt modelId="{5119B7EB-F959-47D2-A2B3-5896E9422AB1}">
      <dgm:prSet custT="1"/>
      <dgm:spPr/>
      <dgm:t>
        <a:bodyPr anchor="t"/>
        <a:lstStyle/>
        <a:p>
          <a:r>
            <a:rPr lang="en-US" sz="3600" dirty="0"/>
            <a:t>Alternate Test Procedure</a:t>
          </a:r>
        </a:p>
      </dgm:t>
    </dgm:pt>
    <dgm:pt modelId="{D07F64F3-7105-44E8-9F57-B157BCF38B8B}" type="parTrans" cxnId="{6B1AF07F-5DA1-4FF3-AA4D-B64076775C2B}">
      <dgm:prSet/>
      <dgm:spPr/>
      <dgm:t>
        <a:bodyPr/>
        <a:lstStyle/>
        <a:p>
          <a:endParaRPr lang="en-US"/>
        </a:p>
      </dgm:t>
    </dgm:pt>
    <dgm:pt modelId="{0AAB3AD7-10FF-4B22-A4E5-45E7AF41A06C}" type="sibTrans" cxnId="{6B1AF07F-5DA1-4FF3-AA4D-B64076775C2B}">
      <dgm:prSet/>
      <dgm:spPr/>
      <dgm:t>
        <a:bodyPr/>
        <a:lstStyle/>
        <a:p>
          <a:endParaRPr lang="en-US"/>
        </a:p>
      </dgm:t>
    </dgm:pt>
    <dgm:pt modelId="{2E29F10C-66AB-45B4-8120-C0E46BF64EBC}" type="pres">
      <dgm:prSet presAssocID="{5C16AD15-E007-4AE9-A2B8-698C9473B6B5}" presName="linear" presStyleCnt="0">
        <dgm:presLayoutVars>
          <dgm:animLvl val="lvl"/>
          <dgm:resizeHandles val="exact"/>
        </dgm:presLayoutVars>
      </dgm:prSet>
      <dgm:spPr/>
    </dgm:pt>
    <dgm:pt modelId="{1E19530D-100A-4C78-A854-BBFF723A47AF}" type="pres">
      <dgm:prSet presAssocID="{C76F2D2C-5185-45C5-BCED-98AC840CADC8}" presName="parentText" presStyleLbl="node1" presStyleIdx="0" presStyleCnt="1" custLinFactNeighborX="347" custLinFactNeighborY="-10980">
        <dgm:presLayoutVars>
          <dgm:chMax val="0"/>
          <dgm:bulletEnabled val="1"/>
        </dgm:presLayoutVars>
      </dgm:prSet>
      <dgm:spPr/>
    </dgm:pt>
    <dgm:pt modelId="{AF1CBFDA-805E-4CEA-9B19-E46DE379C9CA}" type="pres">
      <dgm:prSet presAssocID="{C76F2D2C-5185-45C5-BCED-98AC840CADC8}" presName="childText" presStyleLbl="revTx" presStyleIdx="0" presStyleCnt="1">
        <dgm:presLayoutVars>
          <dgm:bulletEnabled val="1"/>
        </dgm:presLayoutVars>
      </dgm:prSet>
      <dgm:spPr/>
    </dgm:pt>
  </dgm:ptLst>
  <dgm:cxnLst>
    <dgm:cxn modelId="{9566E715-7F4B-4E9D-8FDB-639D491DB2D1}" type="presOf" srcId="{3A2E0FFB-10BD-481B-A7E0-592459584106}" destId="{AF1CBFDA-805E-4CEA-9B19-E46DE379C9CA}" srcOrd="0" destOrd="0" presId="urn:microsoft.com/office/officeart/2005/8/layout/vList2"/>
    <dgm:cxn modelId="{9B901965-4397-4BAC-97F9-15FDB66D7348}" type="presOf" srcId="{5119B7EB-F959-47D2-A2B3-5896E9422AB1}" destId="{AF1CBFDA-805E-4CEA-9B19-E46DE379C9CA}" srcOrd="0" destOrd="1" presId="urn:microsoft.com/office/officeart/2005/8/layout/vList2"/>
    <dgm:cxn modelId="{48CE6D73-A2F8-4221-A4B8-5CEB2BFDC63A}" srcId="{5C16AD15-E007-4AE9-A2B8-698C9473B6B5}" destId="{C76F2D2C-5185-45C5-BCED-98AC840CADC8}" srcOrd="0" destOrd="0" parTransId="{47C7E4E8-B53F-4ABB-9894-60F348E2F65B}" sibTransId="{FA9F1494-CF47-4DBD-8876-3E5EFAB06459}"/>
    <dgm:cxn modelId="{6B1AF07F-5DA1-4FF3-AA4D-B64076775C2B}" srcId="{C76F2D2C-5185-45C5-BCED-98AC840CADC8}" destId="{5119B7EB-F959-47D2-A2B3-5896E9422AB1}" srcOrd="1" destOrd="0" parTransId="{D07F64F3-7105-44E8-9F57-B157BCF38B8B}" sibTransId="{0AAB3AD7-10FF-4B22-A4E5-45E7AF41A06C}"/>
    <dgm:cxn modelId="{7A33C388-96B9-4B4B-A130-DB4B2ABB5000}" type="presOf" srcId="{C76F2D2C-5185-45C5-BCED-98AC840CADC8}" destId="{1E19530D-100A-4C78-A854-BBFF723A47AF}" srcOrd="0" destOrd="0" presId="urn:microsoft.com/office/officeart/2005/8/layout/vList2"/>
    <dgm:cxn modelId="{D5FA13E0-C012-4D3B-8135-409E4C496BA0}" srcId="{C76F2D2C-5185-45C5-BCED-98AC840CADC8}" destId="{3A2E0FFB-10BD-481B-A7E0-592459584106}" srcOrd="0" destOrd="0" parTransId="{EE312A92-6EEC-4D3A-BCB0-ED880887C162}" sibTransId="{889ABBD0-B7A5-4CA3-BA58-60F43E2F4EA9}"/>
    <dgm:cxn modelId="{646AB2E2-DBCC-42D5-A6BD-91FB173FCFAC}" type="presOf" srcId="{5C16AD15-E007-4AE9-A2B8-698C9473B6B5}" destId="{2E29F10C-66AB-45B4-8120-C0E46BF64EBC}" srcOrd="0" destOrd="0" presId="urn:microsoft.com/office/officeart/2005/8/layout/vList2"/>
    <dgm:cxn modelId="{F4BF72B1-B742-46E6-9F4C-0032FC5A3544}" type="presParOf" srcId="{2E29F10C-66AB-45B4-8120-C0E46BF64EBC}" destId="{1E19530D-100A-4C78-A854-BBFF723A47AF}" srcOrd="0" destOrd="0" presId="urn:microsoft.com/office/officeart/2005/8/layout/vList2"/>
    <dgm:cxn modelId="{6E1A5761-43DE-4ECA-9303-6D6F6B1A3E8A}" type="presParOf" srcId="{2E29F10C-66AB-45B4-8120-C0E46BF64EBC}" destId="{AF1CBFDA-805E-4CEA-9B19-E46DE379C9C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A4BCD9-0825-402C-B7C6-0AF67CB41C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39689F-9001-49D6-BC3F-942B75445516}">
      <dgm:prSet/>
      <dgm:spPr/>
      <dgm:t>
        <a:bodyPr/>
        <a:lstStyle/>
        <a:p>
          <a:r>
            <a:rPr lang="en-US" dirty="0"/>
            <a:t>Tier 1</a:t>
          </a:r>
        </a:p>
      </dgm:t>
    </dgm:pt>
    <dgm:pt modelId="{B574AF3D-E7E8-4C7F-B619-DF7D73169D09}" type="parTrans" cxnId="{F000FC79-2FDE-4F3A-B746-D0E50D847BE6}">
      <dgm:prSet/>
      <dgm:spPr/>
      <dgm:t>
        <a:bodyPr/>
        <a:lstStyle/>
        <a:p>
          <a:endParaRPr lang="en-US"/>
        </a:p>
      </dgm:t>
    </dgm:pt>
    <dgm:pt modelId="{96460CF2-2E7B-457F-B145-A17D106CC7F2}" type="sibTrans" cxnId="{F000FC79-2FDE-4F3A-B746-D0E50D847BE6}">
      <dgm:prSet/>
      <dgm:spPr/>
      <dgm:t>
        <a:bodyPr/>
        <a:lstStyle/>
        <a:p>
          <a:endParaRPr lang="en-US"/>
        </a:p>
      </dgm:t>
    </dgm:pt>
    <dgm:pt modelId="{CA8C9A22-46F8-45DA-B315-9C523D6AFE99}">
      <dgm:prSet/>
      <dgm:spPr/>
      <dgm:t>
        <a:bodyPr/>
        <a:lstStyle/>
        <a:p>
          <a:r>
            <a:rPr lang="en-US" dirty="0"/>
            <a:t>For use by one laboratory in one or more matrix</a:t>
          </a:r>
        </a:p>
      </dgm:t>
    </dgm:pt>
    <dgm:pt modelId="{73377052-856F-4E40-8EE8-8F0DEB31BFA7}" type="parTrans" cxnId="{1A37BCAC-3284-4780-AA19-273EFA3A71F8}">
      <dgm:prSet/>
      <dgm:spPr/>
      <dgm:t>
        <a:bodyPr/>
        <a:lstStyle/>
        <a:p>
          <a:endParaRPr lang="en-US"/>
        </a:p>
      </dgm:t>
    </dgm:pt>
    <dgm:pt modelId="{F96C2901-C7FD-4835-AB16-0791ABD6669C}" type="sibTrans" cxnId="{1A37BCAC-3284-4780-AA19-273EFA3A71F8}">
      <dgm:prSet/>
      <dgm:spPr/>
      <dgm:t>
        <a:bodyPr/>
        <a:lstStyle/>
        <a:p>
          <a:endParaRPr lang="en-US"/>
        </a:p>
      </dgm:t>
    </dgm:pt>
    <dgm:pt modelId="{96AD03D0-CDEB-4A7B-84EC-10E752A00465}">
      <dgm:prSet/>
      <dgm:spPr/>
      <dgm:t>
        <a:bodyPr/>
        <a:lstStyle/>
        <a:p>
          <a:r>
            <a:rPr lang="en-US" dirty="0"/>
            <a:t>Tier 2</a:t>
          </a:r>
        </a:p>
      </dgm:t>
    </dgm:pt>
    <dgm:pt modelId="{0639F203-6D79-4100-8C5A-EDA7E7211DAC}" type="parTrans" cxnId="{7CCC25D5-C3C6-47EE-B5D6-8F62E94363F2}">
      <dgm:prSet/>
      <dgm:spPr/>
      <dgm:t>
        <a:bodyPr/>
        <a:lstStyle/>
        <a:p>
          <a:endParaRPr lang="en-US"/>
        </a:p>
      </dgm:t>
    </dgm:pt>
    <dgm:pt modelId="{99295CC6-8106-4CEC-B385-B8E46A0FA7DD}" type="sibTrans" cxnId="{7CCC25D5-C3C6-47EE-B5D6-8F62E94363F2}">
      <dgm:prSet/>
      <dgm:spPr/>
      <dgm:t>
        <a:bodyPr/>
        <a:lstStyle/>
        <a:p>
          <a:endParaRPr lang="en-US"/>
        </a:p>
      </dgm:t>
    </dgm:pt>
    <dgm:pt modelId="{6384B8EB-F8F9-441F-A957-C53D2075F23A}">
      <dgm:prSet/>
      <dgm:spPr/>
      <dgm:t>
        <a:bodyPr/>
        <a:lstStyle/>
        <a:p>
          <a:r>
            <a:rPr lang="en-US" dirty="0"/>
            <a:t>For use by all laboratories nationwide for one matrix type</a:t>
          </a:r>
        </a:p>
      </dgm:t>
    </dgm:pt>
    <dgm:pt modelId="{63285114-3F45-40C1-9BDA-2AB2160FCF65}" type="parTrans" cxnId="{7D215139-9E18-40CB-B693-5AAF26CD57A5}">
      <dgm:prSet/>
      <dgm:spPr/>
      <dgm:t>
        <a:bodyPr/>
        <a:lstStyle/>
        <a:p>
          <a:endParaRPr lang="en-US"/>
        </a:p>
      </dgm:t>
    </dgm:pt>
    <dgm:pt modelId="{2F408709-4DA8-450F-8C75-E319334C3148}" type="sibTrans" cxnId="{7D215139-9E18-40CB-B693-5AAF26CD57A5}">
      <dgm:prSet/>
      <dgm:spPr/>
      <dgm:t>
        <a:bodyPr/>
        <a:lstStyle/>
        <a:p>
          <a:endParaRPr lang="en-US"/>
        </a:p>
      </dgm:t>
    </dgm:pt>
    <dgm:pt modelId="{79406D10-BC25-4939-9154-013D7017CC1D}">
      <dgm:prSet/>
      <dgm:spPr/>
      <dgm:t>
        <a:bodyPr/>
        <a:lstStyle/>
        <a:p>
          <a:r>
            <a:rPr lang="en-US" dirty="0"/>
            <a:t>Tier 3</a:t>
          </a:r>
        </a:p>
      </dgm:t>
    </dgm:pt>
    <dgm:pt modelId="{BA6D88F5-E18C-4D50-B87D-C3522812BB35}" type="parTrans" cxnId="{18E443F2-9472-4357-B26F-423712A1BCF7}">
      <dgm:prSet/>
      <dgm:spPr/>
      <dgm:t>
        <a:bodyPr/>
        <a:lstStyle/>
        <a:p>
          <a:endParaRPr lang="en-US"/>
        </a:p>
      </dgm:t>
    </dgm:pt>
    <dgm:pt modelId="{5CBD2A92-212E-4D21-ADE0-F7CE51A8F0D6}" type="sibTrans" cxnId="{18E443F2-9472-4357-B26F-423712A1BCF7}">
      <dgm:prSet/>
      <dgm:spPr/>
      <dgm:t>
        <a:bodyPr/>
        <a:lstStyle/>
        <a:p>
          <a:endParaRPr lang="en-US"/>
        </a:p>
      </dgm:t>
    </dgm:pt>
    <dgm:pt modelId="{2E0512A6-DE90-4593-94AE-59A2B35B5488}">
      <dgm:prSet/>
      <dgm:spPr/>
      <dgm:t>
        <a:bodyPr/>
        <a:lstStyle/>
        <a:p>
          <a:r>
            <a:rPr lang="en-US" dirty="0"/>
            <a:t>For use by all laboratories for all matrix types</a:t>
          </a:r>
        </a:p>
      </dgm:t>
    </dgm:pt>
    <dgm:pt modelId="{DD1C893F-6100-4084-BE45-5E8650BBF58B}" type="parTrans" cxnId="{55189BD1-0DFF-4E48-ADED-D14A3C8A4C60}">
      <dgm:prSet/>
      <dgm:spPr/>
      <dgm:t>
        <a:bodyPr/>
        <a:lstStyle/>
        <a:p>
          <a:endParaRPr lang="en-US"/>
        </a:p>
      </dgm:t>
    </dgm:pt>
    <dgm:pt modelId="{BDF602C1-6A8A-4B88-93AF-C21C9E46986F}" type="sibTrans" cxnId="{55189BD1-0DFF-4E48-ADED-D14A3C8A4C60}">
      <dgm:prSet/>
      <dgm:spPr/>
      <dgm:t>
        <a:bodyPr/>
        <a:lstStyle/>
        <a:p>
          <a:endParaRPr lang="en-US"/>
        </a:p>
      </dgm:t>
    </dgm:pt>
    <dgm:pt modelId="{2BA57929-E14D-44A7-BF93-0D812C8252FA}">
      <dgm:prSet/>
      <dgm:spPr/>
      <dgm:t>
        <a:bodyPr/>
        <a:lstStyle/>
        <a:p>
          <a:r>
            <a:rPr lang="en-US" dirty="0"/>
            <a:t>Requires successful single-laboratory testing</a:t>
          </a:r>
        </a:p>
      </dgm:t>
    </dgm:pt>
    <dgm:pt modelId="{7682EB9B-587C-4036-AE35-84F6DE6DC819}" type="parTrans" cxnId="{2AD0BF91-52C6-4739-A540-859D5203EAE6}">
      <dgm:prSet/>
      <dgm:spPr/>
    </dgm:pt>
    <dgm:pt modelId="{D544AC3C-4343-4565-A658-56626FEFC224}" type="sibTrans" cxnId="{2AD0BF91-52C6-4739-A540-859D5203EAE6}">
      <dgm:prSet/>
      <dgm:spPr/>
    </dgm:pt>
    <dgm:pt modelId="{8A9F6ED3-C0D0-4075-AC95-E13A739B5990}">
      <dgm:prSet/>
      <dgm:spPr/>
      <dgm:t>
        <a:bodyPr/>
        <a:lstStyle/>
        <a:p>
          <a:r>
            <a:rPr lang="en-US" dirty="0"/>
            <a:t>Requires successful three-laboratory validation study</a:t>
          </a:r>
        </a:p>
      </dgm:t>
    </dgm:pt>
    <dgm:pt modelId="{9F1D6262-9A7D-4246-990A-29F8366CE5EF}" type="parTrans" cxnId="{9E9332B6-2BDF-4946-90CB-FDD7F0C1D605}">
      <dgm:prSet/>
      <dgm:spPr/>
    </dgm:pt>
    <dgm:pt modelId="{B0974AC2-B2F8-44DC-BBC4-B89E2DD967E9}" type="sibTrans" cxnId="{9E9332B6-2BDF-4946-90CB-FDD7F0C1D605}">
      <dgm:prSet/>
      <dgm:spPr/>
    </dgm:pt>
    <dgm:pt modelId="{03F58FEE-05CD-4436-9B18-3D65666DBE0D}">
      <dgm:prSet/>
      <dgm:spPr/>
      <dgm:t>
        <a:bodyPr/>
        <a:lstStyle/>
        <a:p>
          <a:r>
            <a:rPr lang="en-US" dirty="0"/>
            <a:t>Requires successful nine-laboratory validation study</a:t>
          </a:r>
        </a:p>
      </dgm:t>
    </dgm:pt>
    <dgm:pt modelId="{0A70462C-1689-496E-9540-F7FE111DEEC4}" type="parTrans" cxnId="{8CD37BDD-10EB-4261-A03B-060FDF136079}">
      <dgm:prSet/>
      <dgm:spPr/>
    </dgm:pt>
    <dgm:pt modelId="{31202083-6BDD-4D14-BF9D-3A018DE4AFBD}" type="sibTrans" cxnId="{8CD37BDD-10EB-4261-A03B-060FDF136079}">
      <dgm:prSet/>
      <dgm:spPr/>
    </dgm:pt>
    <dgm:pt modelId="{D0E3D880-75FF-499F-9366-F76A30DEEB1C}" type="pres">
      <dgm:prSet presAssocID="{63A4BCD9-0825-402C-B7C6-0AF67CB41C4C}" presName="Name0" presStyleCnt="0">
        <dgm:presLayoutVars>
          <dgm:dir/>
          <dgm:animLvl val="lvl"/>
          <dgm:resizeHandles val="exact"/>
        </dgm:presLayoutVars>
      </dgm:prSet>
      <dgm:spPr/>
    </dgm:pt>
    <dgm:pt modelId="{66754878-13F1-457F-9CD5-ADC7FD9AD4C3}" type="pres">
      <dgm:prSet presAssocID="{E239689F-9001-49D6-BC3F-942B75445516}" presName="linNode" presStyleCnt="0"/>
      <dgm:spPr/>
    </dgm:pt>
    <dgm:pt modelId="{8165F630-306B-41CB-B71E-A1431D88756F}" type="pres">
      <dgm:prSet presAssocID="{E239689F-9001-49D6-BC3F-942B75445516}" presName="parentText" presStyleLbl="node1" presStyleIdx="0" presStyleCnt="3">
        <dgm:presLayoutVars>
          <dgm:chMax val="1"/>
          <dgm:bulletEnabled val="1"/>
        </dgm:presLayoutVars>
      </dgm:prSet>
      <dgm:spPr/>
    </dgm:pt>
    <dgm:pt modelId="{592EEDE5-D398-4E8D-A565-25B80C9B0FD1}" type="pres">
      <dgm:prSet presAssocID="{E239689F-9001-49D6-BC3F-942B75445516}" presName="descendantText" presStyleLbl="alignAccFollowNode1" presStyleIdx="0" presStyleCnt="3">
        <dgm:presLayoutVars>
          <dgm:bulletEnabled val="1"/>
        </dgm:presLayoutVars>
      </dgm:prSet>
      <dgm:spPr/>
    </dgm:pt>
    <dgm:pt modelId="{7402FE10-FF8C-4C30-8B61-51CBACD9F3EE}" type="pres">
      <dgm:prSet presAssocID="{96460CF2-2E7B-457F-B145-A17D106CC7F2}" presName="sp" presStyleCnt="0"/>
      <dgm:spPr/>
    </dgm:pt>
    <dgm:pt modelId="{4764317E-F69F-4CE0-9CDE-56C52F75F7AE}" type="pres">
      <dgm:prSet presAssocID="{96AD03D0-CDEB-4A7B-84EC-10E752A00465}" presName="linNode" presStyleCnt="0"/>
      <dgm:spPr/>
    </dgm:pt>
    <dgm:pt modelId="{C09AE036-5795-4D85-BDC4-7C48E293F3B7}" type="pres">
      <dgm:prSet presAssocID="{96AD03D0-CDEB-4A7B-84EC-10E752A00465}" presName="parentText" presStyleLbl="node1" presStyleIdx="1" presStyleCnt="3">
        <dgm:presLayoutVars>
          <dgm:chMax val="1"/>
          <dgm:bulletEnabled val="1"/>
        </dgm:presLayoutVars>
      </dgm:prSet>
      <dgm:spPr/>
    </dgm:pt>
    <dgm:pt modelId="{AE40F0FD-0B01-4533-941E-300F097EDD17}" type="pres">
      <dgm:prSet presAssocID="{96AD03D0-CDEB-4A7B-84EC-10E752A00465}" presName="descendantText" presStyleLbl="alignAccFollowNode1" presStyleIdx="1" presStyleCnt="3">
        <dgm:presLayoutVars>
          <dgm:bulletEnabled val="1"/>
        </dgm:presLayoutVars>
      </dgm:prSet>
      <dgm:spPr/>
    </dgm:pt>
    <dgm:pt modelId="{534208DF-B979-40FF-B1B4-2DC26ED8FCE6}" type="pres">
      <dgm:prSet presAssocID="{99295CC6-8106-4CEC-B385-B8E46A0FA7DD}" presName="sp" presStyleCnt="0"/>
      <dgm:spPr/>
    </dgm:pt>
    <dgm:pt modelId="{F16E24A0-D1B3-496B-9679-CCDB4A32AE2A}" type="pres">
      <dgm:prSet presAssocID="{79406D10-BC25-4939-9154-013D7017CC1D}" presName="linNode" presStyleCnt="0"/>
      <dgm:spPr/>
    </dgm:pt>
    <dgm:pt modelId="{1D12EAB7-81C8-4CC3-B48F-4C88930B1C10}" type="pres">
      <dgm:prSet presAssocID="{79406D10-BC25-4939-9154-013D7017CC1D}" presName="parentText" presStyleLbl="node1" presStyleIdx="2" presStyleCnt="3">
        <dgm:presLayoutVars>
          <dgm:chMax val="1"/>
          <dgm:bulletEnabled val="1"/>
        </dgm:presLayoutVars>
      </dgm:prSet>
      <dgm:spPr/>
    </dgm:pt>
    <dgm:pt modelId="{78D08781-0AC6-4DC6-96CC-D1DD37214EF4}" type="pres">
      <dgm:prSet presAssocID="{79406D10-BC25-4939-9154-013D7017CC1D}" presName="descendantText" presStyleLbl="alignAccFollowNode1" presStyleIdx="2" presStyleCnt="3">
        <dgm:presLayoutVars>
          <dgm:bulletEnabled val="1"/>
        </dgm:presLayoutVars>
      </dgm:prSet>
      <dgm:spPr/>
    </dgm:pt>
  </dgm:ptLst>
  <dgm:cxnLst>
    <dgm:cxn modelId="{26DC5809-FA0D-459B-93E9-996A850567EA}" type="presOf" srcId="{2E0512A6-DE90-4593-94AE-59A2B35B5488}" destId="{78D08781-0AC6-4DC6-96CC-D1DD37214EF4}" srcOrd="0" destOrd="0" presId="urn:microsoft.com/office/officeart/2005/8/layout/vList5"/>
    <dgm:cxn modelId="{D03A7713-1AB3-48C4-9A0A-ABF8029B88F8}" type="presOf" srcId="{2BA57929-E14D-44A7-BF93-0D812C8252FA}" destId="{592EEDE5-D398-4E8D-A565-25B80C9B0FD1}" srcOrd="0" destOrd="1" presId="urn:microsoft.com/office/officeart/2005/8/layout/vList5"/>
    <dgm:cxn modelId="{8EDD5E15-DEE3-4E78-812E-44363CC51ACF}" type="presOf" srcId="{03F58FEE-05CD-4436-9B18-3D65666DBE0D}" destId="{78D08781-0AC6-4DC6-96CC-D1DD37214EF4}" srcOrd="0" destOrd="1" presId="urn:microsoft.com/office/officeart/2005/8/layout/vList5"/>
    <dgm:cxn modelId="{2F21BC31-0A4E-44D8-98FC-10F539307885}" type="presOf" srcId="{96AD03D0-CDEB-4A7B-84EC-10E752A00465}" destId="{C09AE036-5795-4D85-BDC4-7C48E293F3B7}" srcOrd="0" destOrd="0" presId="urn:microsoft.com/office/officeart/2005/8/layout/vList5"/>
    <dgm:cxn modelId="{7D215139-9E18-40CB-B693-5AAF26CD57A5}" srcId="{96AD03D0-CDEB-4A7B-84EC-10E752A00465}" destId="{6384B8EB-F8F9-441F-A957-C53D2075F23A}" srcOrd="0" destOrd="0" parTransId="{63285114-3F45-40C1-9BDA-2AB2160FCF65}" sibTransId="{2F408709-4DA8-450F-8C75-E319334C3148}"/>
    <dgm:cxn modelId="{F000FC79-2FDE-4F3A-B746-D0E50D847BE6}" srcId="{63A4BCD9-0825-402C-B7C6-0AF67CB41C4C}" destId="{E239689F-9001-49D6-BC3F-942B75445516}" srcOrd="0" destOrd="0" parTransId="{B574AF3D-E7E8-4C7F-B619-DF7D73169D09}" sibTransId="{96460CF2-2E7B-457F-B145-A17D106CC7F2}"/>
    <dgm:cxn modelId="{27BEEC86-03DD-448D-8252-B005B638815A}" type="presOf" srcId="{CA8C9A22-46F8-45DA-B315-9C523D6AFE99}" destId="{592EEDE5-D398-4E8D-A565-25B80C9B0FD1}" srcOrd="0" destOrd="0" presId="urn:microsoft.com/office/officeart/2005/8/layout/vList5"/>
    <dgm:cxn modelId="{2AD0BF91-52C6-4739-A540-859D5203EAE6}" srcId="{E239689F-9001-49D6-BC3F-942B75445516}" destId="{2BA57929-E14D-44A7-BF93-0D812C8252FA}" srcOrd="1" destOrd="0" parTransId="{7682EB9B-587C-4036-AE35-84F6DE6DC819}" sibTransId="{D544AC3C-4343-4565-A658-56626FEFC224}"/>
    <dgm:cxn modelId="{E3F8CA93-2744-47E2-B615-A62A3363845A}" type="presOf" srcId="{8A9F6ED3-C0D0-4075-AC95-E13A739B5990}" destId="{AE40F0FD-0B01-4533-941E-300F097EDD17}" srcOrd="0" destOrd="1" presId="urn:microsoft.com/office/officeart/2005/8/layout/vList5"/>
    <dgm:cxn modelId="{9208EA96-C838-4A5B-AFB1-6D3C298D97D4}" type="presOf" srcId="{63A4BCD9-0825-402C-B7C6-0AF67CB41C4C}" destId="{D0E3D880-75FF-499F-9366-F76A30DEEB1C}" srcOrd="0" destOrd="0" presId="urn:microsoft.com/office/officeart/2005/8/layout/vList5"/>
    <dgm:cxn modelId="{1A37BCAC-3284-4780-AA19-273EFA3A71F8}" srcId="{E239689F-9001-49D6-BC3F-942B75445516}" destId="{CA8C9A22-46F8-45DA-B315-9C523D6AFE99}" srcOrd="0" destOrd="0" parTransId="{73377052-856F-4E40-8EE8-8F0DEB31BFA7}" sibTransId="{F96C2901-C7FD-4835-AB16-0791ABD6669C}"/>
    <dgm:cxn modelId="{9E9332B6-2BDF-4946-90CB-FDD7F0C1D605}" srcId="{96AD03D0-CDEB-4A7B-84EC-10E752A00465}" destId="{8A9F6ED3-C0D0-4075-AC95-E13A739B5990}" srcOrd="1" destOrd="0" parTransId="{9F1D6262-9A7D-4246-990A-29F8366CE5EF}" sibTransId="{B0974AC2-B2F8-44DC-BBC4-B89E2DD967E9}"/>
    <dgm:cxn modelId="{60320AC8-9C5D-4495-B00A-62C96DB3C67D}" type="presOf" srcId="{79406D10-BC25-4939-9154-013D7017CC1D}" destId="{1D12EAB7-81C8-4CC3-B48F-4C88930B1C10}" srcOrd="0" destOrd="0" presId="urn:microsoft.com/office/officeart/2005/8/layout/vList5"/>
    <dgm:cxn modelId="{55189BD1-0DFF-4E48-ADED-D14A3C8A4C60}" srcId="{79406D10-BC25-4939-9154-013D7017CC1D}" destId="{2E0512A6-DE90-4593-94AE-59A2B35B5488}" srcOrd="0" destOrd="0" parTransId="{DD1C893F-6100-4084-BE45-5E8650BBF58B}" sibTransId="{BDF602C1-6A8A-4B88-93AF-C21C9E46986F}"/>
    <dgm:cxn modelId="{7CCC25D5-C3C6-47EE-B5D6-8F62E94363F2}" srcId="{63A4BCD9-0825-402C-B7C6-0AF67CB41C4C}" destId="{96AD03D0-CDEB-4A7B-84EC-10E752A00465}" srcOrd="1" destOrd="0" parTransId="{0639F203-6D79-4100-8C5A-EDA7E7211DAC}" sibTransId="{99295CC6-8106-4CEC-B385-B8E46A0FA7DD}"/>
    <dgm:cxn modelId="{795ED8D5-8B32-4977-9E3F-44F9C9EB1216}" type="presOf" srcId="{E239689F-9001-49D6-BC3F-942B75445516}" destId="{8165F630-306B-41CB-B71E-A1431D88756F}" srcOrd="0" destOrd="0" presId="urn:microsoft.com/office/officeart/2005/8/layout/vList5"/>
    <dgm:cxn modelId="{8CD37BDD-10EB-4261-A03B-060FDF136079}" srcId="{79406D10-BC25-4939-9154-013D7017CC1D}" destId="{03F58FEE-05CD-4436-9B18-3D65666DBE0D}" srcOrd="1" destOrd="0" parTransId="{0A70462C-1689-496E-9540-F7FE111DEEC4}" sibTransId="{31202083-6BDD-4D14-BF9D-3A018DE4AFBD}"/>
    <dgm:cxn modelId="{E870D9E8-C913-4B7D-93F9-3094EFA54166}" type="presOf" srcId="{6384B8EB-F8F9-441F-A957-C53D2075F23A}" destId="{AE40F0FD-0B01-4533-941E-300F097EDD17}" srcOrd="0" destOrd="0" presId="urn:microsoft.com/office/officeart/2005/8/layout/vList5"/>
    <dgm:cxn modelId="{18E443F2-9472-4357-B26F-423712A1BCF7}" srcId="{63A4BCD9-0825-402C-B7C6-0AF67CB41C4C}" destId="{79406D10-BC25-4939-9154-013D7017CC1D}" srcOrd="2" destOrd="0" parTransId="{BA6D88F5-E18C-4D50-B87D-C3522812BB35}" sibTransId="{5CBD2A92-212E-4D21-ADE0-F7CE51A8F0D6}"/>
    <dgm:cxn modelId="{B434470B-18FE-40FF-8C99-C3740D8A258B}" type="presParOf" srcId="{D0E3D880-75FF-499F-9366-F76A30DEEB1C}" destId="{66754878-13F1-457F-9CD5-ADC7FD9AD4C3}" srcOrd="0" destOrd="0" presId="urn:microsoft.com/office/officeart/2005/8/layout/vList5"/>
    <dgm:cxn modelId="{8163F1EA-DB27-43E9-A53C-EB9A9610E0B2}" type="presParOf" srcId="{66754878-13F1-457F-9CD5-ADC7FD9AD4C3}" destId="{8165F630-306B-41CB-B71E-A1431D88756F}" srcOrd="0" destOrd="0" presId="urn:microsoft.com/office/officeart/2005/8/layout/vList5"/>
    <dgm:cxn modelId="{B36C3FC3-5FB6-4B00-9799-E93215F9E93B}" type="presParOf" srcId="{66754878-13F1-457F-9CD5-ADC7FD9AD4C3}" destId="{592EEDE5-D398-4E8D-A565-25B80C9B0FD1}" srcOrd="1" destOrd="0" presId="urn:microsoft.com/office/officeart/2005/8/layout/vList5"/>
    <dgm:cxn modelId="{37A38117-26C5-4AC3-A496-CFEFD2BB21EE}" type="presParOf" srcId="{D0E3D880-75FF-499F-9366-F76A30DEEB1C}" destId="{7402FE10-FF8C-4C30-8B61-51CBACD9F3EE}" srcOrd="1" destOrd="0" presId="urn:microsoft.com/office/officeart/2005/8/layout/vList5"/>
    <dgm:cxn modelId="{7EBD878E-7928-4EBA-B01B-211ED59902AA}" type="presParOf" srcId="{D0E3D880-75FF-499F-9366-F76A30DEEB1C}" destId="{4764317E-F69F-4CE0-9CDE-56C52F75F7AE}" srcOrd="2" destOrd="0" presId="urn:microsoft.com/office/officeart/2005/8/layout/vList5"/>
    <dgm:cxn modelId="{C895DDB0-8813-49FD-AB1D-21E8493B49E6}" type="presParOf" srcId="{4764317E-F69F-4CE0-9CDE-56C52F75F7AE}" destId="{C09AE036-5795-4D85-BDC4-7C48E293F3B7}" srcOrd="0" destOrd="0" presId="urn:microsoft.com/office/officeart/2005/8/layout/vList5"/>
    <dgm:cxn modelId="{FB64E741-B645-4EA5-B348-1F8D19FAE160}" type="presParOf" srcId="{4764317E-F69F-4CE0-9CDE-56C52F75F7AE}" destId="{AE40F0FD-0B01-4533-941E-300F097EDD17}" srcOrd="1" destOrd="0" presId="urn:microsoft.com/office/officeart/2005/8/layout/vList5"/>
    <dgm:cxn modelId="{18FA95BB-DE0C-41DB-BB8F-0729EBBDB959}" type="presParOf" srcId="{D0E3D880-75FF-499F-9366-F76A30DEEB1C}" destId="{534208DF-B979-40FF-B1B4-2DC26ED8FCE6}" srcOrd="3" destOrd="0" presId="urn:microsoft.com/office/officeart/2005/8/layout/vList5"/>
    <dgm:cxn modelId="{B7645E17-6589-4B6C-8E9D-C2FE797E29F5}" type="presParOf" srcId="{D0E3D880-75FF-499F-9366-F76A30DEEB1C}" destId="{F16E24A0-D1B3-496B-9679-CCDB4A32AE2A}" srcOrd="4" destOrd="0" presId="urn:microsoft.com/office/officeart/2005/8/layout/vList5"/>
    <dgm:cxn modelId="{95B127D2-8E38-4F98-96DA-E35FBF4F900F}" type="presParOf" srcId="{F16E24A0-D1B3-496B-9679-CCDB4A32AE2A}" destId="{1D12EAB7-81C8-4CC3-B48F-4C88930B1C10}" srcOrd="0" destOrd="0" presId="urn:microsoft.com/office/officeart/2005/8/layout/vList5"/>
    <dgm:cxn modelId="{3C75200C-1715-470A-AC10-3C2EC035E17E}" type="presParOf" srcId="{F16E24A0-D1B3-496B-9679-CCDB4A32AE2A}" destId="{78D08781-0AC6-4DC6-96CC-D1DD37214EF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16AD15-E007-4AE9-A2B8-698C9473B6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F2D2C-5185-45C5-BCED-98AC840CADC8}">
      <dgm:prSet custT="1"/>
      <dgm:spPr/>
      <dgm:t>
        <a:bodyPr anchor="t"/>
        <a:lstStyle/>
        <a:p>
          <a:r>
            <a:rPr lang="en-US" sz="6000" dirty="0"/>
            <a:t>40 CFR 136.6</a:t>
          </a:r>
        </a:p>
      </dgm:t>
    </dgm:pt>
    <dgm:pt modelId="{47C7E4E8-B53F-4ABB-9894-60F348E2F65B}" type="parTrans" cxnId="{48CE6D73-A2F8-4221-A4B8-5CEB2BFDC63A}">
      <dgm:prSet/>
      <dgm:spPr/>
      <dgm:t>
        <a:bodyPr/>
        <a:lstStyle/>
        <a:p>
          <a:endParaRPr lang="en-US"/>
        </a:p>
      </dgm:t>
    </dgm:pt>
    <dgm:pt modelId="{FA9F1494-CF47-4DBD-8876-3E5EFAB06459}" type="sibTrans" cxnId="{48CE6D73-A2F8-4221-A4B8-5CEB2BFDC63A}">
      <dgm:prSet/>
      <dgm:spPr/>
      <dgm:t>
        <a:bodyPr/>
        <a:lstStyle/>
        <a:p>
          <a:endParaRPr lang="en-US"/>
        </a:p>
      </dgm:t>
    </dgm:pt>
    <dgm:pt modelId="{3A2E0FFB-10BD-481B-A7E0-592459584106}">
      <dgm:prSet/>
      <dgm:spPr/>
      <dgm:t>
        <a:bodyPr anchor="t"/>
        <a:lstStyle/>
        <a:p>
          <a:r>
            <a:rPr lang="en-US" dirty="0"/>
            <a:t>Modifications to approved test procedures that do not change underlying chemistry or determinative technique allowed</a:t>
          </a:r>
        </a:p>
      </dgm:t>
    </dgm:pt>
    <dgm:pt modelId="{EE312A92-6EEC-4D3A-BCB0-ED880887C162}" type="parTrans" cxnId="{D5FA13E0-C012-4D3B-8135-409E4C496BA0}">
      <dgm:prSet/>
      <dgm:spPr/>
      <dgm:t>
        <a:bodyPr/>
        <a:lstStyle/>
        <a:p>
          <a:endParaRPr lang="en-US"/>
        </a:p>
      </dgm:t>
    </dgm:pt>
    <dgm:pt modelId="{889ABBD0-B7A5-4CA3-BA58-60F43E2F4EA9}" type="sibTrans" cxnId="{D5FA13E0-C012-4D3B-8135-409E4C496BA0}">
      <dgm:prSet/>
      <dgm:spPr/>
      <dgm:t>
        <a:bodyPr/>
        <a:lstStyle/>
        <a:p>
          <a:endParaRPr lang="en-US"/>
        </a:p>
      </dgm:t>
    </dgm:pt>
    <dgm:pt modelId="{5119B7EB-F959-47D2-A2B3-5896E9422AB1}">
      <dgm:prSet/>
      <dgm:spPr/>
      <dgm:t>
        <a:bodyPr anchor="t"/>
        <a:lstStyle/>
        <a:p>
          <a:r>
            <a:rPr lang="en-US" dirty="0"/>
            <a:t>EPA does not issue approval letters for these types of modifications</a:t>
          </a:r>
        </a:p>
      </dgm:t>
    </dgm:pt>
    <dgm:pt modelId="{D07F64F3-7105-44E8-9F57-B157BCF38B8B}" type="parTrans" cxnId="{6B1AF07F-5DA1-4FF3-AA4D-B64076775C2B}">
      <dgm:prSet/>
      <dgm:spPr/>
      <dgm:t>
        <a:bodyPr/>
        <a:lstStyle/>
        <a:p>
          <a:endParaRPr lang="en-US"/>
        </a:p>
      </dgm:t>
    </dgm:pt>
    <dgm:pt modelId="{0AAB3AD7-10FF-4B22-A4E5-45E7AF41A06C}" type="sibTrans" cxnId="{6B1AF07F-5DA1-4FF3-AA4D-B64076775C2B}">
      <dgm:prSet/>
      <dgm:spPr/>
      <dgm:t>
        <a:bodyPr/>
        <a:lstStyle/>
        <a:p>
          <a:endParaRPr lang="en-US"/>
        </a:p>
      </dgm:t>
    </dgm:pt>
    <dgm:pt modelId="{3DFE7782-3F29-4BDC-8B92-0E11B689A068}">
      <dgm:prSet/>
      <dgm:spPr/>
      <dgm:t>
        <a:bodyPr anchor="t"/>
        <a:lstStyle/>
        <a:p>
          <a:r>
            <a:rPr lang="en-US" dirty="0"/>
            <a:t>ATP applications submitted for these types of modifications will be returned</a:t>
          </a:r>
        </a:p>
      </dgm:t>
    </dgm:pt>
    <dgm:pt modelId="{F7C10505-7EA9-43F1-97E4-DCBF96871428}" type="parTrans" cxnId="{5D3623FF-D506-4360-B737-C309A80B9E68}">
      <dgm:prSet/>
      <dgm:spPr/>
      <dgm:t>
        <a:bodyPr/>
        <a:lstStyle/>
        <a:p>
          <a:endParaRPr lang="en-US"/>
        </a:p>
      </dgm:t>
    </dgm:pt>
    <dgm:pt modelId="{D8EACB16-840F-4FBC-B506-9B4040E520BD}" type="sibTrans" cxnId="{5D3623FF-D506-4360-B737-C309A80B9E68}">
      <dgm:prSet/>
      <dgm:spPr/>
      <dgm:t>
        <a:bodyPr/>
        <a:lstStyle/>
        <a:p>
          <a:endParaRPr lang="en-US"/>
        </a:p>
      </dgm:t>
    </dgm:pt>
    <dgm:pt modelId="{2E29F10C-66AB-45B4-8120-C0E46BF64EBC}" type="pres">
      <dgm:prSet presAssocID="{5C16AD15-E007-4AE9-A2B8-698C9473B6B5}" presName="linear" presStyleCnt="0">
        <dgm:presLayoutVars>
          <dgm:animLvl val="lvl"/>
          <dgm:resizeHandles val="exact"/>
        </dgm:presLayoutVars>
      </dgm:prSet>
      <dgm:spPr/>
    </dgm:pt>
    <dgm:pt modelId="{1E19530D-100A-4C78-A854-BBFF723A47AF}" type="pres">
      <dgm:prSet presAssocID="{C76F2D2C-5185-45C5-BCED-98AC840CADC8}" presName="parentText" presStyleLbl="node1" presStyleIdx="0" presStyleCnt="1" custLinFactNeighborY="-180">
        <dgm:presLayoutVars>
          <dgm:chMax val="0"/>
          <dgm:bulletEnabled val="1"/>
        </dgm:presLayoutVars>
      </dgm:prSet>
      <dgm:spPr/>
    </dgm:pt>
    <dgm:pt modelId="{AF1CBFDA-805E-4CEA-9B19-E46DE379C9CA}" type="pres">
      <dgm:prSet presAssocID="{C76F2D2C-5185-45C5-BCED-98AC840CADC8}" presName="childText" presStyleLbl="revTx" presStyleIdx="0" presStyleCnt="1">
        <dgm:presLayoutVars>
          <dgm:bulletEnabled val="1"/>
        </dgm:presLayoutVars>
      </dgm:prSet>
      <dgm:spPr/>
    </dgm:pt>
  </dgm:ptLst>
  <dgm:cxnLst>
    <dgm:cxn modelId="{9566E715-7F4B-4E9D-8FDB-639D491DB2D1}" type="presOf" srcId="{3A2E0FFB-10BD-481B-A7E0-592459584106}" destId="{AF1CBFDA-805E-4CEA-9B19-E46DE379C9CA}" srcOrd="0" destOrd="0" presId="urn:microsoft.com/office/officeart/2005/8/layout/vList2"/>
    <dgm:cxn modelId="{B0607E28-7A0F-48BD-B6FE-6400FD3A70FA}" type="presOf" srcId="{3DFE7782-3F29-4BDC-8B92-0E11B689A068}" destId="{AF1CBFDA-805E-4CEA-9B19-E46DE379C9CA}" srcOrd="0" destOrd="2" presId="urn:microsoft.com/office/officeart/2005/8/layout/vList2"/>
    <dgm:cxn modelId="{9B901965-4397-4BAC-97F9-15FDB66D7348}" type="presOf" srcId="{5119B7EB-F959-47D2-A2B3-5896E9422AB1}" destId="{AF1CBFDA-805E-4CEA-9B19-E46DE379C9CA}" srcOrd="0" destOrd="1" presId="urn:microsoft.com/office/officeart/2005/8/layout/vList2"/>
    <dgm:cxn modelId="{48CE6D73-A2F8-4221-A4B8-5CEB2BFDC63A}" srcId="{5C16AD15-E007-4AE9-A2B8-698C9473B6B5}" destId="{C76F2D2C-5185-45C5-BCED-98AC840CADC8}" srcOrd="0" destOrd="0" parTransId="{47C7E4E8-B53F-4ABB-9894-60F348E2F65B}" sibTransId="{FA9F1494-CF47-4DBD-8876-3E5EFAB06459}"/>
    <dgm:cxn modelId="{6B1AF07F-5DA1-4FF3-AA4D-B64076775C2B}" srcId="{C76F2D2C-5185-45C5-BCED-98AC840CADC8}" destId="{5119B7EB-F959-47D2-A2B3-5896E9422AB1}" srcOrd="1" destOrd="0" parTransId="{D07F64F3-7105-44E8-9F57-B157BCF38B8B}" sibTransId="{0AAB3AD7-10FF-4B22-A4E5-45E7AF41A06C}"/>
    <dgm:cxn modelId="{7A33C388-96B9-4B4B-A130-DB4B2ABB5000}" type="presOf" srcId="{C76F2D2C-5185-45C5-BCED-98AC840CADC8}" destId="{1E19530D-100A-4C78-A854-BBFF723A47AF}" srcOrd="0" destOrd="0" presId="urn:microsoft.com/office/officeart/2005/8/layout/vList2"/>
    <dgm:cxn modelId="{D5FA13E0-C012-4D3B-8135-409E4C496BA0}" srcId="{C76F2D2C-5185-45C5-BCED-98AC840CADC8}" destId="{3A2E0FFB-10BD-481B-A7E0-592459584106}" srcOrd="0" destOrd="0" parTransId="{EE312A92-6EEC-4D3A-BCB0-ED880887C162}" sibTransId="{889ABBD0-B7A5-4CA3-BA58-60F43E2F4EA9}"/>
    <dgm:cxn modelId="{646AB2E2-DBCC-42D5-A6BD-91FB173FCFAC}" type="presOf" srcId="{5C16AD15-E007-4AE9-A2B8-698C9473B6B5}" destId="{2E29F10C-66AB-45B4-8120-C0E46BF64EBC}" srcOrd="0" destOrd="0" presId="urn:microsoft.com/office/officeart/2005/8/layout/vList2"/>
    <dgm:cxn modelId="{5D3623FF-D506-4360-B737-C309A80B9E68}" srcId="{C76F2D2C-5185-45C5-BCED-98AC840CADC8}" destId="{3DFE7782-3F29-4BDC-8B92-0E11B689A068}" srcOrd="2" destOrd="0" parTransId="{F7C10505-7EA9-43F1-97E4-DCBF96871428}" sibTransId="{D8EACB16-840F-4FBC-B506-9B4040E520BD}"/>
    <dgm:cxn modelId="{F4BF72B1-B742-46E6-9F4C-0032FC5A3544}" type="presParOf" srcId="{2E29F10C-66AB-45B4-8120-C0E46BF64EBC}" destId="{1E19530D-100A-4C78-A854-BBFF723A47AF}" srcOrd="0" destOrd="0" presId="urn:microsoft.com/office/officeart/2005/8/layout/vList2"/>
    <dgm:cxn modelId="{6E1A5761-43DE-4ECA-9303-6D6F6B1A3E8A}" type="presParOf" srcId="{2E29F10C-66AB-45B4-8120-C0E46BF64EBC}" destId="{AF1CBFDA-805E-4CEA-9B19-E46DE379C9C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16AD15-E007-4AE9-A2B8-698C9473B6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76F2D2C-5185-45C5-BCED-98AC840CADC8}">
      <dgm:prSet custT="1"/>
      <dgm:spPr/>
      <dgm:t>
        <a:bodyPr anchor="t"/>
        <a:lstStyle/>
        <a:p>
          <a:r>
            <a:rPr lang="en-US" sz="4000" dirty="0"/>
            <a:t>2017 Revisions</a:t>
          </a:r>
        </a:p>
      </dgm:t>
    </dgm:pt>
    <dgm:pt modelId="{47C7E4E8-B53F-4ABB-9894-60F348E2F65B}" type="parTrans" cxnId="{48CE6D73-A2F8-4221-A4B8-5CEB2BFDC63A}">
      <dgm:prSet/>
      <dgm:spPr/>
      <dgm:t>
        <a:bodyPr/>
        <a:lstStyle/>
        <a:p>
          <a:endParaRPr lang="en-US"/>
        </a:p>
      </dgm:t>
    </dgm:pt>
    <dgm:pt modelId="{FA9F1494-CF47-4DBD-8876-3E5EFAB06459}" type="sibTrans" cxnId="{48CE6D73-A2F8-4221-A4B8-5CEB2BFDC63A}">
      <dgm:prSet/>
      <dgm:spPr/>
      <dgm:t>
        <a:bodyPr/>
        <a:lstStyle/>
        <a:p>
          <a:endParaRPr lang="en-US"/>
        </a:p>
      </dgm:t>
    </dgm:pt>
    <dgm:pt modelId="{3A2E0FFB-10BD-481B-A7E0-592459584106}">
      <dgm:prSet custT="1"/>
      <dgm:spPr/>
      <dgm:t>
        <a:bodyPr anchor="t"/>
        <a:lstStyle/>
        <a:p>
          <a:r>
            <a:rPr lang="en-US" sz="2400" dirty="0"/>
            <a:t>Provide increased flexibility to the regulated community</a:t>
          </a:r>
        </a:p>
      </dgm:t>
    </dgm:pt>
    <dgm:pt modelId="{EE312A92-6EEC-4D3A-BCB0-ED880887C162}" type="parTrans" cxnId="{D5FA13E0-C012-4D3B-8135-409E4C496BA0}">
      <dgm:prSet/>
      <dgm:spPr/>
      <dgm:t>
        <a:bodyPr/>
        <a:lstStyle/>
        <a:p>
          <a:endParaRPr lang="en-US"/>
        </a:p>
      </dgm:t>
    </dgm:pt>
    <dgm:pt modelId="{889ABBD0-B7A5-4CA3-BA58-60F43E2F4EA9}" type="sibTrans" cxnId="{D5FA13E0-C012-4D3B-8135-409E4C496BA0}">
      <dgm:prSet/>
      <dgm:spPr/>
      <dgm:t>
        <a:bodyPr/>
        <a:lstStyle/>
        <a:p>
          <a:endParaRPr lang="en-US"/>
        </a:p>
      </dgm:t>
    </dgm:pt>
    <dgm:pt modelId="{90D5AF2A-2602-4160-BDD7-5EDCBF8486FE}">
      <dgm:prSet custT="1"/>
      <dgm:spPr/>
      <dgm:t>
        <a:bodyPr anchor="t"/>
        <a:lstStyle/>
        <a:p>
          <a:r>
            <a:rPr lang="en-US" sz="2400" dirty="0"/>
            <a:t>Improve data quality</a:t>
          </a:r>
        </a:p>
      </dgm:t>
    </dgm:pt>
    <dgm:pt modelId="{A9E63779-9B4B-4D34-B614-349C4E4B2CBA}" type="parTrans" cxnId="{FD58EB9F-50F8-4912-A79E-8DBC489C9A7E}">
      <dgm:prSet/>
      <dgm:spPr/>
      <dgm:t>
        <a:bodyPr/>
        <a:lstStyle/>
        <a:p>
          <a:endParaRPr lang="en-US"/>
        </a:p>
      </dgm:t>
    </dgm:pt>
    <dgm:pt modelId="{968A4241-B8A9-479C-AA47-EE00E9F7962E}" type="sibTrans" cxnId="{FD58EB9F-50F8-4912-A79E-8DBC489C9A7E}">
      <dgm:prSet/>
      <dgm:spPr/>
      <dgm:t>
        <a:bodyPr/>
        <a:lstStyle/>
        <a:p>
          <a:endParaRPr lang="en-US"/>
        </a:p>
      </dgm:t>
    </dgm:pt>
    <dgm:pt modelId="{3BF7FFD5-A89F-4372-9E61-0E894A5222E1}">
      <dgm:prSet custT="1"/>
      <dgm:spPr/>
      <dgm:t>
        <a:bodyPr anchor="t"/>
        <a:lstStyle/>
        <a:p>
          <a:r>
            <a:rPr lang="en-US" sz="2400" dirty="0"/>
            <a:t>Updated methods to keep current with technology advances</a:t>
          </a:r>
        </a:p>
      </dgm:t>
    </dgm:pt>
    <dgm:pt modelId="{7EEFAF02-FA7E-496C-A705-07123F667A13}" type="parTrans" cxnId="{42E93954-4CE3-4369-9C17-FF6EB07996A0}">
      <dgm:prSet/>
      <dgm:spPr/>
      <dgm:t>
        <a:bodyPr/>
        <a:lstStyle/>
        <a:p>
          <a:endParaRPr lang="en-US"/>
        </a:p>
      </dgm:t>
    </dgm:pt>
    <dgm:pt modelId="{0140C039-2838-4FF3-AAFD-CB0B8312799F}" type="sibTrans" cxnId="{42E93954-4CE3-4369-9C17-FF6EB07996A0}">
      <dgm:prSet/>
      <dgm:spPr/>
      <dgm:t>
        <a:bodyPr/>
        <a:lstStyle/>
        <a:p>
          <a:endParaRPr lang="en-US"/>
        </a:p>
      </dgm:t>
    </dgm:pt>
    <dgm:pt modelId="{E91B9A35-407A-4497-ABDF-95B8BB9F8405}">
      <dgm:prSet custT="1"/>
      <dgm:spPr/>
      <dgm:t>
        <a:bodyPr anchor="t"/>
        <a:lstStyle/>
        <a:p>
          <a:r>
            <a:rPr lang="en-US" sz="2400" dirty="0"/>
            <a:t>Address laboratory contamination issues related to the MDL and better account for intra-laboratory variability</a:t>
          </a:r>
        </a:p>
      </dgm:t>
    </dgm:pt>
    <dgm:pt modelId="{4B6AB900-72BA-4B86-A014-B2446EB190CA}" type="parTrans" cxnId="{016FEF18-97CE-40DC-A511-7E710F6885DF}">
      <dgm:prSet/>
      <dgm:spPr/>
      <dgm:t>
        <a:bodyPr/>
        <a:lstStyle/>
        <a:p>
          <a:endParaRPr lang="en-US"/>
        </a:p>
      </dgm:t>
    </dgm:pt>
    <dgm:pt modelId="{F5556549-159A-4590-AFA1-2F1DF0A180D6}" type="sibTrans" cxnId="{016FEF18-97CE-40DC-A511-7E710F6885DF}">
      <dgm:prSet/>
      <dgm:spPr/>
      <dgm:t>
        <a:bodyPr/>
        <a:lstStyle/>
        <a:p>
          <a:endParaRPr lang="en-US"/>
        </a:p>
      </dgm:t>
    </dgm:pt>
    <dgm:pt modelId="{2E29F10C-66AB-45B4-8120-C0E46BF64EBC}" type="pres">
      <dgm:prSet presAssocID="{5C16AD15-E007-4AE9-A2B8-698C9473B6B5}" presName="linear" presStyleCnt="0">
        <dgm:presLayoutVars>
          <dgm:animLvl val="lvl"/>
          <dgm:resizeHandles val="exact"/>
        </dgm:presLayoutVars>
      </dgm:prSet>
      <dgm:spPr/>
    </dgm:pt>
    <dgm:pt modelId="{1E19530D-100A-4C78-A854-BBFF723A47AF}" type="pres">
      <dgm:prSet presAssocID="{C76F2D2C-5185-45C5-BCED-98AC840CADC8}" presName="parentText" presStyleLbl="node1" presStyleIdx="0" presStyleCnt="1" custScaleY="62821" custLinFactNeighborX="347" custLinFactNeighborY="-10980">
        <dgm:presLayoutVars>
          <dgm:chMax val="0"/>
          <dgm:bulletEnabled val="1"/>
        </dgm:presLayoutVars>
      </dgm:prSet>
      <dgm:spPr/>
    </dgm:pt>
    <dgm:pt modelId="{AF1CBFDA-805E-4CEA-9B19-E46DE379C9CA}" type="pres">
      <dgm:prSet presAssocID="{C76F2D2C-5185-45C5-BCED-98AC840CADC8}" presName="childText" presStyleLbl="revTx" presStyleIdx="0" presStyleCnt="1">
        <dgm:presLayoutVars>
          <dgm:bulletEnabled val="1"/>
        </dgm:presLayoutVars>
      </dgm:prSet>
      <dgm:spPr/>
    </dgm:pt>
  </dgm:ptLst>
  <dgm:cxnLst>
    <dgm:cxn modelId="{9566E715-7F4B-4E9D-8FDB-639D491DB2D1}" type="presOf" srcId="{3A2E0FFB-10BD-481B-A7E0-592459584106}" destId="{AF1CBFDA-805E-4CEA-9B19-E46DE379C9CA}" srcOrd="0" destOrd="0" presId="urn:microsoft.com/office/officeart/2005/8/layout/vList2"/>
    <dgm:cxn modelId="{016FEF18-97CE-40DC-A511-7E710F6885DF}" srcId="{C76F2D2C-5185-45C5-BCED-98AC840CADC8}" destId="{E91B9A35-407A-4497-ABDF-95B8BB9F8405}" srcOrd="3" destOrd="0" parTransId="{4B6AB900-72BA-4B86-A014-B2446EB190CA}" sibTransId="{F5556549-159A-4590-AFA1-2F1DF0A180D6}"/>
    <dgm:cxn modelId="{CE3BC73C-45CD-40BE-A999-F1C8F36FFB55}" type="presOf" srcId="{90D5AF2A-2602-4160-BDD7-5EDCBF8486FE}" destId="{AF1CBFDA-805E-4CEA-9B19-E46DE379C9CA}" srcOrd="0" destOrd="1" presId="urn:microsoft.com/office/officeart/2005/8/layout/vList2"/>
    <dgm:cxn modelId="{AA448C6D-8FEA-4AE8-832A-019B6C5639A1}" type="presOf" srcId="{E91B9A35-407A-4497-ABDF-95B8BB9F8405}" destId="{AF1CBFDA-805E-4CEA-9B19-E46DE379C9CA}" srcOrd="0" destOrd="3" presId="urn:microsoft.com/office/officeart/2005/8/layout/vList2"/>
    <dgm:cxn modelId="{48CE6D73-A2F8-4221-A4B8-5CEB2BFDC63A}" srcId="{5C16AD15-E007-4AE9-A2B8-698C9473B6B5}" destId="{C76F2D2C-5185-45C5-BCED-98AC840CADC8}" srcOrd="0" destOrd="0" parTransId="{47C7E4E8-B53F-4ABB-9894-60F348E2F65B}" sibTransId="{FA9F1494-CF47-4DBD-8876-3E5EFAB06459}"/>
    <dgm:cxn modelId="{42E93954-4CE3-4369-9C17-FF6EB07996A0}" srcId="{C76F2D2C-5185-45C5-BCED-98AC840CADC8}" destId="{3BF7FFD5-A89F-4372-9E61-0E894A5222E1}" srcOrd="2" destOrd="0" parTransId="{7EEFAF02-FA7E-496C-A705-07123F667A13}" sibTransId="{0140C039-2838-4FF3-AAFD-CB0B8312799F}"/>
    <dgm:cxn modelId="{7A33C388-96B9-4B4B-A130-DB4B2ABB5000}" type="presOf" srcId="{C76F2D2C-5185-45C5-BCED-98AC840CADC8}" destId="{1E19530D-100A-4C78-A854-BBFF723A47AF}" srcOrd="0" destOrd="0" presId="urn:microsoft.com/office/officeart/2005/8/layout/vList2"/>
    <dgm:cxn modelId="{FD58EB9F-50F8-4912-A79E-8DBC489C9A7E}" srcId="{C76F2D2C-5185-45C5-BCED-98AC840CADC8}" destId="{90D5AF2A-2602-4160-BDD7-5EDCBF8486FE}" srcOrd="1" destOrd="0" parTransId="{A9E63779-9B4B-4D34-B614-349C4E4B2CBA}" sibTransId="{968A4241-B8A9-479C-AA47-EE00E9F7962E}"/>
    <dgm:cxn modelId="{5F4790D9-DC68-4269-A610-FF2F83F3FB36}" type="presOf" srcId="{3BF7FFD5-A89F-4372-9E61-0E894A5222E1}" destId="{AF1CBFDA-805E-4CEA-9B19-E46DE379C9CA}" srcOrd="0" destOrd="2" presId="urn:microsoft.com/office/officeart/2005/8/layout/vList2"/>
    <dgm:cxn modelId="{D5FA13E0-C012-4D3B-8135-409E4C496BA0}" srcId="{C76F2D2C-5185-45C5-BCED-98AC840CADC8}" destId="{3A2E0FFB-10BD-481B-A7E0-592459584106}" srcOrd="0" destOrd="0" parTransId="{EE312A92-6EEC-4D3A-BCB0-ED880887C162}" sibTransId="{889ABBD0-B7A5-4CA3-BA58-60F43E2F4EA9}"/>
    <dgm:cxn modelId="{646AB2E2-DBCC-42D5-A6BD-91FB173FCFAC}" type="presOf" srcId="{5C16AD15-E007-4AE9-A2B8-698C9473B6B5}" destId="{2E29F10C-66AB-45B4-8120-C0E46BF64EBC}" srcOrd="0" destOrd="0" presId="urn:microsoft.com/office/officeart/2005/8/layout/vList2"/>
    <dgm:cxn modelId="{F4BF72B1-B742-46E6-9F4C-0032FC5A3544}" type="presParOf" srcId="{2E29F10C-66AB-45B4-8120-C0E46BF64EBC}" destId="{1E19530D-100A-4C78-A854-BBFF723A47AF}" srcOrd="0" destOrd="0" presId="urn:microsoft.com/office/officeart/2005/8/layout/vList2"/>
    <dgm:cxn modelId="{6E1A5761-43DE-4ECA-9303-6D6F6B1A3E8A}" type="presParOf" srcId="{2E29F10C-66AB-45B4-8120-C0E46BF64EBC}" destId="{AF1CBFDA-805E-4CEA-9B19-E46DE379C9C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9530D-100A-4C78-A854-BBFF723A47AF}">
      <dsp:nvSpPr>
        <dsp:cNvPr id="0" name=""/>
        <dsp:cNvSpPr/>
      </dsp:nvSpPr>
      <dsp:spPr>
        <a:xfrm>
          <a:off x="0" y="761997"/>
          <a:ext cx="5495707"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40 CFR 136.4 and 136.5</a:t>
          </a:r>
        </a:p>
      </dsp:txBody>
      <dsp:txXfrm>
        <a:off x="59399" y="821396"/>
        <a:ext cx="5376909" cy="1098002"/>
      </dsp:txXfrm>
    </dsp:sp>
    <dsp:sp modelId="{AF1CBFDA-805E-4CEA-9B19-E46DE379C9CA}">
      <dsp:nvSpPr>
        <dsp:cNvPr id="0" name=""/>
        <dsp:cNvSpPr/>
      </dsp:nvSpPr>
      <dsp:spPr>
        <a:xfrm>
          <a:off x="0" y="2111760"/>
          <a:ext cx="5495707"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489"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a:t>New Method</a:t>
          </a:r>
        </a:p>
        <a:p>
          <a:pPr marL="285750" lvl="1" indent="-285750" algn="l" defTabSz="1600200">
            <a:lnSpc>
              <a:spcPct val="90000"/>
            </a:lnSpc>
            <a:spcBef>
              <a:spcPct val="0"/>
            </a:spcBef>
            <a:spcAft>
              <a:spcPct val="20000"/>
            </a:spcAft>
            <a:buChar char="•"/>
          </a:pPr>
          <a:r>
            <a:rPr lang="en-US" sz="3600" kern="1200" dirty="0"/>
            <a:t>Alternate Test Procedure</a:t>
          </a:r>
        </a:p>
      </dsp:txBody>
      <dsp:txXfrm>
        <a:off x="0" y="2111760"/>
        <a:ext cx="5495707" cy="1210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2EEDE5-D398-4E8D-A565-25B80C9B0FD1}">
      <dsp:nvSpPr>
        <dsp:cNvPr id="0" name=""/>
        <dsp:cNvSpPr/>
      </dsp:nvSpPr>
      <dsp:spPr>
        <a:xfrm rot="5400000">
          <a:off x="5301972" y="-2102333"/>
          <a:ext cx="1002839"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For use by one laboratory in one or more matrix</a:t>
          </a:r>
        </a:p>
        <a:p>
          <a:pPr marL="171450" lvl="1" indent="-171450" algn="l" defTabSz="800100">
            <a:lnSpc>
              <a:spcPct val="90000"/>
            </a:lnSpc>
            <a:spcBef>
              <a:spcPct val="0"/>
            </a:spcBef>
            <a:spcAft>
              <a:spcPct val="15000"/>
            </a:spcAft>
            <a:buChar char="•"/>
          </a:pPr>
          <a:r>
            <a:rPr lang="en-US" sz="1800" kern="1200" dirty="0"/>
            <a:t>Requires successful single-laboratory testing</a:t>
          </a:r>
        </a:p>
      </dsp:txBody>
      <dsp:txXfrm rot="-5400000">
        <a:off x="3072384" y="176210"/>
        <a:ext cx="5413061" cy="904929"/>
      </dsp:txXfrm>
    </dsp:sp>
    <dsp:sp modelId="{8165F630-306B-41CB-B71E-A1431D88756F}">
      <dsp:nvSpPr>
        <dsp:cNvPr id="0" name=""/>
        <dsp:cNvSpPr/>
      </dsp:nvSpPr>
      <dsp:spPr>
        <a:xfrm>
          <a:off x="0" y="1899"/>
          <a:ext cx="3072384" cy="1253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n-US" sz="6300" kern="1200" dirty="0"/>
            <a:t>Tier 1</a:t>
          </a:r>
        </a:p>
      </dsp:txBody>
      <dsp:txXfrm>
        <a:off x="61193" y="63092"/>
        <a:ext cx="2949998" cy="1131163"/>
      </dsp:txXfrm>
    </dsp:sp>
    <dsp:sp modelId="{AE40F0FD-0B01-4533-941E-300F097EDD17}">
      <dsp:nvSpPr>
        <dsp:cNvPr id="0" name=""/>
        <dsp:cNvSpPr/>
      </dsp:nvSpPr>
      <dsp:spPr>
        <a:xfrm rot="5400000">
          <a:off x="5301972" y="-786107"/>
          <a:ext cx="1002839"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For use by all laboratories nationwide for one matrix type</a:t>
          </a:r>
        </a:p>
        <a:p>
          <a:pPr marL="171450" lvl="1" indent="-171450" algn="l" defTabSz="800100">
            <a:lnSpc>
              <a:spcPct val="90000"/>
            </a:lnSpc>
            <a:spcBef>
              <a:spcPct val="0"/>
            </a:spcBef>
            <a:spcAft>
              <a:spcPct val="15000"/>
            </a:spcAft>
            <a:buChar char="•"/>
          </a:pPr>
          <a:r>
            <a:rPr lang="en-US" sz="1800" kern="1200" dirty="0"/>
            <a:t>Requires successful three-laboratory validation study</a:t>
          </a:r>
        </a:p>
      </dsp:txBody>
      <dsp:txXfrm rot="-5400000">
        <a:off x="3072384" y="1492436"/>
        <a:ext cx="5413061" cy="904929"/>
      </dsp:txXfrm>
    </dsp:sp>
    <dsp:sp modelId="{C09AE036-5795-4D85-BDC4-7C48E293F3B7}">
      <dsp:nvSpPr>
        <dsp:cNvPr id="0" name=""/>
        <dsp:cNvSpPr/>
      </dsp:nvSpPr>
      <dsp:spPr>
        <a:xfrm>
          <a:off x="0" y="1318126"/>
          <a:ext cx="3072384" cy="1253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n-US" sz="6300" kern="1200" dirty="0"/>
            <a:t>Tier 2</a:t>
          </a:r>
        </a:p>
      </dsp:txBody>
      <dsp:txXfrm>
        <a:off x="61193" y="1379319"/>
        <a:ext cx="2949998" cy="1131163"/>
      </dsp:txXfrm>
    </dsp:sp>
    <dsp:sp modelId="{78D08781-0AC6-4DC6-96CC-D1DD37214EF4}">
      <dsp:nvSpPr>
        <dsp:cNvPr id="0" name=""/>
        <dsp:cNvSpPr/>
      </dsp:nvSpPr>
      <dsp:spPr>
        <a:xfrm rot="5400000">
          <a:off x="5301972" y="530119"/>
          <a:ext cx="1002839" cy="54620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For use by all laboratories for all matrix types</a:t>
          </a:r>
        </a:p>
        <a:p>
          <a:pPr marL="171450" lvl="1" indent="-171450" algn="l" defTabSz="800100">
            <a:lnSpc>
              <a:spcPct val="90000"/>
            </a:lnSpc>
            <a:spcBef>
              <a:spcPct val="0"/>
            </a:spcBef>
            <a:spcAft>
              <a:spcPct val="15000"/>
            </a:spcAft>
            <a:buChar char="•"/>
          </a:pPr>
          <a:r>
            <a:rPr lang="en-US" sz="1800" kern="1200" dirty="0"/>
            <a:t>Requires successful nine-laboratory validation study</a:t>
          </a:r>
        </a:p>
      </dsp:txBody>
      <dsp:txXfrm rot="-5400000">
        <a:off x="3072384" y="2808663"/>
        <a:ext cx="5413061" cy="904929"/>
      </dsp:txXfrm>
    </dsp:sp>
    <dsp:sp modelId="{1D12EAB7-81C8-4CC3-B48F-4C88930B1C10}">
      <dsp:nvSpPr>
        <dsp:cNvPr id="0" name=""/>
        <dsp:cNvSpPr/>
      </dsp:nvSpPr>
      <dsp:spPr>
        <a:xfrm>
          <a:off x="0" y="2634353"/>
          <a:ext cx="3072384" cy="1253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n-US" sz="6300" kern="1200" dirty="0"/>
            <a:t>Tier 3</a:t>
          </a:r>
        </a:p>
      </dsp:txBody>
      <dsp:txXfrm>
        <a:off x="61193" y="2695546"/>
        <a:ext cx="2949998" cy="1131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9530D-100A-4C78-A854-BBFF723A47AF}">
      <dsp:nvSpPr>
        <dsp:cNvPr id="0" name=""/>
        <dsp:cNvSpPr/>
      </dsp:nvSpPr>
      <dsp:spPr>
        <a:xfrm>
          <a:off x="0" y="23114"/>
          <a:ext cx="8534400" cy="1437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r>
            <a:rPr lang="en-US" sz="6000" kern="1200" dirty="0"/>
            <a:t>40 CFR 136.6</a:t>
          </a:r>
        </a:p>
      </dsp:txBody>
      <dsp:txXfrm>
        <a:off x="70165" y="93279"/>
        <a:ext cx="8394070" cy="1297015"/>
      </dsp:txXfrm>
    </dsp:sp>
    <dsp:sp modelId="{AF1CBFDA-805E-4CEA-9B19-E46DE379C9CA}">
      <dsp:nvSpPr>
        <dsp:cNvPr id="0" name=""/>
        <dsp:cNvSpPr/>
      </dsp:nvSpPr>
      <dsp:spPr>
        <a:xfrm>
          <a:off x="0" y="1466272"/>
          <a:ext cx="8534400"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Modifications to approved test procedures that do not change underlying chemistry or determinative technique allowed</a:t>
          </a:r>
        </a:p>
        <a:p>
          <a:pPr marL="285750" lvl="1" indent="-285750" algn="l" defTabSz="1333500">
            <a:lnSpc>
              <a:spcPct val="90000"/>
            </a:lnSpc>
            <a:spcBef>
              <a:spcPct val="0"/>
            </a:spcBef>
            <a:spcAft>
              <a:spcPct val="20000"/>
            </a:spcAft>
            <a:buChar char="•"/>
          </a:pPr>
          <a:r>
            <a:rPr lang="en-US" sz="3000" kern="1200" dirty="0"/>
            <a:t>EPA does not issue approval letters for these types of modifications</a:t>
          </a:r>
        </a:p>
        <a:p>
          <a:pPr marL="285750" lvl="1" indent="-285750" algn="l" defTabSz="1333500">
            <a:lnSpc>
              <a:spcPct val="90000"/>
            </a:lnSpc>
            <a:spcBef>
              <a:spcPct val="0"/>
            </a:spcBef>
            <a:spcAft>
              <a:spcPct val="20000"/>
            </a:spcAft>
            <a:buChar char="•"/>
          </a:pPr>
          <a:r>
            <a:rPr lang="en-US" sz="3000" kern="1200" dirty="0"/>
            <a:t>ATP applications submitted for these types of modifications will be returned</a:t>
          </a:r>
        </a:p>
      </dsp:txBody>
      <dsp:txXfrm>
        <a:off x="0" y="1466272"/>
        <a:ext cx="8534400" cy="3229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9530D-100A-4C78-A854-BBFF723A47AF}">
      <dsp:nvSpPr>
        <dsp:cNvPr id="0" name=""/>
        <dsp:cNvSpPr/>
      </dsp:nvSpPr>
      <dsp:spPr>
        <a:xfrm>
          <a:off x="0" y="0"/>
          <a:ext cx="5495707" cy="7526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2017 Revisions</a:t>
          </a:r>
        </a:p>
      </dsp:txBody>
      <dsp:txXfrm>
        <a:off x="36741" y="36741"/>
        <a:ext cx="5422225" cy="679163"/>
      </dsp:txXfrm>
    </dsp:sp>
    <dsp:sp modelId="{AF1CBFDA-805E-4CEA-9B19-E46DE379C9CA}">
      <dsp:nvSpPr>
        <dsp:cNvPr id="0" name=""/>
        <dsp:cNvSpPr/>
      </dsp:nvSpPr>
      <dsp:spPr>
        <a:xfrm>
          <a:off x="0" y="994757"/>
          <a:ext cx="5495707"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48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Provide increased flexibility to the regulated community</a:t>
          </a:r>
        </a:p>
        <a:p>
          <a:pPr marL="228600" lvl="1" indent="-228600" algn="l" defTabSz="1066800">
            <a:lnSpc>
              <a:spcPct val="90000"/>
            </a:lnSpc>
            <a:spcBef>
              <a:spcPct val="0"/>
            </a:spcBef>
            <a:spcAft>
              <a:spcPct val="20000"/>
            </a:spcAft>
            <a:buChar char="•"/>
          </a:pPr>
          <a:r>
            <a:rPr lang="en-US" sz="2400" kern="1200" dirty="0"/>
            <a:t>Improve data quality</a:t>
          </a:r>
        </a:p>
        <a:p>
          <a:pPr marL="228600" lvl="1" indent="-228600" algn="l" defTabSz="1066800">
            <a:lnSpc>
              <a:spcPct val="90000"/>
            </a:lnSpc>
            <a:spcBef>
              <a:spcPct val="0"/>
            </a:spcBef>
            <a:spcAft>
              <a:spcPct val="20000"/>
            </a:spcAft>
            <a:buChar char="•"/>
          </a:pPr>
          <a:r>
            <a:rPr lang="en-US" sz="2400" kern="1200" dirty="0"/>
            <a:t>Updated methods to keep current with technology advances</a:t>
          </a:r>
        </a:p>
        <a:p>
          <a:pPr marL="228600" lvl="1" indent="-228600" algn="l" defTabSz="1066800">
            <a:lnSpc>
              <a:spcPct val="90000"/>
            </a:lnSpc>
            <a:spcBef>
              <a:spcPct val="0"/>
            </a:spcBef>
            <a:spcAft>
              <a:spcPct val="20000"/>
            </a:spcAft>
            <a:buChar char="•"/>
          </a:pPr>
          <a:r>
            <a:rPr lang="en-US" sz="2400" kern="1200" dirty="0"/>
            <a:t>Address laboratory contamination issues related to the MDL and better account for intra-laboratory variability</a:t>
          </a:r>
        </a:p>
      </dsp:txBody>
      <dsp:txXfrm>
        <a:off x="0" y="994757"/>
        <a:ext cx="5495707" cy="2980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33943" cy="352374"/>
          </a:xfrm>
          <a:prstGeom prst="rect">
            <a:avLst/>
          </a:prstGeom>
        </p:spPr>
        <p:txBody>
          <a:bodyPr vert="horz" lIns="93300" tIns="46650" rIns="93300" bIns="46650" rtlCol="0"/>
          <a:lstStyle>
            <a:lvl1pPr algn="l">
              <a:defRPr sz="1200"/>
            </a:lvl1pPr>
          </a:lstStyle>
          <a:p>
            <a:r>
              <a:rPr lang="en-US" dirty="0"/>
              <a:t>Scientific Integrity</a:t>
            </a:r>
          </a:p>
        </p:txBody>
      </p:sp>
      <p:sp>
        <p:nvSpPr>
          <p:cNvPr id="3" name="Date Placeholder 2"/>
          <p:cNvSpPr>
            <a:spLocks noGrp="1"/>
          </p:cNvSpPr>
          <p:nvPr>
            <p:ph type="dt" sz="quarter" idx="1"/>
          </p:nvPr>
        </p:nvSpPr>
        <p:spPr>
          <a:xfrm>
            <a:off x="5273003" y="2"/>
            <a:ext cx="4033943" cy="352374"/>
          </a:xfrm>
          <a:prstGeom prst="rect">
            <a:avLst/>
          </a:prstGeom>
        </p:spPr>
        <p:txBody>
          <a:bodyPr vert="horz" lIns="93300" tIns="46650" rIns="93300" bIns="46650" rtlCol="0"/>
          <a:lstStyle>
            <a:lvl1pPr algn="r">
              <a:defRPr sz="1200"/>
            </a:lvl1pPr>
          </a:lstStyle>
          <a:p>
            <a:fld id="{0B030219-7D2B-49F6-A277-A35DD84308C0}" type="datetimeFigureOut">
              <a:rPr lang="en-US" smtClean="0"/>
              <a:t>4/5/2018</a:t>
            </a:fld>
            <a:endParaRPr lang="en-US" dirty="0"/>
          </a:p>
        </p:txBody>
      </p:sp>
      <p:sp>
        <p:nvSpPr>
          <p:cNvPr id="4" name="Footer Placeholder 3"/>
          <p:cNvSpPr>
            <a:spLocks noGrp="1"/>
          </p:cNvSpPr>
          <p:nvPr>
            <p:ph type="ftr" sz="quarter" idx="2"/>
          </p:nvPr>
        </p:nvSpPr>
        <p:spPr>
          <a:xfrm>
            <a:off x="0" y="6670728"/>
            <a:ext cx="4033943" cy="352373"/>
          </a:xfrm>
          <a:prstGeom prst="rect">
            <a:avLst/>
          </a:prstGeom>
        </p:spPr>
        <p:txBody>
          <a:bodyPr vert="horz" lIns="93300" tIns="46650" rIns="93300" bIns="46650" rtlCol="0" anchor="b"/>
          <a:lstStyle>
            <a:lvl1pPr algn="l">
              <a:defRPr sz="1200"/>
            </a:lvl1pPr>
          </a:lstStyle>
          <a:p>
            <a:r>
              <a:rPr lang="en-US" dirty="0"/>
              <a:t>Deliberative</a:t>
            </a:r>
          </a:p>
          <a:p>
            <a:r>
              <a:rPr lang="en-US" dirty="0"/>
              <a:t>Not for Citation or Circulation</a:t>
            </a:r>
          </a:p>
        </p:txBody>
      </p:sp>
      <p:sp>
        <p:nvSpPr>
          <p:cNvPr id="5" name="Slide Number Placeholder 4"/>
          <p:cNvSpPr>
            <a:spLocks noGrp="1"/>
          </p:cNvSpPr>
          <p:nvPr>
            <p:ph type="sldNum" sz="quarter" idx="3"/>
          </p:nvPr>
        </p:nvSpPr>
        <p:spPr>
          <a:xfrm>
            <a:off x="5273003" y="6670728"/>
            <a:ext cx="4033943" cy="352373"/>
          </a:xfrm>
          <a:prstGeom prst="rect">
            <a:avLst/>
          </a:prstGeom>
        </p:spPr>
        <p:txBody>
          <a:bodyPr vert="horz" lIns="93300" tIns="46650" rIns="93300" bIns="46650" rtlCol="0" anchor="b"/>
          <a:lstStyle>
            <a:lvl1pPr algn="r">
              <a:defRPr sz="1200"/>
            </a:lvl1pPr>
          </a:lstStyle>
          <a:p>
            <a:fld id="{2912F850-018C-4007-9A7C-8F8B5A60B302}" type="slidenum">
              <a:rPr lang="en-US" smtClean="0"/>
              <a:t>‹#›</a:t>
            </a:fld>
            <a:endParaRPr lang="en-US" dirty="0"/>
          </a:p>
        </p:txBody>
      </p:sp>
    </p:spTree>
    <p:extLst>
      <p:ext uri="{BB962C8B-B14F-4D97-AF65-F5344CB8AC3E}">
        <p14:creationId xmlns:p14="http://schemas.microsoft.com/office/powerpoint/2010/main" val="1440344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1155"/>
          </a:xfrm>
          <a:prstGeom prst="rect">
            <a:avLst/>
          </a:prstGeom>
        </p:spPr>
        <p:txBody>
          <a:bodyPr vert="horz" lIns="93300" tIns="46650" rIns="93300" bIns="46650" rtlCol="0"/>
          <a:lstStyle>
            <a:lvl1pPr algn="l">
              <a:defRPr sz="1200"/>
            </a:lvl1pPr>
          </a:lstStyle>
          <a:p>
            <a:endParaRPr lang="en-US" dirty="0"/>
          </a:p>
        </p:txBody>
      </p:sp>
      <p:sp>
        <p:nvSpPr>
          <p:cNvPr id="3" name="Date Placeholder 2"/>
          <p:cNvSpPr>
            <a:spLocks noGrp="1"/>
          </p:cNvSpPr>
          <p:nvPr>
            <p:ph type="dt" idx="1"/>
          </p:nvPr>
        </p:nvSpPr>
        <p:spPr>
          <a:xfrm>
            <a:off x="5273003" y="0"/>
            <a:ext cx="4033943" cy="351155"/>
          </a:xfrm>
          <a:prstGeom prst="rect">
            <a:avLst/>
          </a:prstGeom>
        </p:spPr>
        <p:txBody>
          <a:bodyPr vert="horz" lIns="93300" tIns="46650" rIns="93300" bIns="46650" rtlCol="0"/>
          <a:lstStyle>
            <a:lvl1pPr algn="r">
              <a:defRPr sz="1200"/>
            </a:lvl1pPr>
          </a:lstStyle>
          <a:p>
            <a:fld id="{658CD3B5-B3A2-479F-AC32-40C996F82EB0}" type="datetimeFigureOut">
              <a:rPr lang="en-US" smtClean="0"/>
              <a:pPr/>
              <a:t>4/5/2018</a:t>
            </a:fld>
            <a:endParaRPr lang="en-US" dirty="0"/>
          </a:p>
        </p:txBody>
      </p:sp>
      <p:sp>
        <p:nvSpPr>
          <p:cNvPr id="4" name="Slide Image Placeholder 3"/>
          <p:cNvSpPr>
            <a:spLocks noGrp="1" noRot="1" noChangeAspect="1"/>
          </p:cNvSpPr>
          <p:nvPr>
            <p:ph type="sldImg" idx="2"/>
          </p:nvPr>
        </p:nvSpPr>
        <p:spPr>
          <a:xfrm>
            <a:off x="2898775" y="525463"/>
            <a:ext cx="3511550" cy="2633662"/>
          </a:xfrm>
          <a:prstGeom prst="rect">
            <a:avLst/>
          </a:prstGeom>
          <a:noFill/>
          <a:ln w="12700">
            <a:solidFill>
              <a:prstClr val="black"/>
            </a:solidFill>
          </a:ln>
        </p:spPr>
        <p:txBody>
          <a:bodyPr vert="horz" lIns="93300" tIns="46650" rIns="93300" bIns="46650" rtlCol="0" anchor="ctr"/>
          <a:lstStyle/>
          <a:p>
            <a:endParaRPr lang="en-US" dirty="0"/>
          </a:p>
        </p:txBody>
      </p:sp>
      <p:sp>
        <p:nvSpPr>
          <p:cNvPr id="5" name="Notes Placeholder 4"/>
          <p:cNvSpPr>
            <a:spLocks noGrp="1"/>
          </p:cNvSpPr>
          <p:nvPr>
            <p:ph type="body" sz="quarter" idx="3"/>
          </p:nvPr>
        </p:nvSpPr>
        <p:spPr>
          <a:xfrm>
            <a:off x="930910" y="3335974"/>
            <a:ext cx="7447280" cy="3160395"/>
          </a:xfrm>
          <a:prstGeom prst="rect">
            <a:avLst/>
          </a:prstGeom>
        </p:spPr>
        <p:txBody>
          <a:bodyPr vert="horz" lIns="93300" tIns="46650" rIns="93300" bIns="466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0727"/>
            <a:ext cx="4033943" cy="351155"/>
          </a:xfrm>
          <a:prstGeom prst="rect">
            <a:avLst/>
          </a:prstGeom>
        </p:spPr>
        <p:txBody>
          <a:bodyPr vert="horz" lIns="93300" tIns="46650" rIns="93300" bIns="466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3" y="6670727"/>
            <a:ext cx="4033943" cy="351155"/>
          </a:xfrm>
          <a:prstGeom prst="rect">
            <a:avLst/>
          </a:prstGeom>
        </p:spPr>
        <p:txBody>
          <a:bodyPr vert="horz" lIns="93300" tIns="46650" rIns="93300" bIns="46650" rtlCol="0" anchor="b"/>
          <a:lstStyle>
            <a:lvl1pPr algn="r">
              <a:defRPr sz="1200"/>
            </a:lvl1pPr>
          </a:lstStyle>
          <a:p>
            <a:fld id="{49EE4D71-1CBD-4053-A361-2337617C0F39}" type="slidenum">
              <a:rPr lang="en-US" smtClean="0"/>
              <a:pPr/>
              <a:t>‹#›</a:t>
            </a:fld>
            <a:endParaRPr lang="en-US" dirty="0"/>
          </a:p>
        </p:txBody>
      </p:sp>
    </p:spTree>
    <p:extLst>
      <p:ext uri="{BB962C8B-B14F-4D97-AF65-F5344CB8AC3E}">
        <p14:creationId xmlns:p14="http://schemas.microsoft.com/office/powerpoint/2010/main" val="14042566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a:t>
            </a:fld>
            <a:endParaRPr lang="en-US" dirty="0"/>
          </a:p>
        </p:txBody>
      </p:sp>
    </p:spTree>
    <p:extLst>
      <p:ext uri="{BB962C8B-B14F-4D97-AF65-F5344CB8AC3E}">
        <p14:creationId xmlns:p14="http://schemas.microsoft.com/office/powerpoint/2010/main" val="39060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indent="-228943">
              <a:buFont typeface="Arial" panose="020B0604020202020204" pitchFamily="34" charset="0"/>
              <a:buChar char="−"/>
            </a:pPr>
            <a:r>
              <a:rPr lang="en-US" altLang="en-US" dirty="0"/>
              <a:t>EPA highly recommends that the method developer consult with ATP staff concerning their proposed candidate method and its justification prior to extensive method development.  </a:t>
            </a:r>
            <a:r>
              <a:rPr lang="en-US" altLang="en-US" b="1" dirty="0"/>
              <a:t>Candidate methods that are insufficiently justified will not be considered further</a:t>
            </a:r>
            <a:r>
              <a:rPr lang="en-US" altLang="en-US" dirty="0"/>
              <a:t>.</a:t>
            </a:r>
          </a:p>
          <a:p>
            <a:pPr marL="228943" indent="-228943">
              <a:buFont typeface="Arial" panose="020B0604020202020204" pitchFamily="34" charset="0"/>
              <a:buChar char="−"/>
            </a:pPr>
            <a:r>
              <a:rPr lang="en-US" altLang="en-US" dirty="0"/>
              <a:t>EPA recommends that validation study plans are submitted for review and comment to EPA prior to proceeding with ATP validation.</a:t>
            </a:r>
          </a:p>
        </p:txBody>
      </p:sp>
      <p:sp>
        <p:nvSpPr>
          <p:cNvPr id="4" name="Slide Number Placeholder 3"/>
          <p:cNvSpPr>
            <a:spLocks noGrp="1"/>
          </p:cNvSpPr>
          <p:nvPr>
            <p:ph type="sldNum" sz="quarter" idx="10"/>
          </p:nvPr>
        </p:nvSpPr>
        <p:spPr/>
        <p:txBody>
          <a:bodyPr/>
          <a:lstStyle/>
          <a:p>
            <a:fld id="{49EE4D71-1CBD-4053-A361-2337617C0F39}" type="slidenum">
              <a:rPr lang="en-US" smtClean="0"/>
              <a:pPr/>
              <a:t>10</a:t>
            </a:fld>
            <a:endParaRPr lang="en-US" dirty="0"/>
          </a:p>
        </p:txBody>
      </p:sp>
    </p:spTree>
    <p:extLst>
      <p:ext uri="{BB962C8B-B14F-4D97-AF65-F5344CB8AC3E}">
        <p14:creationId xmlns:p14="http://schemas.microsoft.com/office/powerpoint/2010/main" val="1082092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altLang="en-US" dirty="0"/>
              <a:t>In accordance with 40 CFR 2.203, a business that submits information to EPA may assert a business confidentiality claim covering the information by placing on (or attaching to) the information at the time it is submitted to EPA, a cover sheet, stamped or typed legend, or other suitable form of notice employing language such as </a:t>
            </a:r>
            <a:r>
              <a:rPr lang="en-US" altLang="en-US" i="1" dirty="0"/>
              <a:t>trade secret, proprietary, or company confidential</a:t>
            </a:r>
            <a:r>
              <a:rPr lang="en-US" altLang="en-US" i="0" dirty="0"/>
              <a:t>.</a:t>
            </a: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11</a:t>
            </a:fld>
            <a:endParaRPr lang="en-US" dirty="0"/>
          </a:p>
        </p:txBody>
      </p:sp>
    </p:spTree>
    <p:extLst>
      <p:ext uri="{BB962C8B-B14F-4D97-AF65-F5344CB8AC3E}">
        <p14:creationId xmlns:p14="http://schemas.microsoft.com/office/powerpoint/2010/main" val="2414010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lvl="0" indent="-228943">
              <a:buFont typeface="Arial" panose="020B0604020202020204" pitchFamily="34" charset="0"/>
              <a:buChar char="−"/>
            </a:pPr>
            <a:r>
              <a:rPr lang="en-US" altLang="en-US" dirty="0"/>
              <a:t>Applicant can request EPA determine the necessity for a full ATP validation.</a:t>
            </a:r>
          </a:p>
          <a:p>
            <a:pPr marL="228943" lvl="0" indent="-228943">
              <a:buFont typeface="Arial" panose="020B0604020202020204" pitchFamily="34" charset="0"/>
              <a:buChar char="−"/>
            </a:pPr>
            <a:r>
              <a:rPr lang="en-US" altLang="en-US" dirty="0"/>
              <a:t>Applicant must submit completed form, proposed method in standard EPA format, and method comparison table.</a:t>
            </a:r>
          </a:p>
          <a:p>
            <a:pPr marL="228943" lvl="0" indent="-228943">
              <a:buFont typeface="Arial" panose="020B0604020202020204" pitchFamily="34" charset="0"/>
              <a:buChar char="−"/>
            </a:pPr>
            <a:r>
              <a:rPr lang="en-US" altLang="en-US" dirty="0"/>
              <a:t>EPA will then determine whether a full ATP validation is required or whether the proposed modification is with the allowed flexibility of 40 CFR 136.6.</a:t>
            </a:r>
          </a:p>
        </p:txBody>
      </p:sp>
      <p:sp>
        <p:nvSpPr>
          <p:cNvPr id="4" name="Slide Number Placeholder 3"/>
          <p:cNvSpPr>
            <a:spLocks noGrp="1"/>
          </p:cNvSpPr>
          <p:nvPr>
            <p:ph type="sldNum" sz="quarter" idx="10"/>
          </p:nvPr>
        </p:nvSpPr>
        <p:spPr/>
        <p:txBody>
          <a:bodyPr/>
          <a:lstStyle/>
          <a:p>
            <a:fld id="{49EE4D71-1CBD-4053-A361-2337617C0F39}" type="slidenum">
              <a:rPr lang="en-US" smtClean="0"/>
              <a:pPr/>
              <a:t>12</a:t>
            </a:fld>
            <a:endParaRPr lang="en-US" dirty="0"/>
          </a:p>
        </p:txBody>
      </p:sp>
    </p:spTree>
    <p:extLst>
      <p:ext uri="{BB962C8B-B14F-4D97-AF65-F5344CB8AC3E}">
        <p14:creationId xmlns:p14="http://schemas.microsoft.com/office/powerpoint/2010/main" val="4011932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13</a:t>
            </a:fld>
            <a:endParaRPr lang="en-US" dirty="0"/>
          </a:p>
        </p:txBody>
      </p:sp>
    </p:spTree>
    <p:extLst>
      <p:ext uri="{BB962C8B-B14F-4D97-AF65-F5344CB8AC3E}">
        <p14:creationId xmlns:p14="http://schemas.microsoft.com/office/powerpoint/2010/main" val="155656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indent="-228943">
              <a:buFont typeface="Arial" panose="020B0604020202020204" pitchFamily="34" charset="0"/>
              <a:buChar char="−"/>
            </a:pPr>
            <a:r>
              <a:rPr lang="en-US" altLang="en-US" dirty="0"/>
              <a:t>MUR:  EPA promulgated changes to analytical test procedures that are used by industries and municipalities to analyze the chemical, physical, and biological components of wastewater and other environmental samples that are required by regulations under the CWA.</a:t>
            </a:r>
          </a:p>
          <a:p>
            <a:pPr marL="228943" indent="-228943">
              <a:buFont typeface="Arial" panose="020B0604020202020204" pitchFamily="34" charset="0"/>
              <a:buChar char="−"/>
            </a:pPr>
            <a:r>
              <a:rPr lang="en-US" altLang="en-US" dirty="0"/>
              <a:t>Examples:</a:t>
            </a:r>
          </a:p>
          <a:p>
            <a:pPr marL="686143" lvl="1" indent="-228943">
              <a:buFont typeface="Arial" panose="020B0604020202020204" pitchFamily="34" charset="0"/>
              <a:buChar char="−"/>
            </a:pPr>
            <a:r>
              <a:rPr lang="en-US" altLang="en-US" dirty="0"/>
              <a:t>Updates to current methods listed (e.g., EPA method 608 to 608.3)</a:t>
            </a:r>
          </a:p>
          <a:p>
            <a:pPr marL="686143" lvl="1" indent="-228943">
              <a:buFont typeface="Arial" panose="020B0604020202020204" pitchFamily="34" charset="0"/>
              <a:buChar char="−"/>
            </a:pPr>
            <a:r>
              <a:rPr lang="en-US" altLang="en-US" dirty="0"/>
              <a:t>Increased flexibility within methods (e.g., EPA method 624 to 624.1)</a:t>
            </a:r>
          </a:p>
          <a:p>
            <a:pPr marL="686143" lvl="1" indent="-228943">
              <a:buFont typeface="Arial" panose="020B0604020202020204" pitchFamily="34" charset="0"/>
              <a:buChar char="−"/>
            </a:pPr>
            <a:r>
              <a:rPr lang="en-US" altLang="en-US" dirty="0"/>
              <a:t>Inclusion of approved ATPs (e.g. ,Colilert 18)</a:t>
            </a:r>
          </a:p>
          <a:p>
            <a:pPr marL="686143" lvl="1" indent="-228943">
              <a:buFont typeface="Arial" panose="020B0604020202020204" pitchFamily="34" charset="0"/>
              <a:buChar char="−"/>
            </a:pPr>
            <a:r>
              <a:rPr lang="en-US" altLang="en-US" dirty="0"/>
              <a:t>New MDL procedure</a:t>
            </a:r>
          </a:p>
          <a:p>
            <a:pPr marL="1143343" lvl="2" indent="-228943">
              <a:buFont typeface="Arial" panose="020B0604020202020204" pitchFamily="34" charset="0"/>
              <a:buChar char="−"/>
            </a:pPr>
            <a:r>
              <a:rPr lang="en-US" altLang="en-US" dirty="0"/>
              <a:t>99% confidence that the measured concentration is distinguishable from method blank</a:t>
            </a:r>
          </a:p>
          <a:p>
            <a:pPr marL="1143343" lvl="2" indent="-228943">
              <a:buFont typeface="Arial" panose="020B0604020202020204" pitchFamily="34" charset="0"/>
              <a:buChar char="−"/>
            </a:pPr>
            <a:r>
              <a:rPr lang="en-US" altLang="en-US" dirty="0"/>
              <a:t>Consistent with TNI standard</a:t>
            </a:r>
          </a:p>
          <a:p>
            <a:pPr marL="686143" lvl="1" indent="-228943">
              <a:buFont typeface="Arial" panose="020B0604020202020204" pitchFamily="34" charset="0"/>
              <a:buChar char="−"/>
            </a:pPr>
            <a:endParaRPr lang="en-US" altLang="en-US" dirty="0"/>
          </a:p>
          <a:p>
            <a:pPr marL="1143343" lvl="2" indent="-228943">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14</a:t>
            </a:fld>
            <a:endParaRPr lang="en-US" dirty="0"/>
          </a:p>
        </p:txBody>
      </p:sp>
    </p:spTree>
    <p:extLst>
      <p:ext uri="{BB962C8B-B14F-4D97-AF65-F5344CB8AC3E}">
        <p14:creationId xmlns:p14="http://schemas.microsoft.com/office/powerpoint/2010/main" val="345465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15</a:t>
            </a:fld>
            <a:endParaRPr lang="en-US" dirty="0"/>
          </a:p>
        </p:txBody>
      </p:sp>
    </p:spTree>
    <p:extLst>
      <p:ext uri="{BB962C8B-B14F-4D97-AF65-F5344CB8AC3E}">
        <p14:creationId xmlns:p14="http://schemas.microsoft.com/office/powerpoint/2010/main" val="145951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anose="020B0604020202020204" pitchFamily="34" charset="0"/>
              <a:buAutoNum type="arabicParenR"/>
            </a:pPr>
            <a:r>
              <a:rPr lang="en-US" altLang="en-US" dirty="0"/>
              <a:t>RQAM can help:</a:t>
            </a:r>
          </a:p>
          <a:p>
            <a:pPr marL="685800" lvl="1" indent="-228600">
              <a:buFont typeface="Arial" panose="020B0604020202020204" pitchFamily="34" charset="0"/>
              <a:buChar char="•"/>
            </a:pPr>
            <a:r>
              <a:rPr lang="en-US" altLang="en-US" dirty="0"/>
              <a:t>Ensure ATP appropriate</a:t>
            </a:r>
          </a:p>
          <a:p>
            <a:pPr marL="685800" lvl="1" indent="-228600">
              <a:buFont typeface="Arial" panose="020B0604020202020204" pitchFamily="34" charset="0"/>
              <a:buChar char="•"/>
            </a:pPr>
            <a:r>
              <a:rPr lang="en-US" altLang="en-US" dirty="0"/>
              <a:t>Provide proper forms</a:t>
            </a:r>
          </a:p>
          <a:p>
            <a:pPr marL="685800" lvl="1" indent="-228600">
              <a:buFont typeface="Arial" panose="020B0604020202020204" pitchFamily="34" charset="0"/>
              <a:buChar char="•"/>
            </a:pPr>
            <a:r>
              <a:rPr lang="en-US" altLang="en-US" dirty="0"/>
              <a:t>Answer questions</a:t>
            </a:r>
          </a:p>
          <a:p>
            <a:pPr marL="685800" lvl="1" indent="-228600">
              <a:buFont typeface="Arial" panose="020B0604020202020204" pitchFamily="34" charset="0"/>
              <a:buChar char="•"/>
            </a:pPr>
            <a:r>
              <a:rPr lang="en-US" altLang="en-US" dirty="0"/>
              <a:t>Establish Timeline</a:t>
            </a:r>
          </a:p>
          <a:p>
            <a:pPr marL="457200" lvl="1" indent="0">
              <a:buFont typeface="Arial" panose="020B0604020202020204" pitchFamily="34" charset="0"/>
              <a:buNone/>
            </a:pPr>
            <a:endParaRPr lang="en-US" altLang="en-US" dirty="0"/>
          </a:p>
          <a:p>
            <a:pPr marL="228600" lvl="0" indent="-228600">
              <a:buFont typeface="+mj-lt"/>
              <a:buAutoNum type="arabicParenR" startAt="2"/>
            </a:pPr>
            <a:r>
              <a:rPr lang="en-US" altLang="en-US" dirty="0"/>
              <a:t>EPA extremely resourced challenged, ATPs take time to review and often require involvement of specialist (i.e., laboratory).  Getting them early will help make sure that resources can be properly planned to conduct the review (Refer to #1).</a:t>
            </a:r>
          </a:p>
          <a:p>
            <a:pPr marL="228600" lvl="0" indent="-228600">
              <a:buFont typeface="+mj-lt"/>
              <a:buAutoNum type="arabicParenR" startAt="2"/>
            </a:pPr>
            <a:endParaRPr lang="en-US" altLang="en-US" dirty="0"/>
          </a:p>
          <a:p>
            <a:pPr marL="228600" lvl="0" indent="-228600">
              <a:buFont typeface="+mj-lt"/>
              <a:buAutoNum type="arabicParenR" startAt="2"/>
            </a:pPr>
            <a:r>
              <a:rPr lang="en-US" altLang="en-US" dirty="0"/>
              <a:t>Incomplete ATP applications will not be processed until all information has been submitted.  These incomplete packages will be put on hold causing significant delays and often resulting in the ATP application moving to the end of the review queue.  Region 10 does have a completion checklist for use if requested.</a:t>
            </a:r>
          </a:p>
          <a:p>
            <a:pPr marL="0" lvl="0" indent="0">
              <a:buFont typeface="Arial" panose="020B0604020202020204" pitchFamily="34" charset="0"/>
              <a:buNone/>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16</a:t>
            </a:fld>
            <a:endParaRPr lang="en-US" dirty="0"/>
          </a:p>
        </p:txBody>
      </p:sp>
    </p:spTree>
    <p:extLst>
      <p:ext uri="{BB962C8B-B14F-4D97-AF65-F5344CB8AC3E}">
        <p14:creationId xmlns:p14="http://schemas.microsoft.com/office/powerpoint/2010/main" val="316394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arenR" startAt="4"/>
            </a:pPr>
            <a:r>
              <a:rPr lang="en-US" altLang="en-US" dirty="0"/>
              <a:t>Method-defined Parameter (MDP) is a parameter defined solely by the method used to determine that parameter (e.g., acidity, alkalinity, color, pH, turbidity, etc.).  ATPs that measure MDPs have the potential to change what is being measured; therefore, given this nature, all ATP applications for MDPs must be submitted to the National ATP Coordinator at HQ.  </a:t>
            </a:r>
            <a:r>
              <a:rPr lang="en-US" altLang="en-US" b="1" dirty="0"/>
              <a:t>EPA Regional authorities can not approve these</a:t>
            </a:r>
            <a:r>
              <a:rPr lang="en-US" altLang="en-US" b="0" dirty="0"/>
              <a:t>.</a:t>
            </a:r>
            <a:endParaRPr lang="en-US" altLang="en-US" dirty="0"/>
          </a:p>
          <a:p>
            <a:pPr marL="685800" lvl="1" indent="-228600">
              <a:buFont typeface="+mj-lt"/>
              <a:buAutoNum type="arabicParenR" startAt="4"/>
            </a:pPr>
            <a:endParaRPr lang="en-US" altLang="en-US" dirty="0"/>
          </a:p>
          <a:p>
            <a:pPr marL="228600" lvl="0" indent="-228600">
              <a:buFont typeface="+mj-lt"/>
              <a:buAutoNum type="arabicParenR" startAt="4"/>
            </a:pPr>
            <a:r>
              <a:rPr lang="en-US" altLang="en-US" dirty="0"/>
              <a:t>If a modification falls within the flexibility provided at 40 CFR 136.6, the application will be returned to the applicant with no further action.  As part of the applicant’s justification, they must clearly explain why the modifications fall outside the scope of Part 136.6.  Omission of this will result in application rejection.</a:t>
            </a:r>
          </a:p>
          <a:p>
            <a:pPr marL="228600" lvl="0" indent="-228600">
              <a:buFont typeface="+mj-lt"/>
              <a:buAutoNum type="arabicParenR" startAt="4"/>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17</a:t>
            </a:fld>
            <a:endParaRPr lang="en-US" dirty="0"/>
          </a:p>
        </p:txBody>
      </p:sp>
    </p:spTree>
    <p:extLst>
      <p:ext uri="{BB962C8B-B14F-4D97-AF65-F5344CB8AC3E}">
        <p14:creationId xmlns:p14="http://schemas.microsoft.com/office/powerpoint/2010/main" val="3600549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18</a:t>
            </a:fld>
            <a:endParaRPr lang="en-US" dirty="0"/>
          </a:p>
        </p:txBody>
      </p:sp>
    </p:spTree>
    <p:extLst>
      <p:ext uri="{BB962C8B-B14F-4D97-AF65-F5344CB8AC3E}">
        <p14:creationId xmlns:p14="http://schemas.microsoft.com/office/powerpoint/2010/main" val="207111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a:t>RQAM: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Responsible for overseeing the Regional quality system</a:t>
            </a:r>
          </a:p>
          <a:p>
            <a:pPr marL="1085850" lvl="2" indent="-171450">
              <a:buFont typeface="Arial" panose="020B0604020202020204" pitchFamily="34" charset="0"/>
              <a:buChar char="•"/>
            </a:pPr>
            <a:r>
              <a:rPr lang="en-US" sz="1200" kern="1200" dirty="0">
                <a:solidFill>
                  <a:schemeClr val="tx1"/>
                </a:solidFill>
                <a:effectLst/>
                <a:latin typeface="+mn-lt"/>
                <a:ea typeface="+mn-ea"/>
                <a:cs typeface="+mn-cs"/>
              </a:rPr>
              <a:t>Two-tiered: Data Integrity and Scientific Integrity</a:t>
            </a:r>
          </a:p>
          <a:p>
            <a:pPr marL="457200" lvl="1" indent="0">
              <a:buFont typeface="Arial" panose="020B0604020202020204" pitchFamily="34" charset="0"/>
              <a:buNone/>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2</a:t>
            </a:fld>
            <a:endParaRPr lang="en-US" dirty="0"/>
          </a:p>
        </p:txBody>
      </p:sp>
    </p:spTree>
    <p:extLst>
      <p:ext uri="{BB962C8B-B14F-4D97-AF65-F5344CB8AC3E}">
        <p14:creationId xmlns:p14="http://schemas.microsoft.com/office/powerpoint/2010/main" val="413062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marR="0" lvl="0" indent="-2289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QMP:  </a:t>
            </a:r>
            <a:r>
              <a:rPr lang="en-US" sz="1200" kern="1200" dirty="0">
                <a:solidFill>
                  <a:schemeClr val="tx1"/>
                </a:solidFill>
                <a:effectLst/>
                <a:latin typeface="+mn-lt"/>
                <a:ea typeface="+mn-ea"/>
                <a:cs typeface="+mn-cs"/>
              </a:rPr>
              <a:t>Regional document that includes several elements to ensure that data integrity as well as scientific integrity are at the foundation of the work EPA does.</a:t>
            </a:r>
          </a:p>
          <a:p>
            <a:pPr marL="228943" marR="0" lvl="0" indent="-2289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QA Team: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QAPP reviews – QA approvals required for internal, grant, contractor projects</a:t>
            </a: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Data Validation – review data</a:t>
            </a: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Laboratory Requests – MEL, CLP</a:t>
            </a:r>
            <a:endParaRPr lang="en-US" sz="10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Project QA Planning – DQO development, QAPP development</a:t>
            </a:r>
          </a:p>
          <a:p>
            <a:pPr marL="457200" lvl="1" indent="0">
              <a:buFont typeface="Arial" panose="020B0604020202020204" pitchFamily="34" charset="0"/>
              <a:buNone/>
            </a:pPr>
            <a:endParaRPr lang="en-US" sz="1000" kern="1200" dirty="0">
              <a:solidFill>
                <a:schemeClr val="tx1"/>
              </a:solidFill>
              <a:effectLst/>
              <a:latin typeface="+mn-lt"/>
              <a:ea typeface="+mn-ea"/>
              <a:cs typeface="+mn-cs"/>
            </a:endParaRPr>
          </a:p>
          <a:p>
            <a:pPr marL="228943" marR="0" lvl="0" indent="-2289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QSR:  </a:t>
            </a:r>
            <a:r>
              <a:rPr lang="en-US" sz="1200" kern="1200" dirty="0">
                <a:solidFill>
                  <a:schemeClr val="tx1"/>
                </a:solidFill>
                <a:effectLst/>
                <a:latin typeface="+mn-lt"/>
                <a:ea typeface="+mn-ea"/>
                <a:cs typeface="+mn-cs"/>
              </a:rPr>
              <a:t>Review of the quality system for states that have delegated authority.</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endParaRPr lang="en-US" sz="1000" kern="1200" dirty="0">
              <a:solidFill>
                <a:schemeClr val="tx1"/>
              </a:solidFill>
              <a:effectLst/>
              <a:latin typeface="+mn-lt"/>
              <a:ea typeface="+mn-ea"/>
              <a:cs typeface="+mn-cs"/>
            </a:endParaRPr>
          </a:p>
          <a:p>
            <a:pPr marL="228943" marR="0" lvl="0" indent="-2289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943" indent="-228943">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3</a:t>
            </a:fld>
            <a:endParaRPr lang="en-US" dirty="0"/>
          </a:p>
        </p:txBody>
      </p:sp>
    </p:spTree>
    <p:extLst>
      <p:ext uri="{BB962C8B-B14F-4D97-AF65-F5344CB8AC3E}">
        <p14:creationId xmlns:p14="http://schemas.microsoft.com/office/powerpoint/2010/main" val="348252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QAPPs: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document that describes the necessary QA, QC, and other technical activities that must be implemented to ensure the results of the work performed satisfy the stated performance objectives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EPA requires that all projects involving the collection or use of environmental data must have a QAPP.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QAPPs must be written and approved prior to any data collection or use activities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Written document that gives precise descriptions of routine procedures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consistency and conformance with organizational practices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QAFAP: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Guidelines to establish QMS to support field activities based on ten operational guidelines to ensure consistency and reduce vulnerabilities.  Currently required for EPA personnel/programs and for new/renewed contracts as of FY15.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Management: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Scribe is a requirement for data management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samples collected for and by the Region are required to use Scribe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management plan outlined in QMP</a:t>
            </a:r>
          </a:p>
          <a:p>
            <a:pPr marL="228943" indent="-228943">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4</a:t>
            </a:fld>
            <a:endParaRPr lang="en-US" dirty="0"/>
          </a:p>
        </p:txBody>
      </p:sp>
    </p:spTree>
    <p:extLst>
      <p:ext uri="{BB962C8B-B14F-4D97-AF65-F5344CB8AC3E}">
        <p14:creationId xmlns:p14="http://schemas.microsoft.com/office/powerpoint/2010/main" val="159944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mn-lt"/>
                <a:ea typeface="+mn-ea"/>
                <a:cs typeface="+mn-cs"/>
              </a:rPr>
              <a:t>Scientific Integrity Policy: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Adherence to professional values and practices when conducting, communicating, supervising, and applying scientific results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Applies to all EPA employees, contractors, grantees, volunteers, and collaborators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FEM Competency Policy: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EPA policies require that personnel generating environmental data, such as EPA laboratories, field samplers, and those taking environmental measurements, are competent to do that work.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requirement is extended to all acquisition and assistance agreement recipients (&gt;$200K)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Peer Review Policy: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EPA policy states that all scientific and technical information that is intended to inform or support Agency decisions is expected to undergo peer review.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Influential scientific information, including highly influential scientific assessments, must be entered into the Science Inventory, to ensure peer review protocol is documented and publicly accessible.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Authorship Policy: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EPA policy requires that employees represent and acknowledge the intellectual contributions of others in published work, such as journal articles and technical reports, and refrain from taking credit for work with which they were not materially involved.</a:t>
            </a:r>
          </a:p>
          <a:p>
            <a:pPr marL="171450" indent="-171450">
              <a:buFont typeface="Arial" panose="020B0604020202020204" pitchFamily="34" charset="0"/>
              <a:buChar char="•"/>
            </a:pPr>
            <a:endParaRPr lang="en-US" altLang="en-US" sz="1200" kern="1200" dirty="0">
              <a:solidFill>
                <a:schemeClr val="tx1"/>
              </a:solidFill>
              <a:effectLst/>
              <a:latin typeface="+mn-lt"/>
              <a:ea typeface="+mn-ea"/>
              <a:cs typeface="+mn-cs"/>
            </a:endParaRPr>
          </a:p>
          <a:p>
            <a:pPr marL="0" indent="0">
              <a:buFont typeface="Arial" panose="020B0604020202020204" pitchFamily="34" charset="0"/>
              <a:buNone/>
            </a:pPr>
            <a:r>
              <a:rPr lang="en-US" altLang="en-US" sz="1200" kern="1200" dirty="0">
                <a:solidFill>
                  <a:schemeClr val="tx1"/>
                </a:solidFill>
                <a:effectLst/>
                <a:latin typeface="+mn-lt"/>
                <a:ea typeface="+mn-ea"/>
                <a:cs typeface="+mn-cs"/>
              </a:rPr>
              <a:t>Clearance Policy:</a:t>
            </a:r>
          </a:p>
          <a:p>
            <a:pPr marL="173736" indent="-173736">
              <a:buFont typeface="Arial" panose="020B0604020202020204" pitchFamily="34" charset="0"/>
              <a:buChar char="•"/>
            </a:pPr>
            <a:r>
              <a:rPr lang="en-US" altLang="en-US" sz="3200" dirty="0">
                <a:solidFill>
                  <a:schemeClr val="tx2"/>
                </a:solidFill>
                <a:sym typeface="Wingdings" panose="05000000000000000000" pitchFamily="2" charset="2"/>
              </a:rPr>
              <a:t>Process of obtaining management approval prior to a work product’s release or publication</a:t>
            </a:r>
          </a:p>
          <a:p>
            <a:pPr marL="173736" indent="-173736">
              <a:buFont typeface="Arial" panose="020B0604020202020204" pitchFamily="34" charset="0"/>
              <a:buChar char="•"/>
            </a:pPr>
            <a:r>
              <a:rPr lang="en-US" altLang="en-US" sz="3200" dirty="0">
                <a:solidFill>
                  <a:schemeClr val="tx2"/>
                </a:solidFill>
                <a:sym typeface="Wingdings" panose="05000000000000000000" pitchFamily="2" charset="2"/>
              </a:rPr>
              <a:t>Required for both EPA-disseminated scientific products and other scientific products developed as part of an EPA employee’s official duties</a:t>
            </a:r>
          </a:p>
          <a:p>
            <a:pPr marL="173736" indent="-173736">
              <a:buFont typeface="Arial" panose="020B0604020202020204" pitchFamily="34" charset="0"/>
              <a:buChar char="•"/>
            </a:pPr>
            <a:endParaRPr lang="en-US" altLang="en-US" sz="3200" dirty="0">
              <a:solidFill>
                <a:schemeClr val="tx2"/>
              </a:solidFill>
              <a:sym typeface="Wingdings" panose="05000000000000000000" pitchFamily="2" charset="2"/>
            </a:endParaRPr>
          </a:p>
          <a:p>
            <a:pPr marL="0" indent="0">
              <a:buFont typeface="Arial" panose="020B0604020202020204" pitchFamily="34" charset="0"/>
              <a:buNone/>
            </a:pPr>
            <a:r>
              <a:rPr lang="en-US" altLang="en-US" sz="3200" dirty="0">
                <a:solidFill>
                  <a:schemeClr val="tx2"/>
                </a:solidFill>
                <a:sym typeface="Wingdings" panose="05000000000000000000" pitchFamily="2" charset="2"/>
              </a:rPr>
              <a:t>Public Access Policy:</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3200" dirty="0">
                <a:solidFill>
                  <a:schemeClr val="tx2"/>
                </a:solidFill>
                <a:sym typeface="Wingdings" panose="05000000000000000000" pitchFamily="2" charset="2"/>
              </a:rPr>
              <a:t>Any research publications resulting from EPA-funded scientific research must be made publicly available within one year of publication.</a:t>
            </a:r>
          </a:p>
          <a:p>
            <a:pPr marL="0" indent="0">
              <a:buFont typeface="Arial" panose="020B0604020202020204" pitchFamily="34" charset="0"/>
              <a:buNone/>
            </a:pPr>
            <a:endParaRPr lang="en-US" altLang="en-US" sz="3200" dirty="0">
              <a:solidFill>
                <a:schemeClr val="tx2"/>
              </a:solidFill>
              <a:sym typeface="Wingdings" panose="05000000000000000000" pitchFamily="2" charset="2"/>
            </a:endParaRPr>
          </a:p>
          <a:p>
            <a:pPr marL="0" indent="0">
              <a:buFont typeface="Arial" panose="020B0604020202020204" pitchFamily="34" charset="0"/>
              <a:buNone/>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5</a:t>
            </a:fld>
            <a:endParaRPr lang="en-US" dirty="0"/>
          </a:p>
        </p:txBody>
      </p:sp>
    </p:spTree>
    <p:extLst>
      <p:ext uri="{BB962C8B-B14F-4D97-AF65-F5344CB8AC3E}">
        <p14:creationId xmlns:p14="http://schemas.microsoft.com/office/powerpoint/2010/main" val="127673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indent="-228943">
              <a:buFont typeface="Arial" panose="020B0604020202020204" pitchFamily="34" charset="0"/>
              <a:buChar char="−"/>
            </a:pPr>
            <a:r>
              <a:rPr lang="en-US" altLang="en-US" dirty="0"/>
              <a:t>Clean Water Act Alternate Test Procedure (ATP) program is described at 40 CFR 136.4 (nationwide-use) and 136.5 (limited-use).</a:t>
            </a:r>
          </a:p>
          <a:p>
            <a:pPr marL="228943" indent="-228943">
              <a:buFont typeface="Arial" panose="020B0604020202020204" pitchFamily="34" charset="0"/>
              <a:buChar char="−"/>
            </a:pPr>
            <a:r>
              <a:rPr lang="en-US" altLang="en-US" dirty="0"/>
              <a:t>Why no drinking water ATP?  DW ATPs can only be approved at the national level.</a:t>
            </a:r>
          </a:p>
          <a:p>
            <a:pPr marL="228943" lvl="0" indent="-228943">
              <a:buFont typeface="Arial" panose="020B0604020202020204" pitchFamily="34" charset="0"/>
              <a:buChar char="−"/>
            </a:pPr>
            <a:r>
              <a:rPr lang="en-US" altLang="en-US" dirty="0"/>
              <a:t>ATP may fall into one of two categories:</a:t>
            </a:r>
          </a:p>
          <a:p>
            <a:pPr marL="686143" lvl="1" indent="-228943">
              <a:buFont typeface="Arial" panose="020B0604020202020204" pitchFamily="34" charset="0"/>
              <a:buChar char="−"/>
            </a:pPr>
            <a:r>
              <a:rPr lang="en-US" altLang="en-US" dirty="0"/>
              <a:t>New Method: A method using a determinative technique different from that in an existing Part 136 method.</a:t>
            </a:r>
          </a:p>
          <a:p>
            <a:pPr marL="686143" lvl="1" indent="-228943">
              <a:buFont typeface="Arial" panose="020B0604020202020204" pitchFamily="34" charset="0"/>
              <a:buChar char="−"/>
            </a:pPr>
            <a:r>
              <a:rPr lang="en-US" altLang="en-US" dirty="0"/>
              <a:t>ATP: A modification to a Part 136 method that falls outside the scope of the modification flexibility described in the Part 136 method or at 40 CFR 136.6</a:t>
            </a:r>
          </a:p>
          <a:p>
            <a:pPr marL="1143343" lvl="2" indent="-228943">
              <a:buFont typeface="Arial" panose="020B0604020202020204" pitchFamily="34" charset="0"/>
              <a:buChar char="−"/>
            </a:pPr>
            <a:endParaRPr lang="en-US" altLang="en-US" dirty="0"/>
          </a:p>
        </p:txBody>
      </p:sp>
      <p:sp>
        <p:nvSpPr>
          <p:cNvPr id="4" name="Slide Number Placeholder 3"/>
          <p:cNvSpPr>
            <a:spLocks noGrp="1"/>
          </p:cNvSpPr>
          <p:nvPr>
            <p:ph type="sldNum" sz="quarter" idx="10"/>
          </p:nvPr>
        </p:nvSpPr>
        <p:spPr/>
        <p:txBody>
          <a:bodyPr/>
          <a:lstStyle/>
          <a:p>
            <a:fld id="{49EE4D71-1CBD-4053-A361-2337617C0F39}" type="slidenum">
              <a:rPr lang="en-US" smtClean="0"/>
              <a:pPr/>
              <a:t>6</a:t>
            </a:fld>
            <a:endParaRPr lang="en-US" dirty="0"/>
          </a:p>
        </p:txBody>
      </p:sp>
    </p:spTree>
    <p:extLst>
      <p:ext uri="{BB962C8B-B14F-4D97-AF65-F5344CB8AC3E}">
        <p14:creationId xmlns:p14="http://schemas.microsoft.com/office/powerpoint/2010/main" val="321092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finalized protocols in 2018 for the review of ATPs and new methods for chemical analytes based on public comments submitted on the 2016 draft protocols.</a:t>
            </a:r>
          </a:p>
        </p:txBody>
      </p:sp>
      <p:sp>
        <p:nvSpPr>
          <p:cNvPr id="4" name="Slide Number Placeholder 3"/>
          <p:cNvSpPr>
            <a:spLocks noGrp="1"/>
          </p:cNvSpPr>
          <p:nvPr>
            <p:ph type="sldNum" sz="quarter" idx="10"/>
          </p:nvPr>
        </p:nvSpPr>
        <p:spPr/>
        <p:txBody>
          <a:bodyPr/>
          <a:lstStyle/>
          <a:p>
            <a:fld id="{49EE4D71-1CBD-4053-A361-2337617C0F39}" type="slidenum">
              <a:rPr lang="en-US" smtClean="0"/>
              <a:pPr/>
              <a:t>7</a:t>
            </a:fld>
            <a:endParaRPr lang="en-US" dirty="0"/>
          </a:p>
        </p:txBody>
      </p:sp>
    </p:spTree>
    <p:extLst>
      <p:ext uri="{BB962C8B-B14F-4D97-AF65-F5344CB8AC3E}">
        <p14:creationId xmlns:p14="http://schemas.microsoft.com/office/powerpoint/2010/main" val="42681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indent="-228943">
              <a:buFont typeface="Arial" panose="020B0604020202020204" pitchFamily="34" charset="0"/>
              <a:buChar char="−"/>
            </a:pPr>
            <a:r>
              <a:rPr lang="en-US" altLang="en-US" dirty="0"/>
              <a:t>First order of business, determine the intended use of the method (limited-use or nationwide-use)</a:t>
            </a:r>
          </a:p>
          <a:p>
            <a:pPr marL="686143" lvl="1" indent="-228943">
              <a:buFont typeface="Arial" panose="020B0604020202020204" pitchFamily="34" charset="0"/>
              <a:buChar char="−"/>
            </a:pPr>
            <a:r>
              <a:rPr lang="en-US" altLang="en-US" dirty="0"/>
              <a:t>This will ultimately determine approval path and method validation requirements</a:t>
            </a:r>
          </a:p>
          <a:p>
            <a:pPr marL="228943" lvl="0" indent="-228943">
              <a:buFont typeface="Arial" panose="020B0604020202020204" pitchFamily="34" charset="0"/>
              <a:buChar char="−"/>
            </a:pPr>
            <a:r>
              <a:rPr lang="en-US" altLang="en-US" dirty="0"/>
              <a:t>Nationwide-use ATPs are submitted to EPA HQ, Lemuel Walker – Clean Water Act ATP Coordinator</a:t>
            </a:r>
          </a:p>
        </p:txBody>
      </p:sp>
      <p:sp>
        <p:nvSpPr>
          <p:cNvPr id="4" name="Slide Number Placeholder 3"/>
          <p:cNvSpPr>
            <a:spLocks noGrp="1"/>
          </p:cNvSpPr>
          <p:nvPr>
            <p:ph type="sldNum" sz="quarter" idx="10"/>
          </p:nvPr>
        </p:nvSpPr>
        <p:spPr/>
        <p:txBody>
          <a:bodyPr/>
          <a:lstStyle/>
          <a:p>
            <a:fld id="{49EE4D71-1CBD-4053-A361-2337617C0F39}" type="slidenum">
              <a:rPr lang="en-US" smtClean="0"/>
              <a:pPr/>
              <a:t>8</a:t>
            </a:fld>
            <a:endParaRPr lang="en-US" dirty="0"/>
          </a:p>
        </p:txBody>
      </p:sp>
    </p:spTree>
    <p:extLst>
      <p:ext uri="{BB962C8B-B14F-4D97-AF65-F5344CB8AC3E}">
        <p14:creationId xmlns:p14="http://schemas.microsoft.com/office/powerpoint/2010/main" val="366921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943" indent="-228943">
              <a:buFont typeface="Arial" panose="020B0604020202020204" pitchFamily="34" charset="0"/>
              <a:buChar char="−"/>
            </a:pPr>
            <a:r>
              <a:rPr lang="en-US" altLang="en-US" dirty="0"/>
              <a:t>Level of Use:</a:t>
            </a:r>
          </a:p>
          <a:p>
            <a:pPr marL="686143" lvl="1" indent="-228943">
              <a:buFont typeface="Arial" panose="020B0604020202020204" pitchFamily="34" charset="0"/>
              <a:buChar char="−"/>
            </a:pPr>
            <a:r>
              <a:rPr lang="en-US" altLang="en-US" dirty="0"/>
              <a:t>Tier 1 – Limited Use for Wastewater</a:t>
            </a:r>
          </a:p>
          <a:p>
            <a:pPr marL="686143" lvl="1" indent="-228943">
              <a:buFont typeface="Arial" panose="020B0604020202020204" pitchFamily="34" charset="0"/>
              <a:buChar char="−"/>
            </a:pPr>
            <a:r>
              <a:rPr lang="en-US" altLang="en-US" dirty="0"/>
              <a:t>Tier 2 – Nationwide Use in a Single Wastewater Matrix Type</a:t>
            </a:r>
          </a:p>
          <a:p>
            <a:pPr marL="686143" lvl="1" indent="-228943">
              <a:buFont typeface="Arial" panose="020B0604020202020204" pitchFamily="34" charset="0"/>
              <a:buChar char="−"/>
            </a:pPr>
            <a:r>
              <a:rPr lang="en-US" altLang="en-US" dirty="0"/>
              <a:t>Tier 3 – Nationwide Use in All Wastewater Matrix Types</a:t>
            </a:r>
          </a:p>
          <a:p>
            <a:pPr marL="228943" lvl="0" indent="-228943">
              <a:buFont typeface="Arial" panose="020B0604020202020204" pitchFamily="34" charset="0"/>
              <a:buChar char="−"/>
            </a:pPr>
            <a:r>
              <a:rPr lang="en-US" altLang="en-US" dirty="0"/>
              <a:t>Application for Tier 1 submitted to EPA Regional ATP Coordinator</a:t>
            </a:r>
          </a:p>
          <a:p>
            <a:pPr marL="228943" lvl="0" indent="-228943">
              <a:buFont typeface="Arial" panose="020B0604020202020204" pitchFamily="34" charset="0"/>
              <a:buChar char="−"/>
            </a:pPr>
            <a:r>
              <a:rPr lang="en-US" altLang="en-US" dirty="0"/>
              <a:t>Application for Tier 2 and 3 submitted to National ATP Coordinator at EPA HQ</a:t>
            </a:r>
          </a:p>
        </p:txBody>
      </p:sp>
      <p:sp>
        <p:nvSpPr>
          <p:cNvPr id="4" name="Slide Number Placeholder 3"/>
          <p:cNvSpPr>
            <a:spLocks noGrp="1"/>
          </p:cNvSpPr>
          <p:nvPr>
            <p:ph type="sldNum" sz="quarter" idx="10"/>
          </p:nvPr>
        </p:nvSpPr>
        <p:spPr/>
        <p:txBody>
          <a:bodyPr/>
          <a:lstStyle/>
          <a:p>
            <a:fld id="{49EE4D71-1CBD-4053-A361-2337617C0F39}" type="slidenum">
              <a:rPr lang="en-US" smtClean="0"/>
              <a:pPr/>
              <a:t>9</a:t>
            </a:fld>
            <a:endParaRPr lang="en-US" dirty="0"/>
          </a:p>
        </p:txBody>
      </p:sp>
    </p:spTree>
    <p:extLst>
      <p:ext uri="{BB962C8B-B14F-4D97-AF65-F5344CB8AC3E}">
        <p14:creationId xmlns:p14="http://schemas.microsoft.com/office/powerpoint/2010/main" val="6535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aphs/Charts">
    <p:spTree>
      <p:nvGrpSpPr>
        <p:cNvPr id="1" name=""/>
        <p:cNvGrpSpPr/>
        <p:nvPr/>
      </p:nvGrpSpPr>
      <p:grpSpPr>
        <a:xfrm>
          <a:off x="0" y="0"/>
          <a:ext cx="0" cy="0"/>
          <a:chOff x="0" y="0"/>
          <a:chExt cx="0" cy="0"/>
        </a:xfrm>
      </p:grpSpPr>
      <p:pic>
        <p:nvPicPr>
          <p:cNvPr id="5" name="Picture 4"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4" name="Picture Placeholder 3"/>
          <p:cNvSpPr>
            <a:spLocks noGrp="1"/>
          </p:cNvSpPr>
          <p:nvPr>
            <p:ph type="pic" sz="quarter" idx="10"/>
          </p:nvPr>
        </p:nvSpPr>
        <p:spPr>
          <a:xfrm>
            <a:off x="762000" y="1600200"/>
            <a:ext cx="7543800" cy="4724400"/>
          </a:xfrm>
        </p:spPr>
        <p:txBody>
          <a:bodyPr/>
          <a:lstStyle>
            <a:lvl1pPr>
              <a:buClrTx/>
              <a:defRPr/>
            </a:lvl1pPr>
          </a:lstStyle>
          <a:p>
            <a:endParaRPr lang="en-US" dirty="0"/>
          </a:p>
        </p:txBody>
      </p:sp>
      <p:sp>
        <p:nvSpPr>
          <p:cNvPr id="6" name="Text Placeholder 12"/>
          <p:cNvSpPr>
            <a:spLocks noGrp="1"/>
          </p:cNvSpPr>
          <p:nvPr>
            <p:ph type="body" sz="quarter" idx="11"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8" name="Date Placeholder 7"/>
          <p:cNvSpPr>
            <a:spLocks noGrp="1"/>
          </p:cNvSpPr>
          <p:nvPr>
            <p:ph type="dt" sz="half" idx="12"/>
          </p:nvPr>
        </p:nvSpPr>
        <p:spPr/>
        <p:txBody>
          <a:bodyPr/>
          <a:lstStyle/>
          <a:p>
            <a:fld id="{9BB2BFC6-BCBA-AA46-BAA9-B9946102E589}" type="datetime1">
              <a:rPr lang="en-US" smtClean="0"/>
              <a:t>4/5/2018</a:t>
            </a:fld>
            <a:endParaRPr lang="en-US" dirty="0"/>
          </a:p>
        </p:txBody>
      </p:sp>
      <p:sp>
        <p:nvSpPr>
          <p:cNvPr id="9" name="Slide Number Placeholder 8"/>
          <p:cNvSpPr>
            <a:spLocks noGrp="1"/>
          </p:cNvSpPr>
          <p:nvPr>
            <p:ph type="sldNum" sz="quarter" idx="13"/>
          </p:nvPr>
        </p:nvSpPr>
        <p:spPr>
          <a:xfrm>
            <a:off x="6858000" y="6356350"/>
            <a:ext cx="21336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4"/>
          </p:nvPr>
        </p:nvSpPr>
        <p:spPr/>
        <p:txBody>
          <a:bodyPr/>
          <a:lstStyle/>
          <a:p>
            <a:r>
              <a:rPr lang="en-US" dirty="0"/>
              <a:t>Please Do Not Cite, Circulate or Quote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New Sections">
    <p:spTree>
      <p:nvGrpSpPr>
        <p:cNvPr id="1" name=""/>
        <p:cNvGrpSpPr/>
        <p:nvPr/>
      </p:nvGrpSpPr>
      <p:grpSpPr>
        <a:xfrm>
          <a:off x="0" y="0"/>
          <a:ext cx="0" cy="0"/>
          <a:chOff x="0" y="0"/>
          <a:chExt cx="0" cy="0"/>
        </a:xfrm>
      </p:grpSpPr>
      <p:pic>
        <p:nvPicPr>
          <p:cNvPr id="6" name="Picture 5" descr="pp_ord_blanc4.jpg"/>
          <p:cNvPicPr>
            <a:picLocks noChangeAspect="1"/>
          </p:cNvPicPr>
          <p:nvPr userDrawn="1"/>
        </p:nvPicPr>
        <p:blipFill>
          <a:blip r:embed="rId2" cstate="print"/>
          <a:stretch>
            <a:fillRect/>
          </a:stretch>
        </p:blipFill>
        <p:spPr>
          <a:xfrm>
            <a:off x="0" y="268"/>
            <a:ext cx="9143999" cy="6857463"/>
          </a:xfrm>
          <a:prstGeom prst="rect">
            <a:avLst/>
          </a:prstGeom>
        </p:spPr>
      </p:pic>
      <p:sp>
        <p:nvSpPr>
          <p:cNvPr id="5" name="Text Placeholder 1"/>
          <p:cNvSpPr>
            <a:spLocks noGrp="1"/>
          </p:cNvSpPr>
          <p:nvPr userDrawn="1">
            <p:ph type="body" sz="quarter" idx="4294967295" hasCustomPrompt="1"/>
          </p:nvPr>
        </p:nvSpPr>
        <p:spPr>
          <a:xfrm>
            <a:off x="1219200" y="2590800"/>
            <a:ext cx="6705600" cy="2438400"/>
          </a:xfrm>
        </p:spPr>
        <p:txBody>
          <a:bodyPr>
            <a:normAutofit fontScale="92500"/>
          </a:bodyPr>
          <a:lstStyle>
            <a:lvl1pPr>
              <a:defRPr/>
            </a:lvl1pPr>
          </a:lstStyle>
          <a:p>
            <a:pPr marL="0" lvl="0" algn="ctr">
              <a:spcBef>
                <a:spcPts val="0"/>
              </a:spcBef>
              <a:buNone/>
              <a:defRPr/>
            </a:pPr>
            <a:r>
              <a:rPr lang="en-US" sz="4800" b="1" i="0" dirty="0">
                <a:solidFill>
                  <a:schemeClr val="accent3">
                    <a:lumMod val="75000"/>
                  </a:schemeClr>
                </a:solidFill>
                <a:latin typeface="Gill Sans MT" pitchFamily="34" charset="0"/>
              </a:rPr>
              <a:t>Title</a:t>
            </a:r>
            <a:br>
              <a:rPr lang="en-US" sz="8800" b="1" i="0" dirty="0">
                <a:solidFill>
                  <a:schemeClr val="accent3">
                    <a:lumMod val="75000"/>
                  </a:schemeClr>
                </a:solidFill>
                <a:latin typeface="Gill Sans MT" pitchFamily="34" charset="0"/>
              </a:rPr>
            </a:br>
            <a:r>
              <a:rPr lang="en-US" sz="3200" b="1" i="0" dirty="0">
                <a:solidFill>
                  <a:schemeClr val="tx1"/>
                </a:solidFill>
                <a:latin typeface="Gill Sans MT" pitchFamily="34" charset="0"/>
              </a:rPr>
              <a:t>Presenter's</a:t>
            </a:r>
            <a:r>
              <a:rPr lang="en-US" b="1" dirty="0">
                <a:latin typeface="Gill Sans MT" pitchFamily="34" charset="0"/>
              </a:rPr>
              <a:t> Name</a:t>
            </a:r>
            <a:br>
              <a:rPr lang="en-US" sz="5400" b="1" dirty="0">
                <a:latin typeface="Gill Sans MT" pitchFamily="34" charset="0"/>
              </a:rPr>
            </a:br>
            <a:r>
              <a:rPr lang="en-US" sz="2000" b="0" dirty="0">
                <a:latin typeface="Gill Sans MT" pitchFamily="34" charset="0"/>
              </a:rPr>
              <a:t>Presenter’s Title</a:t>
            </a:r>
            <a:endParaRPr lang="en-US" sz="2000" dirty="0">
              <a:latin typeface="Gill Sans MT" pitchFamily="34" charset="0"/>
            </a:endParaRPr>
          </a:p>
        </p:txBody>
      </p:sp>
      <p:sp>
        <p:nvSpPr>
          <p:cNvPr id="7" name="Date Placeholder 6"/>
          <p:cNvSpPr>
            <a:spLocks noGrp="1"/>
          </p:cNvSpPr>
          <p:nvPr>
            <p:ph type="dt" sz="half" idx="10"/>
          </p:nvPr>
        </p:nvSpPr>
        <p:spPr/>
        <p:txBody>
          <a:bodyPr/>
          <a:lstStyle/>
          <a:p>
            <a:fld id="{33CB55F5-A3CF-1A41-BEA2-A20178639C4B}" type="datetime1">
              <a:rPr lang="en-US" smtClean="0"/>
              <a:t>4/5/2018</a:t>
            </a:fld>
            <a:endParaRPr lang="en-US" dirty="0"/>
          </a:p>
        </p:txBody>
      </p:sp>
      <p:sp>
        <p:nvSpPr>
          <p:cNvPr id="8" name="Slide Number Placeholder 7"/>
          <p:cNvSpPr>
            <a:spLocks noGrp="1"/>
          </p:cNvSpPr>
          <p:nvPr>
            <p:ph type="sldNum" sz="quarter" idx="11"/>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a:t>Please Do Not Cite, Circulate or Quote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 Images">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3"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rgbClr val="0070C0"/>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7" name="Picture Placeholder 16"/>
          <p:cNvSpPr>
            <a:spLocks noGrp="1"/>
          </p:cNvSpPr>
          <p:nvPr>
            <p:ph type="pic" sz="quarter" idx="12"/>
          </p:nvPr>
        </p:nvSpPr>
        <p:spPr>
          <a:xfrm>
            <a:off x="6248400" y="1524000"/>
            <a:ext cx="2743200" cy="2133600"/>
          </a:xfrm>
        </p:spPr>
        <p:txBody>
          <a:bodyPr/>
          <a:lstStyle/>
          <a:p>
            <a:endParaRPr lang="en-US" dirty="0"/>
          </a:p>
        </p:txBody>
      </p:sp>
      <p:sp>
        <p:nvSpPr>
          <p:cNvPr id="19" name="Picture Placeholder 18"/>
          <p:cNvSpPr>
            <a:spLocks noGrp="1"/>
          </p:cNvSpPr>
          <p:nvPr>
            <p:ph type="pic" sz="quarter" idx="13"/>
          </p:nvPr>
        </p:nvSpPr>
        <p:spPr>
          <a:xfrm>
            <a:off x="6248400" y="3886200"/>
            <a:ext cx="2743200" cy="2209800"/>
          </a:xfrm>
        </p:spPr>
        <p:txBody>
          <a:bodyPr/>
          <a:lstStyle/>
          <a:p>
            <a:endParaRPr lang="en-US" dirty="0"/>
          </a:p>
        </p:txBody>
      </p:sp>
      <p:sp>
        <p:nvSpPr>
          <p:cNvPr id="21" name="Text Placeholder 20"/>
          <p:cNvSpPr>
            <a:spLocks noGrp="1"/>
          </p:cNvSpPr>
          <p:nvPr>
            <p:ph type="body" sz="quarter" idx="14" hasCustomPrompt="1"/>
          </p:nvPr>
        </p:nvSpPr>
        <p:spPr>
          <a:xfrm>
            <a:off x="152400" y="1447800"/>
            <a:ext cx="5943600" cy="5257800"/>
          </a:xfrm>
        </p:spPr>
        <p:txBody>
          <a:bodyPr>
            <a:normAutofit/>
          </a:bodyPr>
          <a:lstStyle>
            <a:lvl1pPr marL="0">
              <a:spcAft>
                <a:spcPts val="600"/>
              </a:spcAft>
              <a:buClr>
                <a:schemeClr val="accent3">
                  <a:lumMod val="75000"/>
                </a:schemeClr>
              </a:buClr>
              <a:buSzPct val="150000"/>
              <a:defRPr sz="1600" b="1" baseline="0">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p:txBody>
      </p:sp>
      <p:sp>
        <p:nvSpPr>
          <p:cNvPr id="8" name="Date Placeholder 7"/>
          <p:cNvSpPr>
            <a:spLocks noGrp="1"/>
          </p:cNvSpPr>
          <p:nvPr>
            <p:ph type="dt" sz="half" idx="15"/>
          </p:nvPr>
        </p:nvSpPr>
        <p:spPr/>
        <p:txBody>
          <a:bodyPr/>
          <a:lstStyle/>
          <a:p>
            <a:fld id="{E05E0A94-5FA5-9B4C-B7ED-5746D504F8E1}" type="datetime1">
              <a:rPr lang="en-US" smtClean="0"/>
              <a:t>4/5/2018</a:t>
            </a:fld>
            <a:endParaRPr lang="en-US" dirty="0"/>
          </a:p>
        </p:txBody>
      </p:sp>
      <p:sp>
        <p:nvSpPr>
          <p:cNvPr id="9" name="Slide Number Placeholder 8"/>
          <p:cNvSpPr>
            <a:spLocks noGrp="1"/>
          </p:cNvSpPr>
          <p:nvPr>
            <p:ph type="sldNum" sz="quarter" idx="16"/>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10" name="Footer Placeholder 9"/>
          <p:cNvSpPr>
            <a:spLocks noGrp="1"/>
          </p:cNvSpPr>
          <p:nvPr>
            <p:ph type="ftr" sz="quarter" idx="17"/>
          </p:nvPr>
        </p:nvSpPr>
        <p:spPr/>
        <p:txBody>
          <a:bodyPr/>
          <a:lstStyle/>
          <a:p>
            <a:r>
              <a:rPr lang="en-US" dirty="0"/>
              <a:t>Please Do Not Cite, Circulate or Quote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6" name="Picture 5" descr="pp_ord_blanc.jpg"/>
          <p:cNvPicPr>
            <a:picLocks noChangeAspect="1"/>
          </p:cNvPicPr>
          <p:nvPr userDrawn="1"/>
        </p:nvPicPr>
        <p:blipFill>
          <a:blip r:embed="rId2" cstate="print"/>
          <a:stretch>
            <a:fillRect/>
          </a:stretch>
        </p:blipFill>
        <p:spPr>
          <a:xfrm>
            <a:off x="0" y="268"/>
            <a:ext cx="9143999" cy="6857463"/>
          </a:xfrm>
          <a:prstGeom prst="rect">
            <a:avLst/>
          </a:prstGeom>
        </p:spPr>
      </p:pic>
      <p:sp>
        <p:nvSpPr>
          <p:cNvPr id="11" name="Text Placeholder 12"/>
          <p:cNvSpPr>
            <a:spLocks noGrp="1"/>
          </p:cNvSpPr>
          <p:nvPr>
            <p:ph type="body" sz="quarter" idx="10" hasCustomPrompt="1"/>
          </p:nvPr>
        </p:nvSpPr>
        <p:spPr>
          <a:xfrm>
            <a:off x="3048000" y="609600"/>
            <a:ext cx="57912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accent5">
                    <a:lumMod val="75000"/>
                  </a:schemeClr>
                </a:solidFill>
                <a:effectLst/>
                <a:uLnTx/>
                <a:uFillTx/>
                <a:latin typeface="Gill Sans M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3">
                    <a:lumMod val="75000"/>
                  </a:schemeClr>
                </a:solidFill>
                <a:effectLst/>
                <a:uLnTx/>
                <a:uFillTx/>
                <a:latin typeface="Gill Sans MT" pitchFamily="34" charset="0"/>
                <a:ea typeface="+mj-ea"/>
                <a:cs typeface="+mj-cs"/>
              </a:rPr>
              <a:t>Title Goes Here</a:t>
            </a:r>
          </a:p>
        </p:txBody>
      </p:sp>
      <p:sp>
        <p:nvSpPr>
          <p:cNvPr id="16" name="Text Placeholder 15"/>
          <p:cNvSpPr>
            <a:spLocks noGrp="1"/>
          </p:cNvSpPr>
          <p:nvPr>
            <p:ph type="body" sz="quarter" idx="11" hasCustomPrompt="1"/>
          </p:nvPr>
        </p:nvSpPr>
        <p:spPr>
          <a:xfrm>
            <a:off x="152400" y="1447800"/>
            <a:ext cx="88392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Bullet 1</a:t>
            </a:r>
          </a:p>
          <a:p>
            <a:pPr lvl="0"/>
            <a:r>
              <a:rPr lang="en-US" dirty="0"/>
              <a:t>Bullet 2</a:t>
            </a:r>
          </a:p>
          <a:p>
            <a:pPr lvl="0"/>
            <a:r>
              <a:rPr lang="en-US" dirty="0"/>
              <a:t>Bullet 3</a:t>
            </a:r>
          </a:p>
          <a:p>
            <a:pPr lvl="0"/>
            <a:r>
              <a:rPr lang="en-US" dirty="0"/>
              <a:t>Bullet 4</a:t>
            </a:r>
          </a:p>
          <a:p>
            <a:pPr lvl="0"/>
            <a:r>
              <a:rPr lang="en-US" dirty="0"/>
              <a:t>Bullet 5</a:t>
            </a:r>
          </a:p>
          <a:p>
            <a:pPr lvl="0"/>
            <a:r>
              <a:rPr lang="en-US" dirty="0"/>
              <a:t>Bullet 6</a:t>
            </a:r>
          </a:p>
          <a:p>
            <a:pPr lvl="0"/>
            <a:r>
              <a:rPr lang="en-US" dirty="0"/>
              <a:t>Bullet 7</a:t>
            </a:r>
          </a:p>
          <a:p>
            <a:pPr lvl="0"/>
            <a:r>
              <a:rPr lang="en-US" dirty="0"/>
              <a:t>Bullet 8</a:t>
            </a:r>
          </a:p>
          <a:p>
            <a:pPr lvl="0"/>
            <a:r>
              <a:rPr lang="en-US" dirty="0"/>
              <a:t>Bullet 9</a:t>
            </a:r>
          </a:p>
          <a:p>
            <a:pPr lvl="0"/>
            <a:r>
              <a:rPr lang="en-US" dirty="0"/>
              <a:t>Bullet 10</a:t>
            </a:r>
          </a:p>
          <a:p>
            <a:pPr lvl="0"/>
            <a:r>
              <a:rPr lang="en-US" dirty="0"/>
              <a:t>Bullet 11</a:t>
            </a:r>
          </a:p>
          <a:p>
            <a:pPr lvl="0"/>
            <a:r>
              <a:rPr lang="en-US" dirty="0"/>
              <a:t>Bullet 12</a:t>
            </a:r>
          </a:p>
          <a:p>
            <a:pPr lvl="0"/>
            <a:r>
              <a:rPr lang="en-US" dirty="0"/>
              <a:t>Bullet 13</a:t>
            </a:r>
          </a:p>
          <a:p>
            <a:pPr lvl="0"/>
            <a:endParaRPr lang="en-US" dirty="0"/>
          </a:p>
          <a:p>
            <a:pPr lvl="0"/>
            <a:endParaRPr lang="en-US" dirty="0"/>
          </a:p>
        </p:txBody>
      </p:sp>
      <p:sp>
        <p:nvSpPr>
          <p:cNvPr id="7" name="Date Placeholder 6"/>
          <p:cNvSpPr>
            <a:spLocks noGrp="1"/>
          </p:cNvSpPr>
          <p:nvPr>
            <p:ph type="dt" sz="half" idx="12"/>
          </p:nvPr>
        </p:nvSpPr>
        <p:spPr/>
        <p:txBody>
          <a:bodyPr/>
          <a:lstStyle/>
          <a:p>
            <a:fld id="{584302BF-019E-0A46-B166-4B2CF43C4D0C}" type="datetime1">
              <a:rPr lang="en-US" smtClean="0"/>
              <a:t>4/5/2018</a:t>
            </a:fld>
            <a:endParaRPr lang="en-US" dirty="0"/>
          </a:p>
        </p:txBody>
      </p:sp>
      <p:sp>
        <p:nvSpPr>
          <p:cNvPr id="8" name="Slide Number Placeholder 7"/>
          <p:cNvSpPr>
            <a:spLocks noGrp="1"/>
          </p:cNvSpPr>
          <p:nvPr>
            <p:ph type="sldNum" sz="quarter" idx="13"/>
          </p:nvPr>
        </p:nvSpPr>
        <p:spPr>
          <a:xfrm>
            <a:off x="6553200" y="6356350"/>
            <a:ext cx="2438400" cy="365125"/>
          </a:xfrm>
        </p:spPr>
        <p:txBody>
          <a:bodyPr/>
          <a:lstStyle>
            <a:lvl1pPr>
              <a:defRPr sz="3200" b="1">
                <a:solidFill>
                  <a:schemeClr val="tx1"/>
                </a:solidFill>
                <a:latin typeface="Gill Sans MT" pitchFamily="34" charset="0"/>
              </a:defRPr>
            </a:lvl1pPr>
          </a:lstStyle>
          <a:p>
            <a:fld id="{6D3FAE4D-9488-4B48-8F4A-A56CB5A28AF9}" type="slidenum">
              <a:rPr lang="en-US" smtClean="0"/>
              <a:pPr/>
              <a:t>‹#›</a:t>
            </a:fld>
            <a:endParaRPr lang="en-US" dirty="0"/>
          </a:p>
        </p:txBody>
      </p:sp>
      <p:sp>
        <p:nvSpPr>
          <p:cNvPr id="9" name="Footer Placeholder 8"/>
          <p:cNvSpPr>
            <a:spLocks noGrp="1"/>
          </p:cNvSpPr>
          <p:nvPr>
            <p:ph type="ftr" sz="quarter" idx="14"/>
          </p:nvPr>
        </p:nvSpPr>
        <p:spPr/>
        <p:txBody>
          <a:bodyPr/>
          <a:lstStyle/>
          <a:p>
            <a:r>
              <a:rPr lang="en-US" dirty="0"/>
              <a:t>Please Do Not Cite, Circulate or Quote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51B3C-0326-534C-90F9-A90416116072}" type="datetime1">
              <a:rPr lang="en-US" smtClean="0"/>
              <a:t>4/5/2018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Please Do Not Cite, Circulate or Quote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FAE4D-9488-4B48-8F4A-A56CB5A28AF9}" type="slidenum">
              <a:rPr lang="en-US" smtClean="0"/>
              <a:pPr/>
              <a:t>‹#›</a:t>
            </a:fld>
            <a:endParaRPr lang="en-US" dirty="0"/>
          </a:p>
        </p:txBody>
      </p:sp>
      <p:pic>
        <p:nvPicPr>
          <p:cNvPr id="7" name="Picture 6" descr="pp_ord_blanc1.jpg"/>
          <p:cNvPicPr>
            <a:picLocks noChangeAspect="1"/>
          </p:cNvPicPr>
          <p:nvPr userDrawn="1"/>
        </p:nvPicPr>
        <p:blipFill>
          <a:blip r:embed="rId7" cstate="print"/>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49" r:id="rId2"/>
    <p:sldLayoutId id="2147483653" r:id="rId3"/>
    <p:sldLayoutId id="2147483654" r:id="rId4"/>
    <p:sldLayoutId id="2147483655"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Brown.DonaldM@epa.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slide" Target="slide5.xml"/><Relationship Id="rId4" Type="http://schemas.openxmlformats.org/officeDocument/2006/relationships/slide" Target="slide3.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0" y="2362200"/>
            <a:ext cx="9144000" cy="2514600"/>
          </a:xfrm>
        </p:spPr>
        <p:txBody>
          <a:bodyPr>
            <a:normAutofit fontScale="85000" lnSpcReduction="20000"/>
          </a:bodyPr>
          <a:lstStyle/>
          <a:p>
            <a:pPr marL="0" indent="0" algn="ctr">
              <a:buNone/>
            </a:pPr>
            <a:r>
              <a:rPr lang="en-US" sz="7200" b="1" dirty="0">
                <a:solidFill>
                  <a:srgbClr val="0070C0"/>
                </a:solidFill>
              </a:rPr>
              <a:t>EPA Region 10 </a:t>
            </a:r>
          </a:p>
          <a:p>
            <a:pPr marL="0" indent="0" algn="ctr">
              <a:buNone/>
            </a:pPr>
            <a:r>
              <a:rPr lang="en-US" sz="7200" b="1" dirty="0">
                <a:solidFill>
                  <a:srgbClr val="0070C0"/>
                </a:solidFill>
              </a:rPr>
              <a:t>Alternate Test Procedures and Method Update Rule</a:t>
            </a:r>
          </a:p>
        </p:txBody>
      </p:sp>
      <p:sp>
        <p:nvSpPr>
          <p:cNvPr id="8" name="Text Placeholder 1"/>
          <p:cNvSpPr>
            <a:spLocks noGrp="1"/>
          </p:cNvSpPr>
          <p:nvPr>
            <p:ph type="body" sz="quarter" idx="4294967295"/>
          </p:nvPr>
        </p:nvSpPr>
        <p:spPr>
          <a:xfrm>
            <a:off x="457200" y="5029200"/>
            <a:ext cx="8229600" cy="1447800"/>
          </a:xfrm>
        </p:spPr>
        <p:txBody>
          <a:bodyPr>
            <a:normAutofit fontScale="62500" lnSpcReduction="20000"/>
          </a:bodyPr>
          <a:lstStyle/>
          <a:p>
            <a:pPr marL="0" indent="0" algn="ctr">
              <a:buNone/>
            </a:pPr>
            <a:r>
              <a:rPr lang="en-US" b="1" dirty="0">
                <a:solidFill>
                  <a:schemeClr val="accent3">
                    <a:lumMod val="50000"/>
                  </a:schemeClr>
                </a:solidFill>
              </a:rPr>
              <a:t>			</a:t>
            </a:r>
          </a:p>
          <a:p>
            <a:pPr marL="0" indent="0" algn="ctr">
              <a:buNone/>
            </a:pPr>
            <a:r>
              <a:rPr lang="en-US" sz="4000" b="1" dirty="0">
                <a:solidFill>
                  <a:schemeClr val="accent3">
                    <a:lumMod val="50000"/>
                  </a:schemeClr>
                </a:solidFill>
              </a:rPr>
              <a:t>	</a:t>
            </a:r>
          </a:p>
          <a:p>
            <a:pPr marL="0" indent="0" algn="ctr">
              <a:buNone/>
            </a:pPr>
            <a:r>
              <a:rPr lang="en-US" sz="4000" b="1" dirty="0">
                <a:solidFill>
                  <a:schemeClr val="bg1">
                    <a:lumMod val="50000"/>
                  </a:schemeClr>
                </a:solidFill>
              </a:rPr>
              <a:t>EPA Region 10 – Quality Assurance Manager, Donald Brown</a:t>
            </a:r>
            <a:endParaRPr lang="en-US" sz="3600" b="1" dirty="0">
              <a:solidFill>
                <a:schemeClr val="bg1">
                  <a:lumMod val="50000"/>
                </a:schemeClr>
              </a:solidFill>
            </a:endParaRPr>
          </a:p>
        </p:txBody>
      </p:sp>
    </p:spTree>
    <p:extLst>
      <p:ext uri="{BB962C8B-B14F-4D97-AF65-F5344CB8AC3E}">
        <p14:creationId xmlns:p14="http://schemas.microsoft.com/office/powerpoint/2010/main" val="407888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11AFF8F6-6C97-4309-8D9F-BBC4B1C8412B}"/>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184" t="8744" r="5923" b="8744"/>
          <a:stretch/>
        </p:blipFill>
        <p:spPr>
          <a:xfrm>
            <a:off x="152400" y="1752600"/>
            <a:ext cx="3962400" cy="4800600"/>
          </a:xfrm>
        </p:spPr>
      </p:pic>
      <p:sp>
        <p:nvSpPr>
          <p:cNvPr id="2" name="Text Placeholder 1"/>
          <p:cNvSpPr>
            <a:spLocks noGrp="1"/>
          </p:cNvSpPr>
          <p:nvPr>
            <p:ph type="body" sz="quarter" idx="10"/>
          </p:nvPr>
        </p:nvSpPr>
        <p:spPr>
          <a:xfrm>
            <a:off x="3124200" y="450056"/>
            <a:ext cx="5791200" cy="685800"/>
          </a:xfrm>
        </p:spPr>
        <p:txBody>
          <a:bodyPr>
            <a:noAutofit/>
          </a:bodyPr>
          <a:lstStyle/>
          <a:p>
            <a:r>
              <a:rPr lang="en-US" sz="4000" dirty="0"/>
              <a:t>ATP Application</a:t>
            </a:r>
          </a:p>
        </p:txBody>
      </p:sp>
      <p:sp>
        <p:nvSpPr>
          <p:cNvPr id="5" name="Text Placeholder 4"/>
          <p:cNvSpPr>
            <a:spLocks noGrp="1"/>
          </p:cNvSpPr>
          <p:nvPr>
            <p:ph type="body" sz="quarter" idx="14"/>
          </p:nvPr>
        </p:nvSpPr>
        <p:spPr>
          <a:xfrm>
            <a:off x="152400" y="1447800"/>
            <a:ext cx="3657600" cy="5257800"/>
          </a:xfrm>
        </p:spPr>
        <p:txBody>
          <a:bodyPr>
            <a:normAutofit/>
          </a:bodyPr>
          <a:lstStyle/>
          <a:p>
            <a:pPr lvl="0" indent="0">
              <a:buClr>
                <a:schemeClr val="tx1"/>
              </a:buClr>
              <a:buNone/>
            </a:pPr>
            <a:endParaRPr lang="en-US" sz="3200" dirty="0">
              <a:latin typeface="+mn-lt"/>
            </a:endParaRPr>
          </a:p>
          <a:p>
            <a:pPr marL="457200" lvl="0" indent="-457200">
              <a:buClr>
                <a:schemeClr val="tx1"/>
              </a:buClr>
            </a:pPr>
            <a:endParaRPr lang="en-US" sz="3200" dirty="0">
              <a:latin typeface="+mn-lt"/>
            </a:endParaRPr>
          </a:p>
          <a:p>
            <a:pPr indent="0">
              <a:buClr>
                <a:schemeClr val="tx1"/>
              </a:buClr>
              <a:buNone/>
            </a:pPr>
            <a:endParaRPr lang="en-US" sz="3200" dirty="0">
              <a:latin typeface="+mn-lt"/>
            </a:endParaRPr>
          </a:p>
        </p:txBody>
      </p:sp>
      <p:sp>
        <p:nvSpPr>
          <p:cNvPr id="4" name="Rectangle 3"/>
          <p:cNvSpPr txBox="1">
            <a:spLocks noChangeArrowheads="1"/>
          </p:cNvSpPr>
          <p:nvPr/>
        </p:nvSpPr>
        <p:spPr>
          <a:xfrm>
            <a:off x="3657600" y="3367088"/>
            <a:ext cx="5486400" cy="318611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7713" indent="-457200">
              <a:lnSpc>
                <a:spcPct val="120000"/>
              </a:lnSpc>
              <a:spcBef>
                <a:spcPts val="0"/>
              </a:spcBef>
              <a:buClr>
                <a:srgbClr val="0070C0"/>
              </a:buClr>
              <a:buSzPct val="125000"/>
            </a:pPr>
            <a:r>
              <a:rPr lang="en-US" altLang="en-US" sz="2800" dirty="0"/>
              <a:t>Completed Application Form</a:t>
            </a:r>
            <a:endParaRPr lang="en-US" altLang="en-US" sz="2800" dirty="0">
              <a:sym typeface="Wingdings" panose="05000000000000000000" pitchFamily="2" charset="2"/>
            </a:endParaRPr>
          </a:p>
          <a:p>
            <a:pPr marL="747713" indent="-457200">
              <a:lnSpc>
                <a:spcPct val="120000"/>
              </a:lnSpc>
              <a:spcBef>
                <a:spcPts val="0"/>
              </a:spcBef>
              <a:buClr>
                <a:srgbClr val="0070C0"/>
              </a:buClr>
              <a:buSzPct val="125000"/>
            </a:pPr>
            <a:r>
              <a:rPr lang="en-US" altLang="en-US" sz="2800" dirty="0">
                <a:sym typeface="Wingdings" panose="05000000000000000000" pitchFamily="2" charset="2"/>
              </a:rPr>
              <a:t>Justification for ATP</a:t>
            </a:r>
          </a:p>
          <a:p>
            <a:pPr marL="747713" indent="-457200">
              <a:lnSpc>
                <a:spcPct val="120000"/>
              </a:lnSpc>
              <a:spcBef>
                <a:spcPts val="0"/>
              </a:spcBef>
              <a:buClr>
                <a:srgbClr val="0070C0"/>
              </a:buClr>
              <a:buSzPct val="125000"/>
            </a:pPr>
            <a:r>
              <a:rPr lang="en-US" altLang="en-US" sz="2800" dirty="0">
                <a:sym typeface="Wingdings" panose="05000000000000000000" pitchFamily="2" charset="2"/>
              </a:rPr>
              <a:t>Method in EPA Format</a:t>
            </a:r>
          </a:p>
          <a:p>
            <a:pPr marL="747713" indent="-457200">
              <a:lnSpc>
                <a:spcPct val="120000"/>
              </a:lnSpc>
              <a:spcBef>
                <a:spcPts val="0"/>
              </a:spcBef>
              <a:buClr>
                <a:srgbClr val="0070C0"/>
              </a:buClr>
              <a:buSzPct val="125000"/>
            </a:pPr>
            <a:r>
              <a:rPr lang="en-US" altLang="en-US" sz="2800" dirty="0">
                <a:sym typeface="Wingdings" panose="05000000000000000000" pitchFamily="2" charset="2"/>
              </a:rPr>
              <a:t>Validation Study Plan</a:t>
            </a:r>
          </a:p>
          <a:p>
            <a:pPr marL="747713" indent="-457200">
              <a:lnSpc>
                <a:spcPct val="120000"/>
              </a:lnSpc>
              <a:spcBef>
                <a:spcPts val="0"/>
              </a:spcBef>
              <a:buClr>
                <a:srgbClr val="0070C0"/>
              </a:buClr>
              <a:buSzPct val="125000"/>
            </a:pPr>
            <a:r>
              <a:rPr lang="en-US" altLang="en-US" sz="2800" dirty="0">
                <a:sym typeface="Wingdings" panose="05000000000000000000" pitchFamily="2" charset="2"/>
              </a:rPr>
              <a:t>Method Comparison Table</a:t>
            </a:r>
          </a:p>
          <a:p>
            <a:pPr marL="747713" indent="-457200">
              <a:lnSpc>
                <a:spcPct val="120000"/>
              </a:lnSpc>
              <a:spcBef>
                <a:spcPts val="0"/>
              </a:spcBef>
              <a:buClr>
                <a:srgbClr val="0070C0"/>
              </a:buClr>
              <a:buSzPct val="125000"/>
            </a:pPr>
            <a:r>
              <a:rPr lang="en-US" altLang="en-US" sz="2800" dirty="0">
                <a:sym typeface="Wingdings" panose="05000000000000000000" pitchFamily="2" charset="2"/>
              </a:rPr>
              <a:t>Validation Study Report</a:t>
            </a:r>
          </a:p>
        </p:txBody>
      </p:sp>
      <p:pic>
        <p:nvPicPr>
          <p:cNvPr id="19" name="Picture 18">
            <a:extLst>
              <a:ext uri="{FF2B5EF4-FFF2-40B4-BE49-F238E27FC236}">
                <a16:creationId xmlns:a16="http://schemas.microsoft.com/office/drawing/2014/main" id="{D59E57B7-0A93-43C5-B2D5-DA65880BCE2C}"/>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81600" y="1447800"/>
            <a:ext cx="2133600" cy="1919288"/>
          </a:xfrm>
          <a:prstGeom prst="rect">
            <a:avLst/>
          </a:prstGeom>
        </p:spPr>
      </p:pic>
    </p:spTree>
    <p:extLst>
      <p:ext uri="{BB962C8B-B14F-4D97-AF65-F5344CB8AC3E}">
        <p14:creationId xmlns:p14="http://schemas.microsoft.com/office/powerpoint/2010/main" val="227531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2750" dirty="0"/>
              <a:t>Confidential Business Information</a:t>
            </a:r>
          </a:p>
        </p:txBody>
      </p:sp>
      <p:sp>
        <p:nvSpPr>
          <p:cNvPr id="9" name="TextBox 8">
            <a:extLst>
              <a:ext uri="{FF2B5EF4-FFF2-40B4-BE49-F238E27FC236}">
                <a16:creationId xmlns:a16="http://schemas.microsoft.com/office/drawing/2014/main" id="{15DB1647-07EB-4193-85E5-7DC9A9B9D2F3}"/>
              </a:ext>
            </a:extLst>
          </p:cNvPr>
          <p:cNvSpPr txBox="1"/>
          <p:nvPr/>
        </p:nvSpPr>
        <p:spPr>
          <a:xfrm>
            <a:off x="3276600" y="2090172"/>
            <a:ext cx="5638800"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t>All information provided to government is subject to FOIA</a:t>
            </a:r>
          </a:p>
          <a:p>
            <a:endParaRPr lang="en-US" sz="2800" dirty="0"/>
          </a:p>
          <a:p>
            <a:pPr marL="457200" indent="-457200">
              <a:buFont typeface="Arial" panose="020B0604020202020204" pitchFamily="34" charset="0"/>
              <a:buChar char="•"/>
            </a:pPr>
            <a:r>
              <a:rPr lang="en-US" sz="2800" dirty="0"/>
              <a:t>Any part of application considered proprietary must be marked as </a:t>
            </a:r>
            <a:r>
              <a:rPr lang="en-US" sz="2800" dirty="0">
                <a:highlight>
                  <a:srgbClr val="FFFF00"/>
                </a:highlight>
              </a:rPr>
              <a:t>“business confidential”</a:t>
            </a:r>
          </a:p>
        </p:txBody>
      </p:sp>
      <p:pic>
        <p:nvPicPr>
          <p:cNvPr id="4" name="Picture 3">
            <a:extLst>
              <a:ext uri="{FF2B5EF4-FFF2-40B4-BE49-F238E27FC236}">
                <a16:creationId xmlns:a16="http://schemas.microsoft.com/office/drawing/2014/main" id="{FF45E8A0-C1DC-48F9-A417-495386727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28775"/>
            <a:ext cx="2438400" cy="1876425"/>
          </a:xfrm>
          <a:prstGeom prst="rect">
            <a:avLst/>
          </a:prstGeom>
        </p:spPr>
      </p:pic>
      <p:sp>
        <p:nvSpPr>
          <p:cNvPr id="5" name="TextBox 4">
            <a:extLst>
              <a:ext uri="{FF2B5EF4-FFF2-40B4-BE49-F238E27FC236}">
                <a16:creationId xmlns:a16="http://schemas.microsoft.com/office/drawing/2014/main" id="{76893F97-3858-4819-8762-64F3C872C920}"/>
              </a:ext>
            </a:extLst>
          </p:cNvPr>
          <p:cNvSpPr txBox="1"/>
          <p:nvPr/>
        </p:nvSpPr>
        <p:spPr>
          <a:xfrm>
            <a:off x="5938" y="5257800"/>
            <a:ext cx="9144000" cy="1323439"/>
          </a:xfrm>
          <a:prstGeom prst="rect">
            <a:avLst/>
          </a:prstGeom>
          <a:noFill/>
        </p:spPr>
        <p:txBody>
          <a:bodyPr wrap="square" rtlCol="0">
            <a:spAutoFit/>
          </a:bodyPr>
          <a:lstStyle/>
          <a:p>
            <a:pPr algn="ctr"/>
            <a:r>
              <a:rPr lang="en-US" sz="4000" b="1" dirty="0">
                <a:solidFill>
                  <a:srgbClr val="00B050"/>
                </a:solidFill>
              </a:rPr>
              <a:t>CBI must be submitted as hardcopy and cannot be submitted electronically</a:t>
            </a:r>
          </a:p>
        </p:txBody>
      </p:sp>
    </p:spTree>
    <p:extLst>
      <p:ext uri="{BB962C8B-B14F-4D97-AF65-F5344CB8AC3E}">
        <p14:creationId xmlns:p14="http://schemas.microsoft.com/office/powerpoint/2010/main" val="356373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dirty="0"/>
              <a:t>Flexibility to Modify Methods</a:t>
            </a:r>
          </a:p>
        </p:txBody>
      </p:sp>
      <p:sp>
        <p:nvSpPr>
          <p:cNvPr id="5" name="Text Placeholder 4"/>
          <p:cNvSpPr>
            <a:spLocks noGrp="1"/>
          </p:cNvSpPr>
          <p:nvPr>
            <p:ph type="body" sz="quarter" idx="14"/>
          </p:nvPr>
        </p:nvSpPr>
        <p:spPr>
          <a:xfrm>
            <a:off x="152400" y="1600200"/>
            <a:ext cx="8668187" cy="5257800"/>
          </a:xfrm>
        </p:spPr>
        <p:txBody>
          <a:bodyPr>
            <a:normAutofit/>
          </a:bodyPr>
          <a:lstStyle/>
          <a:p>
            <a:pPr lvl="0" indent="0">
              <a:buClr>
                <a:schemeClr val="tx1"/>
              </a:buClr>
              <a:buNone/>
            </a:pPr>
            <a:endParaRPr lang="en-US" sz="3200" dirty="0">
              <a:latin typeface="+mn-lt"/>
            </a:endParaRPr>
          </a:p>
          <a:p>
            <a:pPr marL="457200" lvl="0" indent="-457200">
              <a:buClr>
                <a:schemeClr val="tx1"/>
              </a:buClr>
            </a:pPr>
            <a:endParaRPr lang="en-US" sz="3200" dirty="0">
              <a:latin typeface="+mn-lt"/>
            </a:endParaRPr>
          </a:p>
          <a:p>
            <a:pPr indent="0">
              <a:buClr>
                <a:schemeClr val="tx1"/>
              </a:buClr>
              <a:buNone/>
            </a:pPr>
            <a:endParaRPr lang="en-US" sz="3200" dirty="0">
              <a:latin typeface="+mn-lt"/>
            </a:endParaRPr>
          </a:p>
        </p:txBody>
      </p:sp>
      <p:graphicFrame>
        <p:nvGraphicFramePr>
          <p:cNvPr id="3" name="Diagram 2">
            <a:extLst>
              <a:ext uri="{FF2B5EF4-FFF2-40B4-BE49-F238E27FC236}">
                <a16:creationId xmlns:a16="http://schemas.microsoft.com/office/drawing/2014/main" id="{25B310B6-D22F-4B43-AE37-4BF81CB5B100}"/>
              </a:ext>
            </a:extLst>
          </p:cNvPr>
          <p:cNvGraphicFramePr/>
          <p:nvPr>
            <p:extLst>
              <p:ext uri="{D42A27DB-BD31-4B8C-83A1-F6EECF244321}">
                <p14:modId xmlns:p14="http://schemas.microsoft.com/office/powerpoint/2010/main" val="406896355"/>
              </p:ext>
            </p:extLst>
          </p:nvPr>
        </p:nvGraphicFramePr>
        <p:xfrm>
          <a:off x="219293" y="17526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76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dashVert">
          <a:fgClr>
            <a:schemeClr val="accent1"/>
          </a:fgClr>
          <a:bgClr>
            <a:schemeClr val="bg1"/>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CEECCB-0046-4A73-9EF5-F68C0E7DA617}"/>
              </a:ext>
            </a:extLst>
          </p:cNvPr>
          <p:cNvSpPr>
            <a:spLocks noGrp="1"/>
          </p:cNvSpPr>
          <p:nvPr>
            <p:ph type="body" sz="quarter" idx="10"/>
          </p:nvPr>
        </p:nvSpPr>
        <p:spPr>
          <a:xfrm>
            <a:off x="3101538" y="457200"/>
            <a:ext cx="5791200" cy="685800"/>
          </a:xfrm>
        </p:spPr>
        <p:txBody>
          <a:bodyPr/>
          <a:lstStyle/>
          <a:p>
            <a:r>
              <a:rPr lang="en-US" dirty="0"/>
              <a:t>Method Flexibility Examples</a:t>
            </a:r>
          </a:p>
        </p:txBody>
      </p:sp>
      <p:sp>
        <p:nvSpPr>
          <p:cNvPr id="5" name="Text Placeholder 4">
            <a:extLst>
              <a:ext uri="{FF2B5EF4-FFF2-40B4-BE49-F238E27FC236}">
                <a16:creationId xmlns:a16="http://schemas.microsoft.com/office/drawing/2014/main" id="{CA9E4478-C595-41CD-96F9-7A513989BA59}"/>
              </a:ext>
            </a:extLst>
          </p:cNvPr>
          <p:cNvSpPr>
            <a:spLocks noGrp="1"/>
          </p:cNvSpPr>
          <p:nvPr>
            <p:ph type="body" sz="quarter" idx="14"/>
          </p:nvPr>
        </p:nvSpPr>
        <p:spPr>
          <a:xfrm>
            <a:off x="262890" y="3657600"/>
            <a:ext cx="8599170" cy="3048000"/>
          </a:xfrm>
          <a:solidFill>
            <a:schemeClr val="bg1">
              <a:alpha val="85000"/>
            </a:schemeClr>
          </a:solidFill>
        </p:spPr>
        <p:txBody>
          <a:bodyPr>
            <a:normAutofit fontScale="92500"/>
          </a:bodyPr>
          <a:lstStyle/>
          <a:p>
            <a:pPr indent="0">
              <a:spcBef>
                <a:spcPts val="0"/>
              </a:spcBef>
              <a:buNone/>
            </a:pPr>
            <a:r>
              <a:rPr lang="en-US" sz="2300" dirty="0"/>
              <a:t>Modifications that fall under the flexibility at 40 CFR part 136.6</a:t>
            </a:r>
          </a:p>
          <a:p>
            <a:pPr marL="685800" lvl="1" indent="-228600">
              <a:spcBef>
                <a:spcPts val="0"/>
              </a:spcBef>
              <a:buFont typeface="Arial" panose="020B0604020202020204" pitchFamily="34" charset="0"/>
              <a:buChar char="•"/>
            </a:pPr>
            <a:r>
              <a:rPr lang="en-US" sz="2000" dirty="0"/>
              <a:t>Changes in pH adjustment reagents</a:t>
            </a:r>
          </a:p>
          <a:p>
            <a:pPr marL="685800" lvl="1" indent="-228600">
              <a:spcBef>
                <a:spcPts val="0"/>
              </a:spcBef>
              <a:buFont typeface="Arial" panose="020B0604020202020204" pitchFamily="34" charset="0"/>
              <a:buChar char="•"/>
            </a:pPr>
            <a:r>
              <a:rPr lang="en-US" sz="2000" dirty="0"/>
              <a:t>Changes between manual, flow analysis, and discreet analyzer</a:t>
            </a:r>
          </a:p>
          <a:p>
            <a:pPr marL="685800" lvl="1" indent="-228600">
              <a:spcBef>
                <a:spcPts val="0"/>
              </a:spcBef>
              <a:buFont typeface="Arial" panose="020B0604020202020204" pitchFamily="34" charset="0"/>
              <a:buChar char="•"/>
            </a:pPr>
            <a:r>
              <a:rPr lang="en-US" sz="2000" dirty="0"/>
              <a:t>Changes in calibration range</a:t>
            </a:r>
          </a:p>
          <a:p>
            <a:pPr lvl="1" indent="0">
              <a:spcBef>
                <a:spcPts val="0"/>
              </a:spcBef>
              <a:buNone/>
            </a:pPr>
            <a:endParaRPr lang="en-US" sz="2000" dirty="0"/>
          </a:p>
          <a:p>
            <a:pPr marL="0" lvl="1" indent="0">
              <a:spcBef>
                <a:spcPts val="0"/>
              </a:spcBef>
              <a:spcAft>
                <a:spcPts val="600"/>
              </a:spcAft>
              <a:buNone/>
            </a:pPr>
            <a:r>
              <a:rPr lang="en-US" sz="2300" dirty="0"/>
              <a:t>Modifications that require approval as an ATP or new method</a:t>
            </a:r>
          </a:p>
          <a:p>
            <a:pPr marL="685800" lvl="2">
              <a:spcBef>
                <a:spcPts val="0"/>
              </a:spcBef>
            </a:pPr>
            <a:r>
              <a:rPr lang="en-US" sz="2000" dirty="0"/>
              <a:t>Changes to the underlying chemistry of an approved method</a:t>
            </a:r>
          </a:p>
          <a:p>
            <a:pPr marL="685800" lvl="2">
              <a:spcBef>
                <a:spcPts val="0"/>
              </a:spcBef>
            </a:pPr>
            <a:r>
              <a:rPr lang="en-US" sz="2000" dirty="0"/>
              <a:t>Changes to the determinative technique of an approved method</a:t>
            </a:r>
          </a:p>
          <a:p>
            <a:pPr marL="685800" lvl="2">
              <a:spcBef>
                <a:spcPts val="0"/>
              </a:spcBef>
            </a:pPr>
            <a:r>
              <a:rPr lang="en-US" sz="2000" dirty="0"/>
              <a:t>Changes to methods that measure method defined analytes</a:t>
            </a:r>
          </a:p>
          <a:p>
            <a:endParaRPr lang="en-US" dirty="0"/>
          </a:p>
        </p:txBody>
      </p:sp>
      <p:pic>
        <p:nvPicPr>
          <p:cNvPr id="12" name="Picture 11">
            <a:extLst>
              <a:ext uri="{FF2B5EF4-FFF2-40B4-BE49-F238E27FC236}">
                <a16:creationId xmlns:a16="http://schemas.microsoft.com/office/drawing/2014/main" id="{4009AA07-F1A4-4403-A4BA-AD92D5DC5320}"/>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75000" contrast="75000"/>
                    </a14:imgEffect>
                  </a14:imgLayer>
                </a14:imgProps>
              </a:ext>
              <a:ext uri="{28A0092B-C50C-407E-A947-70E740481C1C}">
                <a14:useLocalDpi xmlns:a14="http://schemas.microsoft.com/office/drawing/2010/main" val="0"/>
              </a:ext>
            </a:extLst>
          </a:blip>
          <a:stretch>
            <a:fillRect/>
          </a:stretch>
        </p:blipFill>
        <p:spPr>
          <a:xfrm>
            <a:off x="600075" y="1379220"/>
            <a:ext cx="7924800" cy="2133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50379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4000" dirty="0"/>
              <a:t>Methods Update Rule</a:t>
            </a:r>
          </a:p>
        </p:txBody>
      </p:sp>
      <p:graphicFrame>
        <p:nvGraphicFramePr>
          <p:cNvPr id="3" name="Diagram 2">
            <a:extLst>
              <a:ext uri="{FF2B5EF4-FFF2-40B4-BE49-F238E27FC236}">
                <a16:creationId xmlns:a16="http://schemas.microsoft.com/office/drawing/2014/main" id="{25B310B6-D22F-4B43-AE37-4BF81CB5B100}"/>
              </a:ext>
            </a:extLst>
          </p:cNvPr>
          <p:cNvGraphicFramePr/>
          <p:nvPr>
            <p:extLst>
              <p:ext uri="{D42A27DB-BD31-4B8C-83A1-F6EECF244321}">
                <p14:modId xmlns:p14="http://schemas.microsoft.com/office/powerpoint/2010/main" val="662298655"/>
              </p:ext>
            </p:extLst>
          </p:nvPr>
        </p:nvGraphicFramePr>
        <p:xfrm>
          <a:off x="3419693" y="1985158"/>
          <a:ext cx="5495707" cy="4217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908F2C87-0760-4724-8EA5-33EE7C1491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1981200"/>
            <a:ext cx="2438400" cy="3760470"/>
          </a:xfrm>
          <a:prstGeom prst="rect">
            <a:avLst/>
          </a:prstGeom>
        </p:spPr>
      </p:pic>
      <p:sp>
        <p:nvSpPr>
          <p:cNvPr id="6" name="TextBox 5">
            <a:extLst>
              <a:ext uri="{FF2B5EF4-FFF2-40B4-BE49-F238E27FC236}">
                <a16:creationId xmlns:a16="http://schemas.microsoft.com/office/drawing/2014/main" id="{059DC69B-6F52-403D-95C0-BC6AFF1ABC71}"/>
              </a:ext>
            </a:extLst>
          </p:cNvPr>
          <p:cNvSpPr txBox="1"/>
          <p:nvPr/>
        </p:nvSpPr>
        <p:spPr>
          <a:xfrm>
            <a:off x="533400" y="6196890"/>
            <a:ext cx="8153400" cy="461665"/>
          </a:xfrm>
          <a:prstGeom prst="rect">
            <a:avLst/>
          </a:prstGeom>
          <a:noFill/>
        </p:spPr>
        <p:txBody>
          <a:bodyPr wrap="square" rtlCol="0">
            <a:spAutoFit/>
          </a:bodyPr>
          <a:lstStyle/>
          <a:p>
            <a:r>
              <a:rPr lang="en-US" sz="2400" dirty="0">
                <a:solidFill>
                  <a:srgbClr val="00B050"/>
                </a:solidFill>
              </a:rPr>
              <a:t>https://www.epa.gov/cwa-methods/methods-update-rule-2017</a:t>
            </a:r>
          </a:p>
        </p:txBody>
      </p:sp>
    </p:spTree>
    <p:extLst>
      <p:ext uri="{BB962C8B-B14F-4D97-AF65-F5344CB8AC3E}">
        <p14:creationId xmlns:p14="http://schemas.microsoft.com/office/powerpoint/2010/main" val="259290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434619-80FF-4C41-A646-8258BDB05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2362200"/>
          </a:xfrm>
          <a:prstGeom prst="rect">
            <a:avLst/>
          </a:prstGeom>
        </p:spPr>
      </p:pic>
      <p:sp>
        <p:nvSpPr>
          <p:cNvPr id="6" name="Text Placeholder 5">
            <a:extLst>
              <a:ext uri="{FF2B5EF4-FFF2-40B4-BE49-F238E27FC236}">
                <a16:creationId xmlns:a16="http://schemas.microsoft.com/office/drawing/2014/main" id="{75C9861C-FFE8-434F-87E9-7BD34C37E9E3}"/>
              </a:ext>
            </a:extLst>
          </p:cNvPr>
          <p:cNvSpPr>
            <a:spLocks noGrp="1"/>
          </p:cNvSpPr>
          <p:nvPr>
            <p:ph type="body" sz="quarter" idx="10"/>
          </p:nvPr>
        </p:nvSpPr>
        <p:spPr>
          <a:xfrm>
            <a:off x="3124200" y="457200"/>
            <a:ext cx="5791200" cy="685800"/>
          </a:xfrm>
        </p:spPr>
        <p:txBody>
          <a:bodyPr>
            <a:noAutofit/>
          </a:bodyPr>
          <a:lstStyle/>
          <a:p>
            <a:r>
              <a:rPr lang="en-US" sz="4000" dirty="0">
                <a:solidFill>
                  <a:srgbClr val="0070C0"/>
                </a:solidFill>
              </a:rPr>
              <a:t>2018 MUR Update?</a:t>
            </a:r>
          </a:p>
        </p:txBody>
      </p:sp>
      <p:sp>
        <p:nvSpPr>
          <p:cNvPr id="7" name="Text Placeholder 6">
            <a:extLst>
              <a:ext uri="{FF2B5EF4-FFF2-40B4-BE49-F238E27FC236}">
                <a16:creationId xmlns:a16="http://schemas.microsoft.com/office/drawing/2014/main" id="{6A639AE5-722B-49EA-9E28-B0F442759C18}"/>
              </a:ext>
            </a:extLst>
          </p:cNvPr>
          <p:cNvSpPr>
            <a:spLocks noGrp="1"/>
          </p:cNvSpPr>
          <p:nvPr>
            <p:ph type="body" sz="quarter" idx="11"/>
          </p:nvPr>
        </p:nvSpPr>
        <p:spPr>
          <a:xfrm>
            <a:off x="152400" y="3931860"/>
            <a:ext cx="8839200" cy="2667000"/>
          </a:xfrm>
        </p:spPr>
        <p:txBody>
          <a:bodyPr>
            <a:noAutofit/>
          </a:bodyPr>
          <a:lstStyle/>
          <a:p>
            <a:pPr>
              <a:spcBef>
                <a:spcPts val="0"/>
              </a:spcBef>
              <a:spcAft>
                <a:spcPts val="0"/>
              </a:spcAft>
              <a:buClr>
                <a:srgbClr val="FFFF00"/>
              </a:buClr>
              <a:buFont typeface="Wingdings" panose="05000000000000000000" pitchFamily="2" charset="2"/>
              <a:buChar char=""/>
            </a:pPr>
            <a:r>
              <a:rPr lang="en-US" sz="2200" b="0" dirty="0"/>
              <a:t>EPA has begun work on next proposed Methods Update Rule</a:t>
            </a:r>
          </a:p>
          <a:p>
            <a:pPr>
              <a:spcBef>
                <a:spcPts val="0"/>
              </a:spcBef>
              <a:spcAft>
                <a:spcPts val="0"/>
              </a:spcAft>
              <a:buClr>
                <a:srgbClr val="FFFF00"/>
              </a:buClr>
              <a:buFont typeface="Wingdings" panose="05000000000000000000" pitchFamily="2" charset="2"/>
              <a:buChar char=""/>
            </a:pPr>
            <a:endParaRPr lang="en-US" sz="2200" b="0" dirty="0"/>
          </a:p>
          <a:p>
            <a:pPr>
              <a:spcBef>
                <a:spcPts val="0"/>
              </a:spcBef>
              <a:spcAft>
                <a:spcPts val="0"/>
              </a:spcAft>
              <a:buClr>
                <a:srgbClr val="FFFF00"/>
              </a:buClr>
              <a:buFont typeface="Wingdings" panose="05000000000000000000" pitchFamily="2" charset="2"/>
              <a:buChar char=""/>
            </a:pPr>
            <a:r>
              <a:rPr lang="en-US" sz="2200" b="0" dirty="0"/>
              <a:t>EPA anticipates proposal by Fall 2018</a:t>
            </a:r>
          </a:p>
          <a:p>
            <a:pPr>
              <a:spcBef>
                <a:spcPts val="0"/>
              </a:spcBef>
              <a:spcAft>
                <a:spcPts val="0"/>
              </a:spcAft>
              <a:buClr>
                <a:srgbClr val="FFFF00"/>
              </a:buClr>
              <a:buFont typeface="Wingdings" panose="05000000000000000000" pitchFamily="2" charset="2"/>
              <a:buChar char=""/>
            </a:pPr>
            <a:endParaRPr lang="en-US" sz="2200" b="0" dirty="0"/>
          </a:p>
          <a:p>
            <a:pPr>
              <a:spcBef>
                <a:spcPts val="0"/>
              </a:spcBef>
              <a:spcAft>
                <a:spcPts val="0"/>
              </a:spcAft>
              <a:buClr>
                <a:srgbClr val="FFFF00"/>
              </a:buClr>
              <a:buFont typeface="Wingdings" panose="05000000000000000000" pitchFamily="2" charset="2"/>
              <a:buChar char=""/>
            </a:pPr>
            <a:r>
              <a:rPr lang="en-US" sz="2200" b="0" dirty="0"/>
              <a:t>For new method or method revision considerations, acceptable data packages must be received by </a:t>
            </a:r>
            <a:r>
              <a:rPr lang="en-US" sz="2200" dirty="0"/>
              <a:t>May 30, 2018</a:t>
            </a:r>
          </a:p>
        </p:txBody>
      </p:sp>
      <p:sp>
        <p:nvSpPr>
          <p:cNvPr id="9" name="TextBox 8">
            <a:extLst>
              <a:ext uri="{FF2B5EF4-FFF2-40B4-BE49-F238E27FC236}">
                <a16:creationId xmlns:a16="http://schemas.microsoft.com/office/drawing/2014/main" id="{CA9116D7-A653-4446-B70D-83253E00D29A}"/>
              </a:ext>
            </a:extLst>
          </p:cNvPr>
          <p:cNvSpPr txBox="1"/>
          <p:nvPr/>
        </p:nvSpPr>
        <p:spPr>
          <a:xfrm>
            <a:off x="19792" y="1844070"/>
            <a:ext cx="9144000" cy="1569660"/>
          </a:xfrm>
          <a:prstGeom prst="rect">
            <a:avLst/>
          </a:prstGeom>
          <a:noFill/>
        </p:spPr>
        <p:txBody>
          <a:bodyPr wrap="square" rtlCol="0">
            <a:spAutoFit/>
          </a:bodyPr>
          <a:lstStyle/>
          <a:p>
            <a:pPr algn="ctr"/>
            <a:r>
              <a:rPr lang="en-US" sz="9600" dirty="0">
                <a:ln w="114300" cmpd="dbl">
                  <a:solidFill>
                    <a:schemeClr val="accent5"/>
                  </a:solidFill>
                </a:ln>
                <a:solidFill>
                  <a:srgbClr val="16F6F6"/>
                </a:solidFill>
                <a:effectLst>
                  <a:glow rad="228600">
                    <a:schemeClr val="accent5">
                      <a:satMod val="175000"/>
                      <a:alpha val="40000"/>
                    </a:schemeClr>
                  </a:glow>
                </a:effectLst>
              </a:rPr>
              <a:t>2018 Update?</a:t>
            </a:r>
          </a:p>
        </p:txBody>
      </p:sp>
    </p:spTree>
    <p:extLst>
      <p:ext uri="{BB962C8B-B14F-4D97-AF65-F5344CB8AC3E}">
        <p14:creationId xmlns:p14="http://schemas.microsoft.com/office/powerpoint/2010/main" val="1015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nodeType="afterEffect">
                                  <p:stCondLst>
                                    <p:cond delay="0"/>
                                  </p:stCondLst>
                                  <p:childTnLst>
                                    <p:animClr clrSpc="rgb" dir="cw">
                                      <p:cBhvr override="childStyle">
                                        <p:cTn id="6" dur="500" autoRev="1" fill="remove"/>
                                        <p:tgtEl>
                                          <p:spTgt spid="9">
                                            <p:txEl>
                                              <p:pRg st="0" end="0"/>
                                            </p:txEl>
                                          </p:spTgt>
                                        </p:tgtEl>
                                        <p:attrNameLst>
                                          <p:attrName>style.color</p:attrName>
                                        </p:attrNameLst>
                                      </p:cBhvr>
                                      <p:to>
                                        <a:schemeClr val="bg1"/>
                                      </p:to>
                                    </p:animClr>
                                    <p:animClr clrSpc="rgb" dir="cw">
                                      <p:cBhvr>
                                        <p:cTn id="7" dur="500" autoRev="1" fill="remove"/>
                                        <p:tgtEl>
                                          <p:spTgt spid="9">
                                            <p:txEl>
                                              <p:pRg st="0" end="0"/>
                                            </p:txEl>
                                          </p:spTgt>
                                        </p:tgtEl>
                                        <p:attrNameLst>
                                          <p:attrName>fillcolor</p:attrName>
                                        </p:attrNameLst>
                                      </p:cBhvr>
                                      <p:to>
                                        <a:schemeClr val="bg1"/>
                                      </p:to>
                                    </p:animClr>
                                    <p:set>
                                      <p:cBhvr>
                                        <p:cTn id="8" dur="500" autoRev="1" fill="remove"/>
                                        <p:tgtEl>
                                          <p:spTgt spid="9">
                                            <p:txEl>
                                              <p:pRg st="0" end="0"/>
                                            </p:txEl>
                                          </p:spTgt>
                                        </p:tgtEl>
                                        <p:attrNameLst>
                                          <p:attrName>fill.type</p:attrName>
                                        </p:attrNameLst>
                                      </p:cBhvr>
                                      <p:to>
                                        <p:strVal val="solid"/>
                                      </p:to>
                                    </p:set>
                                    <p:set>
                                      <p:cBhvr>
                                        <p:cTn id="9" dur="500" autoRev="1" fill="remove"/>
                                        <p:tgtEl>
                                          <p:spTgt spid="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4000" dirty="0"/>
              <a:t>ATP Application Tips</a:t>
            </a:r>
          </a:p>
        </p:txBody>
      </p:sp>
      <p:sp>
        <p:nvSpPr>
          <p:cNvPr id="9" name="TextBox 8">
            <a:extLst>
              <a:ext uri="{FF2B5EF4-FFF2-40B4-BE49-F238E27FC236}">
                <a16:creationId xmlns:a16="http://schemas.microsoft.com/office/drawing/2014/main" id="{15DB1647-07EB-4193-85E5-7DC9A9B9D2F3}"/>
              </a:ext>
            </a:extLst>
          </p:cNvPr>
          <p:cNvSpPr txBox="1"/>
          <p:nvPr/>
        </p:nvSpPr>
        <p:spPr>
          <a:xfrm>
            <a:off x="3505200" y="2209800"/>
            <a:ext cx="5410200" cy="3539430"/>
          </a:xfrm>
          <a:prstGeom prst="rect">
            <a:avLst/>
          </a:prstGeom>
          <a:noFill/>
        </p:spPr>
        <p:txBody>
          <a:bodyPr wrap="square" rtlCol="0">
            <a:spAutoFit/>
          </a:bodyPr>
          <a:lstStyle/>
          <a:p>
            <a:pPr marL="342900" indent="-342900">
              <a:buFont typeface="+mj-lt"/>
              <a:buAutoNum type="arabicParenR"/>
            </a:pPr>
            <a:r>
              <a:rPr lang="en-US" sz="3200" dirty="0"/>
              <a:t>Considering ATP, contact RQAM first</a:t>
            </a:r>
          </a:p>
          <a:p>
            <a:pPr marL="342900" indent="-342900">
              <a:buFont typeface="+mj-lt"/>
              <a:buAutoNum type="arabicParenR"/>
            </a:pPr>
            <a:endParaRPr lang="en-US" sz="3200" dirty="0"/>
          </a:p>
          <a:p>
            <a:pPr marL="342900" indent="-342900">
              <a:buFont typeface="+mj-lt"/>
              <a:buAutoNum type="arabicParenR"/>
            </a:pPr>
            <a:r>
              <a:rPr lang="en-US" sz="3200" dirty="0"/>
              <a:t>Submit ATP application as early as possible</a:t>
            </a:r>
          </a:p>
          <a:p>
            <a:pPr marL="342900" indent="-342900">
              <a:buFont typeface="+mj-lt"/>
              <a:buAutoNum type="arabicParenR"/>
            </a:pPr>
            <a:endParaRPr lang="en-US" sz="3200" dirty="0"/>
          </a:p>
          <a:p>
            <a:pPr marL="342900" indent="-342900">
              <a:buFont typeface="+mj-lt"/>
              <a:buAutoNum type="arabicParenR"/>
            </a:pPr>
            <a:r>
              <a:rPr lang="en-US" sz="3200" dirty="0"/>
              <a:t>Submit a complete package</a:t>
            </a:r>
          </a:p>
        </p:txBody>
      </p:sp>
      <p:pic>
        <p:nvPicPr>
          <p:cNvPr id="11" name="Picture 10">
            <a:extLst>
              <a:ext uri="{FF2B5EF4-FFF2-40B4-BE49-F238E27FC236}">
                <a16:creationId xmlns:a16="http://schemas.microsoft.com/office/drawing/2014/main" id="{36F8B10E-B122-410D-885B-517AA9FC5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28800"/>
            <a:ext cx="2743200" cy="2971800"/>
          </a:xfrm>
          <a:prstGeom prst="rect">
            <a:avLst/>
          </a:prstGeom>
        </p:spPr>
      </p:pic>
    </p:spTree>
    <p:extLst>
      <p:ext uri="{BB962C8B-B14F-4D97-AF65-F5344CB8AC3E}">
        <p14:creationId xmlns:p14="http://schemas.microsoft.com/office/powerpoint/2010/main" val="394958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4000" dirty="0"/>
              <a:t>ATP Application Tips</a:t>
            </a:r>
          </a:p>
        </p:txBody>
      </p:sp>
      <p:sp>
        <p:nvSpPr>
          <p:cNvPr id="9" name="TextBox 8">
            <a:extLst>
              <a:ext uri="{FF2B5EF4-FFF2-40B4-BE49-F238E27FC236}">
                <a16:creationId xmlns:a16="http://schemas.microsoft.com/office/drawing/2014/main" id="{15DB1647-07EB-4193-85E5-7DC9A9B9D2F3}"/>
              </a:ext>
            </a:extLst>
          </p:cNvPr>
          <p:cNvSpPr txBox="1"/>
          <p:nvPr/>
        </p:nvSpPr>
        <p:spPr>
          <a:xfrm>
            <a:off x="3505200" y="3160816"/>
            <a:ext cx="5410200" cy="3046988"/>
          </a:xfrm>
          <a:prstGeom prst="rect">
            <a:avLst/>
          </a:prstGeom>
          <a:noFill/>
        </p:spPr>
        <p:txBody>
          <a:bodyPr wrap="square" rtlCol="0">
            <a:spAutoFit/>
          </a:bodyPr>
          <a:lstStyle/>
          <a:p>
            <a:pPr marL="514350" indent="-514350">
              <a:buFont typeface="+mj-lt"/>
              <a:buAutoNum type="arabicParenR" startAt="4"/>
            </a:pPr>
            <a:r>
              <a:rPr lang="en-US" sz="3200" dirty="0"/>
              <a:t>ATPs for MDPs are a completely different beast</a:t>
            </a:r>
          </a:p>
          <a:p>
            <a:pPr marL="342900" indent="-342900">
              <a:buFont typeface="+mj-lt"/>
              <a:buAutoNum type="arabicParenR" startAt="4"/>
            </a:pPr>
            <a:endParaRPr lang="en-US" sz="3200" dirty="0"/>
          </a:p>
          <a:p>
            <a:pPr marL="342900" indent="-342900">
              <a:buFont typeface="+mj-lt"/>
              <a:buAutoNum type="arabicParenR" startAt="4"/>
            </a:pPr>
            <a:r>
              <a:rPr lang="en-US" sz="3200" dirty="0"/>
              <a:t>Check 40 CFR 136.6</a:t>
            </a:r>
          </a:p>
          <a:p>
            <a:pPr marL="342900" indent="-342900">
              <a:buFont typeface="+mj-lt"/>
              <a:buAutoNum type="arabicParenR" startAt="4"/>
            </a:pPr>
            <a:endParaRPr lang="en-US" sz="3200" dirty="0"/>
          </a:p>
          <a:p>
            <a:endParaRPr lang="en-US" sz="3200" dirty="0"/>
          </a:p>
        </p:txBody>
      </p:sp>
      <p:pic>
        <p:nvPicPr>
          <p:cNvPr id="11" name="Picture 10">
            <a:extLst>
              <a:ext uri="{FF2B5EF4-FFF2-40B4-BE49-F238E27FC236}">
                <a16:creationId xmlns:a16="http://schemas.microsoft.com/office/drawing/2014/main" id="{36F8B10E-B122-410D-885B-517AA9FC5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343" y="2411218"/>
            <a:ext cx="2743200" cy="2971800"/>
          </a:xfrm>
          <a:prstGeom prst="rect">
            <a:avLst/>
          </a:prstGeom>
        </p:spPr>
      </p:pic>
      <p:sp>
        <p:nvSpPr>
          <p:cNvPr id="3" name="Oval 2">
            <a:extLst>
              <a:ext uri="{FF2B5EF4-FFF2-40B4-BE49-F238E27FC236}">
                <a16:creationId xmlns:a16="http://schemas.microsoft.com/office/drawing/2014/main" id="{9692E04A-A09C-4D6F-BE81-BF68B3553C61}"/>
              </a:ext>
            </a:extLst>
          </p:cNvPr>
          <p:cNvSpPr/>
          <p:nvPr/>
        </p:nvSpPr>
        <p:spPr>
          <a:xfrm rot="20506540">
            <a:off x="333443" y="1910459"/>
            <a:ext cx="2667000" cy="1219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DFB1AA8-9A5E-435A-A15E-DAF332A53D0E}"/>
              </a:ext>
            </a:extLst>
          </p:cNvPr>
          <p:cNvSpPr txBox="1"/>
          <p:nvPr/>
        </p:nvSpPr>
        <p:spPr>
          <a:xfrm rot="20355192">
            <a:off x="751903" y="2058394"/>
            <a:ext cx="2001395" cy="923330"/>
          </a:xfrm>
          <a:prstGeom prst="rect">
            <a:avLst/>
          </a:prstGeom>
          <a:noFill/>
        </p:spPr>
        <p:txBody>
          <a:bodyPr wrap="square" rtlCol="0">
            <a:spAutoFit/>
          </a:bodyPr>
          <a:lstStyle/>
          <a:p>
            <a:r>
              <a:rPr lang="en-US" sz="5400" dirty="0">
                <a:solidFill>
                  <a:schemeClr val="bg1"/>
                </a:solidFill>
              </a:rPr>
              <a:t>More</a:t>
            </a:r>
          </a:p>
        </p:txBody>
      </p:sp>
    </p:spTree>
    <p:extLst>
      <p:ext uri="{BB962C8B-B14F-4D97-AF65-F5344CB8AC3E}">
        <p14:creationId xmlns:p14="http://schemas.microsoft.com/office/powerpoint/2010/main" val="181049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124200" y="443414"/>
            <a:ext cx="5791200" cy="685800"/>
          </a:xfrm>
        </p:spPr>
        <p:txBody>
          <a:bodyPr>
            <a:noAutofit/>
          </a:bodyPr>
          <a:lstStyle/>
          <a:p>
            <a:r>
              <a:rPr lang="en-US" sz="4000" dirty="0"/>
              <a:t>Questions?</a:t>
            </a:r>
          </a:p>
        </p:txBody>
      </p:sp>
      <p:pic>
        <p:nvPicPr>
          <p:cNvPr id="2" name="Picture 1"/>
          <p:cNvPicPr>
            <a:picLocks noChangeAspect="1"/>
          </p:cNvPicPr>
          <p:nvPr/>
        </p:nvPicPr>
        <p:blipFill>
          <a:blip r:embed="rId3"/>
          <a:stretch>
            <a:fillRect/>
          </a:stretch>
        </p:blipFill>
        <p:spPr>
          <a:xfrm>
            <a:off x="3810000" y="1757362"/>
            <a:ext cx="5334000" cy="5105401"/>
          </a:xfrm>
          <a:prstGeom prst="rect">
            <a:avLst/>
          </a:prstGeom>
        </p:spPr>
      </p:pic>
      <p:sp>
        <p:nvSpPr>
          <p:cNvPr id="6" name="TextBox 5"/>
          <p:cNvSpPr txBox="1"/>
          <p:nvPr/>
        </p:nvSpPr>
        <p:spPr>
          <a:xfrm>
            <a:off x="228600" y="2590800"/>
            <a:ext cx="3276600" cy="1569660"/>
          </a:xfrm>
          <a:prstGeom prst="rect">
            <a:avLst/>
          </a:prstGeom>
          <a:noFill/>
        </p:spPr>
        <p:txBody>
          <a:bodyPr wrap="square" rtlCol="0">
            <a:spAutoFit/>
          </a:bodyPr>
          <a:lstStyle/>
          <a:p>
            <a:r>
              <a:rPr lang="en-US" sz="4800" b="1" dirty="0">
                <a:solidFill>
                  <a:srgbClr val="00B050"/>
                </a:solidFill>
              </a:rPr>
              <a:t>Remember, safety first!</a:t>
            </a:r>
          </a:p>
        </p:txBody>
      </p:sp>
      <p:sp>
        <p:nvSpPr>
          <p:cNvPr id="7" name="TextBox 6"/>
          <p:cNvSpPr txBox="1"/>
          <p:nvPr/>
        </p:nvSpPr>
        <p:spPr>
          <a:xfrm>
            <a:off x="228600" y="5293103"/>
            <a:ext cx="3657600" cy="1569660"/>
          </a:xfrm>
          <a:prstGeom prst="rect">
            <a:avLst/>
          </a:prstGeom>
          <a:noFill/>
        </p:spPr>
        <p:txBody>
          <a:bodyPr wrap="square" rtlCol="0">
            <a:spAutoFit/>
          </a:bodyPr>
          <a:lstStyle/>
          <a:p>
            <a:r>
              <a:rPr lang="en-US" sz="2400" b="1" dirty="0">
                <a:solidFill>
                  <a:schemeClr val="tx2"/>
                </a:solidFill>
              </a:rPr>
              <a:t>Donald M. Brown</a:t>
            </a:r>
          </a:p>
          <a:p>
            <a:r>
              <a:rPr lang="en-US" sz="2400" b="1" dirty="0">
                <a:solidFill>
                  <a:schemeClr val="tx2"/>
                </a:solidFill>
              </a:rPr>
              <a:t>USEPA R10 RQAM</a:t>
            </a:r>
          </a:p>
          <a:p>
            <a:r>
              <a:rPr lang="en-US" sz="2400" b="1" dirty="0">
                <a:solidFill>
                  <a:schemeClr val="tx2"/>
                </a:solidFill>
                <a:hlinkClick r:id="rId4"/>
              </a:rPr>
              <a:t>Brown.DonaldM@epa.gov</a:t>
            </a:r>
            <a:endParaRPr lang="en-US" sz="2400" b="1" dirty="0">
              <a:solidFill>
                <a:schemeClr val="tx2"/>
              </a:solidFill>
            </a:endParaRPr>
          </a:p>
          <a:p>
            <a:r>
              <a:rPr lang="en-US" sz="2400" b="1" dirty="0">
                <a:solidFill>
                  <a:schemeClr val="tx2"/>
                </a:solidFill>
              </a:rPr>
              <a:t>206-553-0717</a:t>
            </a:r>
          </a:p>
        </p:txBody>
      </p:sp>
    </p:spTree>
    <p:extLst>
      <p:ext uri="{BB962C8B-B14F-4D97-AF65-F5344CB8AC3E}">
        <p14:creationId xmlns:p14="http://schemas.microsoft.com/office/powerpoint/2010/main" val="1089876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3400" dirty="0"/>
              <a:t>Quality Assurance Manager</a:t>
            </a:r>
          </a:p>
        </p:txBody>
      </p:sp>
      <p:sp>
        <p:nvSpPr>
          <p:cNvPr id="5" name="Text Placeholder 4"/>
          <p:cNvSpPr>
            <a:spLocks noGrp="1"/>
          </p:cNvSpPr>
          <p:nvPr>
            <p:ph type="body" sz="quarter" idx="14"/>
          </p:nvPr>
        </p:nvSpPr>
        <p:spPr>
          <a:xfrm>
            <a:off x="152400" y="1600200"/>
            <a:ext cx="8668187" cy="5257800"/>
          </a:xfrm>
        </p:spPr>
        <p:txBody>
          <a:bodyPr>
            <a:normAutofit/>
          </a:bodyPr>
          <a:lstStyle/>
          <a:p>
            <a:pPr lvl="0" indent="0">
              <a:buClr>
                <a:schemeClr val="tx1"/>
              </a:buClr>
              <a:buNone/>
            </a:pPr>
            <a:endParaRPr lang="en-US" sz="3200" dirty="0">
              <a:latin typeface="+mn-lt"/>
            </a:endParaRPr>
          </a:p>
          <a:p>
            <a:pPr marL="457200" lvl="0" indent="-457200">
              <a:buClr>
                <a:schemeClr val="tx1"/>
              </a:buClr>
            </a:pPr>
            <a:endParaRPr lang="en-US" sz="3200" dirty="0">
              <a:latin typeface="+mn-lt"/>
            </a:endParaRPr>
          </a:p>
          <a:p>
            <a:pPr indent="0">
              <a:buClr>
                <a:schemeClr val="tx1"/>
              </a:buClr>
              <a:buNone/>
            </a:pPr>
            <a:endParaRPr lang="en-US" sz="3200" dirty="0">
              <a:latin typeface="+mn-lt"/>
            </a:endParaRPr>
          </a:p>
        </p:txBody>
      </p:sp>
      <mc:AlternateContent xmlns:mc="http://schemas.openxmlformats.org/markup-compatibility/2006" xmlns:pslz="http://schemas.microsoft.com/office/powerpoint/2016/slidezoom">
        <mc:Choice Requires="pslz">
          <p:graphicFrame>
            <p:nvGraphicFramePr>
              <p:cNvPr id="26" name="Slide Zoom 25">
                <a:extLst>
                  <a:ext uri="{FF2B5EF4-FFF2-40B4-BE49-F238E27FC236}">
                    <a16:creationId xmlns:a16="http://schemas.microsoft.com/office/drawing/2014/main" id="{44C7ECED-AC75-4787-A2F1-BD7C3DF6AFFA}"/>
                  </a:ext>
                </a:extLst>
              </p:cNvPr>
              <p:cNvGraphicFramePr>
                <a:graphicFrameLocks noChangeAspect="1"/>
              </p:cNvGraphicFramePr>
              <p:nvPr>
                <p:extLst>
                  <p:ext uri="{D42A27DB-BD31-4B8C-83A1-F6EECF244321}">
                    <p14:modId xmlns:p14="http://schemas.microsoft.com/office/powerpoint/2010/main" val="1088089333"/>
                  </p:ext>
                </p:extLst>
              </p:nvPr>
            </p:nvGraphicFramePr>
            <p:xfrm>
              <a:off x="3343493" y="1675877"/>
              <a:ext cx="2286000" cy="1257300"/>
            </p:xfrm>
            <a:graphic>
              <a:graphicData uri="http://schemas.microsoft.com/office/powerpoint/2016/slidezoom">
                <pslz:sldZm>
                  <pslz:sldZmObj sldId="679" cId="342423913">
                    <pslz:zmPr id="{432666A0-33B7-4B48-B979-1765133AEADE}" returnToParent="0" imageType="cover" transitionDur="1000">
                      <p166:blipFill xmlns:p166="http://schemas.microsoft.com/office/powerpoint/2016/6/main">
                        <a:blip r:embed="rId3"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286000" cy="1257300"/>
                        </a:xfrm>
                        <a:prstGeom prst="rect">
                          <a:avLst/>
                        </a:prstGeom>
                        <a:ln w="3175">
                          <a:solidFill>
                            <a:prstClr val="ltGray"/>
                          </a:solidFill>
                        </a:ln>
                      </p166:spPr>
                    </pslz:zmPr>
                  </pslz:sldZmObj>
                </pslz:sldZm>
              </a:graphicData>
            </a:graphic>
          </p:graphicFrame>
        </mc:Choice>
        <mc:Fallback xmlns="">
          <p:pic>
            <p:nvPicPr>
              <p:cNvPr id="26" name="Slide Zoom 25">
                <a:hlinkClick r:id="rId4" action="ppaction://hlinksldjump"/>
                <a:extLst>
                  <a:ext uri="{FF2B5EF4-FFF2-40B4-BE49-F238E27FC236}">
                    <a16:creationId xmlns:a16="http://schemas.microsoft.com/office/drawing/2014/main" id="{44C7ECED-AC75-4787-A2F1-BD7C3DF6AFFA}"/>
                  </a:ext>
                </a:extLst>
              </p:cNvPr>
              <p:cNvPicPr>
                <a:picLocks noGrp="1" noRot="1" noChangeAspect="1" noMove="1" noResize="1" noEditPoints="1" noAdjustHandles="1" noChangeArrowheads="1" noChangeShapeType="1"/>
              </p:cNvPicPr>
              <p:nvPr/>
            </p:nvPicPr>
            <p:blipFill>
              <a:blip r:embed="rId5" cstate="print">
                <a:extLst>
                  <a:ext uri="{28A0092B-C50C-407E-A947-70E740481C1C}">
                    <a14:useLocalDpi xmlns:a14="http://schemas.microsoft.com/office/drawing/2010/main" val="0"/>
                  </a:ext>
                </a:extLst>
              </a:blip>
              <a:stretch>
                <a:fillRect/>
              </a:stretch>
            </p:blipFill>
            <p:spPr>
              <a:xfrm>
                <a:off x="3343493" y="1675877"/>
                <a:ext cx="2286000" cy="125730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28" name="Slide Zoom 27">
                <a:extLst>
                  <a:ext uri="{FF2B5EF4-FFF2-40B4-BE49-F238E27FC236}">
                    <a16:creationId xmlns:a16="http://schemas.microsoft.com/office/drawing/2014/main" id="{F7AE8665-2640-4126-844E-5CB1F661C612}"/>
                  </a:ext>
                </a:extLst>
              </p:cNvPr>
              <p:cNvGraphicFramePr>
                <a:graphicFrameLocks noChangeAspect="1"/>
              </p:cNvGraphicFramePr>
              <p:nvPr>
                <p:extLst>
                  <p:ext uri="{D42A27DB-BD31-4B8C-83A1-F6EECF244321}">
                    <p14:modId xmlns:p14="http://schemas.microsoft.com/office/powerpoint/2010/main" val="2580268754"/>
                  </p:ext>
                </p:extLst>
              </p:nvPr>
            </p:nvGraphicFramePr>
            <p:xfrm>
              <a:off x="1057493" y="4424892"/>
              <a:ext cx="2286000" cy="1275522"/>
            </p:xfrm>
            <a:graphic>
              <a:graphicData uri="http://schemas.microsoft.com/office/powerpoint/2016/slidezoom">
                <pslz:sldZm>
                  <pslz:sldZmObj sldId="680" cId="4017921954">
                    <pslz:zmPr id="{EFAE52BE-837B-4760-91E6-AC4F27BB190F}" returnToParent="0" imageType="cover" transitionDur="1000">
                      <p166:blipFill xmlns:p166="http://schemas.microsoft.com/office/powerpoint/2016/6/main">
                        <a:blip r:embed="rId6"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286000" cy="1275522"/>
                        </a:xfrm>
                        <a:prstGeom prst="rect">
                          <a:avLst/>
                        </a:prstGeom>
                        <a:ln w="3175">
                          <a:solidFill>
                            <a:prstClr val="ltGray"/>
                          </a:solidFill>
                        </a:ln>
                      </p166:spPr>
                    </pslz:zmPr>
                  </pslz:sldZmObj>
                </pslz:sldZm>
              </a:graphicData>
            </a:graphic>
          </p:graphicFrame>
        </mc:Choice>
        <mc:Fallback xmlns="">
          <p:pic>
            <p:nvPicPr>
              <p:cNvPr id="28" name="Slide Zoom 27">
                <a:hlinkClick r:id="rId7" action="ppaction://hlinksldjump"/>
                <a:extLst>
                  <a:ext uri="{FF2B5EF4-FFF2-40B4-BE49-F238E27FC236}">
                    <a16:creationId xmlns:a16="http://schemas.microsoft.com/office/drawing/2014/main" id="{F7AE8665-2640-4126-844E-5CB1F661C612}"/>
                  </a:ext>
                </a:extLst>
              </p:cNvPr>
              <p:cNvPicPr>
                <a:picLocks noGrp="1" noRot="1" noChangeAspect="1" noMove="1" noResize="1" noEditPoints="1" noAdjustHandles="1" noChangeArrowheads="1" noChangeShapeType="1"/>
              </p:cNvPicPr>
              <p:nvPr/>
            </p:nvPicPr>
            <p:blipFill>
              <a:blip r:embed="rId8" cstate="print">
                <a:extLst>
                  <a:ext uri="{28A0092B-C50C-407E-A947-70E740481C1C}">
                    <a14:useLocalDpi xmlns:a14="http://schemas.microsoft.com/office/drawing/2010/main" val="0"/>
                  </a:ext>
                </a:extLst>
              </a:blip>
              <a:stretch>
                <a:fillRect/>
              </a:stretch>
            </p:blipFill>
            <p:spPr>
              <a:xfrm>
                <a:off x="1057493" y="4424892"/>
                <a:ext cx="2286000" cy="127552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30" name="Slide Zoom 29">
                <a:extLst>
                  <a:ext uri="{FF2B5EF4-FFF2-40B4-BE49-F238E27FC236}">
                    <a16:creationId xmlns:a16="http://schemas.microsoft.com/office/drawing/2014/main" id="{BB24E685-B7B7-4545-9305-09A7012672A2}"/>
                  </a:ext>
                </a:extLst>
              </p:cNvPr>
              <p:cNvGraphicFramePr>
                <a:graphicFrameLocks noChangeAspect="1"/>
              </p:cNvGraphicFramePr>
              <p:nvPr>
                <p:extLst>
                  <p:ext uri="{D42A27DB-BD31-4B8C-83A1-F6EECF244321}">
                    <p14:modId xmlns:p14="http://schemas.microsoft.com/office/powerpoint/2010/main" val="1467487010"/>
                  </p:ext>
                </p:extLst>
              </p:nvPr>
            </p:nvGraphicFramePr>
            <p:xfrm>
              <a:off x="5629493" y="4424892"/>
              <a:ext cx="2286000" cy="1275522"/>
            </p:xfrm>
            <a:graphic>
              <a:graphicData uri="http://schemas.microsoft.com/office/powerpoint/2016/slidezoom">
                <pslz:sldZm>
                  <pslz:sldZmObj sldId="681" cId="1398094514">
                    <pslz:zmPr id="{A08C88A1-8069-4082-9B22-3383038C4471}" returnToParent="0" imageType="cover" transitionDur="1000">
                      <p166:blipFill xmlns:p166="http://schemas.microsoft.com/office/powerpoint/2016/6/main">
                        <a:blip r:embed="rId9" cstate="print">
                          <a:extLst>
                            <a:ext uri="{28A0092B-C50C-407E-A947-70E740481C1C}">
                              <a14:useLocalDpi xmlns:a14="http://schemas.microsoft.com/office/drawing/2010/main" val="0"/>
                            </a:ext>
                          </a:extLst>
                        </a:blip>
                        <a:stretch>
                          <a:fillRect/>
                        </a:stretch>
                      </p166:blipFill>
                      <p166:spPr xmlns:p166="http://schemas.microsoft.com/office/powerpoint/2016/6/main">
                        <a:xfrm>
                          <a:off x="0" y="0"/>
                          <a:ext cx="2286000" cy="1275522"/>
                        </a:xfrm>
                        <a:prstGeom prst="rect">
                          <a:avLst/>
                        </a:prstGeom>
                        <a:ln w="3175">
                          <a:solidFill>
                            <a:prstClr val="ltGray"/>
                          </a:solidFill>
                        </a:ln>
                      </p166:spPr>
                    </pslz:zmPr>
                  </pslz:sldZmObj>
                </pslz:sldZm>
              </a:graphicData>
            </a:graphic>
          </p:graphicFrame>
        </mc:Choice>
        <mc:Fallback xmlns="">
          <p:pic>
            <p:nvPicPr>
              <p:cNvPr id="30" name="Slide Zoom 29">
                <a:hlinkClick r:id="rId10" action="ppaction://hlinksldjump"/>
                <a:extLst>
                  <a:ext uri="{FF2B5EF4-FFF2-40B4-BE49-F238E27FC236}">
                    <a16:creationId xmlns:a16="http://schemas.microsoft.com/office/drawing/2014/main" id="{BB24E685-B7B7-4545-9305-09A7012672A2}"/>
                  </a:ext>
                </a:extLst>
              </p:cNvPr>
              <p:cNvPicPr>
                <a:picLocks noGrp="1" noRot="1" noChangeAspect="1" noMove="1" noResize="1" noEditPoints="1" noAdjustHandles="1" noChangeArrowheads="1" noChangeShapeType="1"/>
              </p:cNvPicPr>
              <p:nvPr/>
            </p:nvPicPr>
            <p:blipFill>
              <a:blip r:embed="rId11" cstate="print">
                <a:extLst>
                  <a:ext uri="{28A0092B-C50C-407E-A947-70E740481C1C}">
                    <a14:useLocalDpi xmlns:a14="http://schemas.microsoft.com/office/drawing/2010/main" val="0"/>
                  </a:ext>
                </a:extLst>
              </a:blip>
              <a:stretch>
                <a:fillRect/>
              </a:stretch>
            </p:blipFill>
            <p:spPr>
              <a:xfrm>
                <a:off x="5629493" y="4424892"/>
                <a:ext cx="2286000" cy="1275522"/>
              </a:xfrm>
              <a:prstGeom prst="rect">
                <a:avLst/>
              </a:prstGeom>
              <a:ln w="3175">
                <a:solidFill>
                  <a:prstClr val="ltGray"/>
                </a:solidFill>
              </a:ln>
            </p:spPr>
          </p:pic>
        </mc:Fallback>
      </mc:AlternateContent>
      <p:sp>
        <p:nvSpPr>
          <p:cNvPr id="31" name="Arrow: Up-Down 30">
            <a:extLst>
              <a:ext uri="{FF2B5EF4-FFF2-40B4-BE49-F238E27FC236}">
                <a16:creationId xmlns:a16="http://schemas.microsoft.com/office/drawing/2014/main" id="{92FF8BE0-AE5E-4D0E-B91D-C64541844940}"/>
              </a:ext>
            </a:extLst>
          </p:cNvPr>
          <p:cNvSpPr/>
          <p:nvPr/>
        </p:nvSpPr>
        <p:spPr>
          <a:xfrm rot="2054966">
            <a:off x="2558656" y="3039785"/>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Up-Down 31">
            <a:extLst>
              <a:ext uri="{FF2B5EF4-FFF2-40B4-BE49-F238E27FC236}">
                <a16:creationId xmlns:a16="http://schemas.microsoft.com/office/drawing/2014/main" id="{11288D49-FC9E-44CB-8859-C9CD32D89F87}"/>
              </a:ext>
            </a:extLst>
          </p:cNvPr>
          <p:cNvSpPr/>
          <p:nvPr/>
        </p:nvSpPr>
        <p:spPr>
          <a:xfrm rot="19425652">
            <a:off x="5942087" y="3034472"/>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473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3400" dirty="0"/>
              <a:t>RQAM Role</a:t>
            </a:r>
          </a:p>
        </p:txBody>
      </p:sp>
      <p:sp>
        <p:nvSpPr>
          <p:cNvPr id="5" name="Text Placeholder 4"/>
          <p:cNvSpPr>
            <a:spLocks noGrp="1"/>
          </p:cNvSpPr>
          <p:nvPr>
            <p:ph type="body" sz="quarter" idx="14"/>
          </p:nvPr>
        </p:nvSpPr>
        <p:spPr>
          <a:xfrm>
            <a:off x="152400" y="1600200"/>
            <a:ext cx="8718468" cy="5257800"/>
          </a:xfrm>
        </p:spPr>
        <p:txBody>
          <a:bodyPr>
            <a:normAutofit/>
          </a:bodyPr>
          <a:lstStyle/>
          <a:p>
            <a:pPr lvl="0" indent="0">
              <a:buClr>
                <a:schemeClr val="tx1"/>
              </a:buClr>
              <a:buNone/>
            </a:pPr>
            <a:endParaRPr lang="en-US" sz="3200" dirty="0">
              <a:latin typeface="+mn-lt"/>
            </a:endParaRPr>
          </a:p>
          <a:p>
            <a:pPr marL="457200" lvl="0" indent="-457200">
              <a:buClr>
                <a:schemeClr val="tx1"/>
              </a:buClr>
            </a:pPr>
            <a:endParaRPr lang="en-US" sz="3200" dirty="0">
              <a:latin typeface="+mn-lt"/>
            </a:endParaRPr>
          </a:p>
          <a:p>
            <a:pPr indent="0">
              <a:buClr>
                <a:schemeClr val="tx1"/>
              </a:buClr>
              <a:buNone/>
            </a:pPr>
            <a:endParaRPr lang="en-US" sz="3200" dirty="0">
              <a:latin typeface="+mn-lt"/>
            </a:endParaRPr>
          </a:p>
        </p:txBody>
      </p:sp>
      <p:sp>
        <p:nvSpPr>
          <p:cNvPr id="4" name="Rectangle 3"/>
          <p:cNvSpPr txBox="1">
            <a:spLocks noChangeArrowheads="1"/>
          </p:cNvSpPr>
          <p:nvPr/>
        </p:nvSpPr>
        <p:spPr>
          <a:xfrm>
            <a:off x="219293" y="1752600"/>
            <a:ext cx="8534400" cy="472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0513" indent="0">
              <a:lnSpc>
                <a:spcPct val="90000"/>
              </a:lnSpc>
              <a:buClr>
                <a:srgbClr val="359B3A"/>
              </a:buClr>
              <a:buSzPct val="125000"/>
              <a:buNone/>
            </a:pPr>
            <a:endParaRPr lang="en-US" altLang="en-US" sz="4000" dirty="0">
              <a:solidFill>
                <a:schemeClr val="tx2"/>
              </a:solidFill>
            </a:endParaRPr>
          </a:p>
        </p:txBody>
      </p:sp>
      <p:sp>
        <p:nvSpPr>
          <p:cNvPr id="6" name="Rectangle: Rounded Corners 5">
            <a:extLst>
              <a:ext uri="{FF2B5EF4-FFF2-40B4-BE49-F238E27FC236}">
                <a16:creationId xmlns:a16="http://schemas.microsoft.com/office/drawing/2014/main" id="{B217C532-1A0C-497A-83E2-AFD9EBA2384E}"/>
              </a:ext>
            </a:extLst>
          </p:cNvPr>
          <p:cNvSpPr/>
          <p:nvPr/>
        </p:nvSpPr>
        <p:spPr>
          <a:xfrm>
            <a:off x="1219200" y="2209800"/>
            <a:ext cx="6705599"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u="sng" dirty="0"/>
              <a:t>Quality System Oversight and Policy Implementation</a:t>
            </a:r>
          </a:p>
          <a:p>
            <a:pPr algn="ctr"/>
            <a:endParaRPr lang="en-US" sz="2200" dirty="0"/>
          </a:p>
          <a:p>
            <a:pPr marL="457200" indent="-457200">
              <a:buFont typeface="Arial" panose="020B0604020202020204" pitchFamily="34" charset="0"/>
              <a:buChar char="•"/>
            </a:pPr>
            <a:r>
              <a:rPr lang="en-US" sz="2400" dirty="0"/>
              <a:t>Regional Quality Management Plan</a:t>
            </a:r>
          </a:p>
          <a:p>
            <a:pPr marL="457200" indent="-457200">
              <a:buFont typeface="Arial" panose="020B0604020202020204" pitchFamily="34" charset="0"/>
              <a:buChar char="•"/>
            </a:pPr>
            <a:r>
              <a:rPr lang="en-US" sz="2400" dirty="0"/>
              <a:t>QA Team – 4 QA Chemists</a:t>
            </a:r>
          </a:p>
          <a:p>
            <a:pPr marL="457200" indent="-457200">
              <a:buFont typeface="Arial" panose="020B0604020202020204" pitchFamily="34" charset="0"/>
              <a:buChar char="•"/>
            </a:pPr>
            <a:r>
              <a:rPr lang="en-US" sz="2400" dirty="0"/>
              <a:t>Quality System Reviews</a:t>
            </a:r>
          </a:p>
        </p:txBody>
      </p:sp>
    </p:spTree>
    <p:extLst>
      <p:ext uri="{BB962C8B-B14F-4D97-AF65-F5344CB8AC3E}">
        <p14:creationId xmlns:p14="http://schemas.microsoft.com/office/powerpoint/2010/main" val="342423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3400" dirty="0"/>
              <a:t>RQAM Role</a:t>
            </a:r>
          </a:p>
        </p:txBody>
      </p:sp>
      <p:sp>
        <p:nvSpPr>
          <p:cNvPr id="5" name="Text Placeholder 4"/>
          <p:cNvSpPr>
            <a:spLocks noGrp="1"/>
          </p:cNvSpPr>
          <p:nvPr>
            <p:ph type="body" sz="quarter" idx="14"/>
          </p:nvPr>
        </p:nvSpPr>
        <p:spPr>
          <a:xfrm>
            <a:off x="152400" y="1600200"/>
            <a:ext cx="8718468" cy="5257800"/>
          </a:xfrm>
        </p:spPr>
        <p:txBody>
          <a:bodyPr>
            <a:normAutofit/>
          </a:bodyPr>
          <a:lstStyle/>
          <a:p>
            <a:pPr lvl="0" indent="0">
              <a:buClr>
                <a:schemeClr val="tx1"/>
              </a:buClr>
              <a:buNone/>
            </a:pPr>
            <a:endParaRPr lang="en-US" sz="3200" dirty="0">
              <a:latin typeface="+mn-lt"/>
            </a:endParaRPr>
          </a:p>
          <a:p>
            <a:pPr marL="457200" lvl="0" indent="-457200">
              <a:buClr>
                <a:schemeClr val="tx1"/>
              </a:buClr>
            </a:pPr>
            <a:endParaRPr lang="en-US" sz="3200" dirty="0">
              <a:latin typeface="+mn-lt"/>
            </a:endParaRPr>
          </a:p>
          <a:p>
            <a:pPr indent="0">
              <a:buClr>
                <a:schemeClr val="tx1"/>
              </a:buClr>
              <a:buNone/>
            </a:pPr>
            <a:endParaRPr lang="en-US" sz="3200" dirty="0">
              <a:latin typeface="+mn-lt"/>
            </a:endParaRPr>
          </a:p>
        </p:txBody>
      </p:sp>
      <p:sp>
        <p:nvSpPr>
          <p:cNvPr id="4" name="Rectangle 3"/>
          <p:cNvSpPr txBox="1">
            <a:spLocks noChangeArrowheads="1"/>
          </p:cNvSpPr>
          <p:nvPr/>
        </p:nvSpPr>
        <p:spPr>
          <a:xfrm>
            <a:off x="219293" y="1752600"/>
            <a:ext cx="8534400" cy="472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0513" indent="0">
              <a:lnSpc>
                <a:spcPct val="90000"/>
              </a:lnSpc>
              <a:buClr>
                <a:srgbClr val="359B3A"/>
              </a:buClr>
              <a:buSzPct val="125000"/>
              <a:buNone/>
            </a:pPr>
            <a:endParaRPr lang="en-US" altLang="en-US" sz="4000" dirty="0">
              <a:solidFill>
                <a:schemeClr val="tx2"/>
              </a:solidFill>
            </a:endParaRPr>
          </a:p>
        </p:txBody>
      </p:sp>
      <p:sp>
        <p:nvSpPr>
          <p:cNvPr id="6" name="Rectangle: Rounded Corners 5">
            <a:extLst>
              <a:ext uri="{FF2B5EF4-FFF2-40B4-BE49-F238E27FC236}">
                <a16:creationId xmlns:a16="http://schemas.microsoft.com/office/drawing/2014/main" id="{B217C532-1A0C-497A-83E2-AFD9EBA2384E}"/>
              </a:ext>
            </a:extLst>
          </p:cNvPr>
          <p:cNvSpPr/>
          <p:nvPr/>
        </p:nvSpPr>
        <p:spPr>
          <a:xfrm>
            <a:off x="1219200" y="2209800"/>
            <a:ext cx="6705599"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t>Data Integrity</a:t>
            </a:r>
          </a:p>
          <a:p>
            <a:pPr algn="ctr"/>
            <a:endParaRPr lang="en-US" sz="2000" dirty="0"/>
          </a:p>
          <a:p>
            <a:pPr marL="457200" indent="-457200">
              <a:buFont typeface="Arial" panose="020B0604020202020204" pitchFamily="34" charset="0"/>
              <a:buChar char="•"/>
            </a:pPr>
            <a:r>
              <a:rPr lang="en-US" sz="2400" dirty="0"/>
              <a:t>Quality Assurance Project Plans</a:t>
            </a:r>
          </a:p>
          <a:p>
            <a:pPr marL="457200" indent="-457200">
              <a:buFont typeface="Arial" panose="020B0604020202020204" pitchFamily="34" charset="0"/>
              <a:buChar char="•"/>
            </a:pPr>
            <a:r>
              <a:rPr lang="en-US" sz="2400" dirty="0"/>
              <a:t>Standard Operating Procedures</a:t>
            </a:r>
          </a:p>
          <a:p>
            <a:pPr marL="457200" indent="-457200">
              <a:buFont typeface="Arial" panose="020B0604020202020204" pitchFamily="34" charset="0"/>
              <a:buChar char="•"/>
            </a:pPr>
            <a:r>
              <a:rPr lang="en-US" sz="2400" dirty="0"/>
              <a:t>Quality Assurance Field Activities Procedures</a:t>
            </a:r>
          </a:p>
          <a:p>
            <a:pPr marL="457200" indent="-457200">
              <a:buFont typeface="Arial" panose="020B0604020202020204" pitchFamily="34" charset="0"/>
              <a:buChar char="•"/>
            </a:pPr>
            <a:r>
              <a:rPr lang="en-US" sz="2400" dirty="0"/>
              <a:t>Data Management</a:t>
            </a:r>
          </a:p>
          <a:p>
            <a:pPr marL="457200" indent="-457200">
              <a:buFont typeface="Arial" panose="020B0604020202020204" pitchFamily="34" charset="0"/>
              <a:buChar char="•"/>
            </a:pPr>
            <a:r>
              <a:rPr lang="en-US" sz="2400" b="1" dirty="0"/>
              <a:t>Alternate Test Procedure Coordinator</a:t>
            </a:r>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4017921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3400" dirty="0"/>
              <a:t>RQAM Role</a:t>
            </a:r>
          </a:p>
        </p:txBody>
      </p:sp>
      <p:sp>
        <p:nvSpPr>
          <p:cNvPr id="5" name="Text Placeholder 4"/>
          <p:cNvSpPr>
            <a:spLocks noGrp="1"/>
          </p:cNvSpPr>
          <p:nvPr>
            <p:ph type="body" sz="quarter" idx="14"/>
          </p:nvPr>
        </p:nvSpPr>
        <p:spPr>
          <a:xfrm>
            <a:off x="152400" y="1600200"/>
            <a:ext cx="8718468" cy="5257800"/>
          </a:xfrm>
        </p:spPr>
        <p:txBody>
          <a:bodyPr>
            <a:normAutofit/>
          </a:bodyPr>
          <a:lstStyle/>
          <a:p>
            <a:pPr lvl="0" indent="0">
              <a:buClr>
                <a:schemeClr val="tx1"/>
              </a:buClr>
              <a:buNone/>
            </a:pPr>
            <a:endParaRPr lang="en-US" sz="3200" dirty="0">
              <a:latin typeface="+mn-lt"/>
            </a:endParaRPr>
          </a:p>
          <a:p>
            <a:pPr marL="457200" lvl="0" indent="-457200">
              <a:buClr>
                <a:schemeClr val="tx1"/>
              </a:buClr>
            </a:pPr>
            <a:endParaRPr lang="en-US" sz="3200" dirty="0">
              <a:latin typeface="+mn-lt"/>
            </a:endParaRPr>
          </a:p>
          <a:p>
            <a:pPr indent="0">
              <a:buClr>
                <a:schemeClr val="tx1"/>
              </a:buClr>
              <a:buNone/>
            </a:pPr>
            <a:endParaRPr lang="en-US" sz="3200" dirty="0">
              <a:latin typeface="+mn-lt"/>
            </a:endParaRPr>
          </a:p>
        </p:txBody>
      </p:sp>
      <p:sp>
        <p:nvSpPr>
          <p:cNvPr id="4" name="Rectangle 3"/>
          <p:cNvSpPr txBox="1">
            <a:spLocks noChangeArrowheads="1"/>
          </p:cNvSpPr>
          <p:nvPr/>
        </p:nvSpPr>
        <p:spPr>
          <a:xfrm>
            <a:off x="219293" y="1752600"/>
            <a:ext cx="8534400" cy="472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0513" indent="0">
              <a:lnSpc>
                <a:spcPct val="90000"/>
              </a:lnSpc>
              <a:buClr>
                <a:srgbClr val="359B3A"/>
              </a:buClr>
              <a:buSzPct val="125000"/>
              <a:buNone/>
            </a:pPr>
            <a:endParaRPr lang="en-US" altLang="en-US" sz="4000" dirty="0">
              <a:solidFill>
                <a:schemeClr val="tx2"/>
              </a:solidFill>
            </a:endParaRPr>
          </a:p>
        </p:txBody>
      </p:sp>
      <p:sp>
        <p:nvSpPr>
          <p:cNvPr id="6" name="Rectangle: Rounded Corners 5">
            <a:extLst>
              <a:ext uri="{FF2B5EF4-FFF2-40B4-BE49-F238E27FC236}">
                <a16:creationId xmlns:a16="http://schemas.microsoft.com/office/drawing/2014/main" id="{B217C532-1A0C-497A-83E2-AFD9EBA2384E}"/>
              </a:ext>
            </a:extLst>
          </p:cNvPr>
          <p:cNvSpPr/>
          <p:nvPr/>
        </p:nvSpPr>
        <p:spPr>
          <a:xfrm>
            <a:off x="1219200" y="2209800"/>
            <a:ext cx="6705599" cy="3733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t>Scientific Integrity</a:t>
            </a:r>
          </a:p>
          <a:p>
            <a:pPr algn="ctr"/>
            <a:endParaRPr lang="en-US" sz="2000" dirty="0"/>
          </a:p>
          <a:p>
            <a:pPr marL="457200" indent="-457200">
              <a:buFont typeface="Arial" panose="020B0604020202020204" pitchFamily="34" charset="0"/>
              <a:buChar char="•"/>
            </a:pPr>
            <a:r>
              <a:rPr lang="en-US" sz="2400" dirty="0"/>
              <a:t>Scientific Integrity Policy</a:t>
            </a:r>
          </a:p>
          <a:p>
            <a:pPr marL="457200" indent="-457200">
              <a:buFont typeface="Arial" panose="020B0604020202020204" pitchFamily="34" charset="0"/>
              <a:buChar char="•"/>
            </a:pPr>
            <a:r>
              <a:rPr lang="en-US" sz="2400" dirty="0"/>
              <a:t>FEM Competency Policy</a:t>
            </a:r>
          </a:p>
          <a:p>
            <a:pPr marL="457200" indent="-457200">
              <a:buFont typeface="Arial" panose="020B0604020202020204" pitchFamily="34" charset="0"/>
              <a:buChar char="•"/>
            </a:pPr>
            <a:r>
              <a:rPr lang="en-US" sz="2400" dirty="0"/>
              <a:t>Peer Review Policy</a:t>
            </a:r>
          </a:p>
          <a:p>
            <a:pPr marL="457200" indent="-457200">
              <a:buFont typeface="Arial" panose="020B0604020202020204" pitchFamily="34" charset="0"/>
              <a:buChar char="•"/>
            </a:pPr>
            <a:r>
              <a:rPr lang="en-US" sz="2400" dirty="0"/>
              <a:t>Science Inventory</a:t>
            </a:r>
          </a:p>
          <a:p>
            <a:pPr marL="457200" indent="-457200">
              <a:buFont typeface="Arial" panose="020B0604020202020204" pitchFamily="34" charset="0"/>
              <a:buChar char="•"/>
            </a:pPr>
            <a:r>
              <a:rPr lang="en-US" sz="2400" dirty="0"/>
              <a:t>Authorship Policy</a:t>
            </a:r>
          </a:p>
          <a:p>
            <a:pPr marL="457200" indent="-457200">
              <a:buFont typeface="Arial" panose="020B0604020202020204" pitchFamily="34" charset="0"/>
              <a:buChar char="•"/>
            </a:pPr>
            <a:r>
              <a:rPr lang="en-US" sz="2400" dirty="0"/>
              <a:t>Clearance Policy</a:t>
            </a:r>
          </a:p>
          <a:p>
            <a:pPr marL="457200" indent="-457200">
              <a:buFont typeface="Arial" panose="020B0604020202020204" pitchFamily="34" charset="0"/>
              <a:buChar char="•"/>
            </a:pPr>
            <a:r>
              <a:rPr lang="en-US" sz="2400" dirty="0"/>
              <a:t>Public Access Policy</a:t>
            </a:r>
          </a:p>
        </p:txBody>
      </p:sp>
    </p:spTree>
    <p:extLst>
      <p:ext uri="{BB962C8B-B14F-4D97-AF65-F5344CB8AC3E}">
        <p14:creationId xmlns:p14="http://schemas.microsoft.com/office/powerpoint/2010/main" val="1398094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4000" dirty="0"/>
              <a:t>What is CWA ATP?</a:t>
            </a:r>
          </a:p>
        </p:txBody>
      </p:sp>
      <p:graphicFrame>
        <p:nvGraphicFramePr>
          <p:cNvPr id="3" name="Diagram 2">
            <a:extLst>
              <a:ext uri="{FF2B5EF4-FFF2-40B4-BE49-F238E27FC236}">
                <a16:creationId xmlns:a16="http://schemas.microsoft.com/office/drawing/2014/main" id="{25B310B6-D22F-4B43-AE37-4BF81CB5B100}"/>
              </a:ext>
            </a:extLst>
          </p:cNvPr>
          <p:cNvGraphicFramePr/>
          <p:nvPr>
            <p:extLst>
              <p:ext uri="{D42A27DB-BD31-4B8C-83A1-F6EECF244321}">
                <p14:modId xmlns:p14="http://schemas.microsoft.com/office/powerpoint/2010/main" val="4129027931"/>
              </p:ext>
            </p:extLst>
          </p:nvPr>
        </p:nvGraphicFramePr>
        <p:xfrm>
          <a:off x="3419693" y="1524000"/>
          <a:ext cx="5495707" cy="4217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20A78859-8EAE-4126-A264-F6C2285E26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2286000"/>
            <a:ext cx="3205897" cy="4164330"/>
          </a:xfrm>
          <a:prstGeom prst="rect">
            <a:avLst/>
          </a:prstGeom>
        </p:spPr>
      </p:pic>
    </p:spTree>
    <p:extLst>
      <p:ext uri="{BB962C8B-B14F-4D97-AF65-F5344CB8AC3E}">
        <p14:creationId xmlns:p14="http://schemas.microsoft.com/office/powerpoint/2010/main" val="296508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434619-80FF-4C41-A646-8258BDB05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0"/>
            <a:ext cx="9144000" cy="2362200"/>
          </a:xfrm>
          <a:prstGeom prst="rect">
            <a:avLst/>
          </a:prstGeom>
        </p:spPr>
      </p:pic>
      <p:sp>
        <p:nvSpPr>
          <p:cNvPr id="6" name="Text Placeholder 5">
            <a:extLst>
              <a:ext uri="{FF2B5EF4-FFF2-40B4-BE49-F238E27FC236}">
                <a16:creationId xmlns:a16="http://schemas.microsoft.com/office/drawing/2014/main" id="{75C9861C-FFE8-434F-87E9-7BD34C37E9E3}"/>
              </a:ext>
            </a:extLst>
          </p:cNvPr>
          <p:cNvSpPr>
            <a:spLocks noGrp="1"/>
          </p:cNvSpPr>
          <p:nvPr>
            <p:ph type="body" sz="quarter" idx="10"/>
          </p:nvPr>
        </p:nvSpPr>
        <p:spPr>
          <a:xfrm>
            <a:off x="3124200" y="457200"/>
            <a:ext cx="5791200" cy="685800"/>
          </a:xfrm>
        </p:spPr>
        <p:txBody>
          <a:bodyPr>
            <a:noAutofit/>
          </a:bodyPr>
          <a:lstStyle/>
          <a:p>
            <a:r>
              <a:rPr lang="en-US" sz="4000" dirty="0">
                <a:solidFill>
                  <a:srgbClr val="0070C0"/>
                </a:solidFill>
              </a:rPr>
              <a:t>ATP Protocols</a:t>
            </a:r>
          </a:p>
        </p:txBody>
      </p:sp>
      <p:sp>
        <p:nvSpPr>
          <p:cNvPr id="7" name="Text Placeholder 6">
            <a:extLst>
              <a:ext uri="{FF2B5EF4-FFF2-40B4-BE49-F238E27FC236}">
                <a16:creationId xmlns:a16="http://schemas.microsoft.com/office/drawing/2014/main" id="{6A639AE5-722B-49EA-9E28-B0F442759C18}"/>
              </a:ext>
            </a:extLst>
          </p:cNvPr>
          <p:cNvSpPr>
            <a:spLocks noGrp="1"/>
          </p:cNvSpPr>
          <p:nvPr>
            <p:ph type="body" sz="quarter" idx="11"/>
          </p:nvPr>
        </p:nvSpPr>
        <p:spPr>
          <a:xfrm>
            <a:off x="152400" y="3931860"/>
            <a:ext cx="8839200" cy="2667000"/>
          </a:xfrm>
        </p:spPr>
        <p:txBody>
          <a:bodyPr>
            <a:noAutofit/>
          </a:bodyPr>
          <a:lstStyle/>
          <a:p>
            <a:pPr>
              <a:spcBef>
                <a:spcPts val="0"/>
              </a:spcBef>
              <a:spcAft>
                <a:spcPts val="0"/>
              </a:spcAft>
              <a:buClr>
                <a:srgbClr val="FFFF00"/>
              </a:buClr>
              <a:buFont typeface="Wingdings" panose="05000000000000000000" pitchFamily="2" charset="2"/>
              <a:buChar char=""/>
            </a:pPr>
            <a:r>
              <a:rPr lang="en-US" sz="1650" dirty="0"/>
              <a:t>Protocol for Review and Validation of Alternate Test Procedures for Regulated Organic and Inorganic Analytes in Wastewater Under EPA’s Alternate Test Procedure Program (February 2018)</a:t>
            </a:r>
          </a:p>
          <a:p>
            <a:pPr>
              <a:spcBef>
                <a:spcPts val="0"/>
              </a:spcBef>
              <a:spcAft>
                <a:spcPts val="0"/>
              </a:spcAft>
              <a:buClr>
                <a:srgbClr val="FFFF00"/>
              </a:buClr>
              <a:buFont typeface="Wingdings" panose="05000000000000000000" pitchFamily="2" charset="2"/>
              <a:buChar char=""/>
            </a:pPr>
            <a:endParaRPr lang="en-US" sz="1650" dirty="0"/>
          </a:p>
          <a:p>
            <a:pPr>
              <a:spcBef>
                <a:spcPts val="0"/>
              </a:spcBef>
              <a:spcAft>
                <a:spcPts val="0"/>
              </a:spcAft>
              <a:buClr>
                <a:srgbClr val="FFFF00"/>
              </a:buClr>
              <a:buFont typeface="Wingdings" panose="05000000000000000000" pitchFamily="2" charset="2"/>
              <a:buChar char=""/>
            </a:pPr>
            <a:r>
              <a:rPr lang="en-US" sz="1650" dirty="0"/>
              <a:t>Protocol for Review and Validation of New Methods for Regulated Organic and Inorganic Analytes in Wastewater Under EPA’s Alternate Test Procedure Program (February 2018)</a:t>
            </a:r>
          </a:p>
          <a:p>
            <a:pPr>
              <a:spcBef>
                <a:spcPts val="0"/>
              </a:spcBef>
              <a:spcAft>
                <a:spcPts val="0"/>
              </a:spcAft>
              <a:buClr>
                <a:srgbClr val="FFFF00"/>
              </a:buClr>
              <a:buFont typeface="Wingdings" panose="05000000000000000000" pitchFamily="2" charset="2"/>
              <a:buChar char=""/>
            </a:pPr>
            <a:endParaRPr lang="en-US" sz="1650" dirty="0"/>
          </a:p>
          <a:p>
            <a:pPr>
              <a:spcBef>
                <a:spcPts val="0"/>
              </a:spcBef>
              <a:spcAft>
                <a:spcPts val="0"/>
              </a:spcAft>
              <a:buClr>
                <a:srgbClr val="FFFF00"/>
              </a:buClr>
              <a:buFont typeface="Wingdings" panose="05000000000000000000" pitchFamily="2" charset="2"/>
              <a:buChar char=""/>
            </a:pPr>
            <a:r>
              <a:rPr lang="en-US" sz="1650" dirty="0"/>
              <a:t>EPA Microbiological Alternate Test Procedure Protocol for Drinking Water,  Ambient Water,  Wastewater and Sewage Sludge Monitoring Methods (September 2010)</a:t>
            </a:r>
          </a:p>
        </p:txBody>
      </p:sp>
      <p:sp>
        <p:nvSpPr>
          <p:cNvPr id="9" name="TextBox 8">
            <a:extLst>
              <a:ext uri="{FF2B5EF4-FFF2-40B4-BE49-F238E27FC236}">
                <a16:creationId xmlns:a16="http://schemas.microsoft.com/office/drawing/2014/main" id="{CA9116D7-A653-4446-B70D-83253E00D29A}"/>
              </a:ext>
            </a:extLst>
          </p:cNvPr>
          <p:cNvSpPr txBox="1"/>
          <p:nvPr/>
        </p:nvSpPr>
        <p:spPr>
          <a:xfrm>
            <a:off x="19792" y="1844070"/>
            <a:ext cx="9144000" cy="1569660"/>
          </a:xfrm>
          <a:prstGeom prst="rect">
            <a:avLst/>
          </a:prstGeom>
          <a:noFill/>
        </p:spPr>
        <p:txBody>
          <a:bodyPr wrap="square" rtlCol="0">
            <a:spAutoFit/>
          </a:bodyPr>
          <a:lstStyle/>
          <a:p>
            <a:pPr algn="ctr"/>
            <a:r>
              <a:rPr lang="en-US" sz="9600" dirty="0">
                <a:ln w="114300" cmpd="dbl">
                  <a:solidFill>
                    <a:schemeClr val="accent5"/>
                  </a:solidFill>
                </a:ln>
                <a:solidFill>
                  <a:srgbClr val="16F6F6"/>
                </a:solidFill>
                <a:effectLst>
                  <a:glow rad="228600">
                    <a:schemeClr val="accent5">
                      <a:satMod val="175000"/>
                      <a:alpha val="40000"/>
                    </a:schemeClr>
                  </a:glow>
                </a:effectLst>
              </a:rPr>
              <a:t>Updated in 2018</a:t>
            </a:r>
          </a:p>
        </p:txBody>
      </p:sp>
    </p:spTree>
    <p:extLst>
      <p:ext uri="{BB962C8B-B14F-4D97-AF65-F5344CB8AC3E}">
        <p14:creationId xmlns:p14="http://schemas.microsoft.com/office/powerpoint/2010/main" val="98205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nodeType="afterEffect">
                                  <p:stCondLst>
                                    <p:cond delay="0"/>
                                  </p:stCondLst>
                                  <p:childTnLst>
                                    <p:animClr clrSpc="rgb" dir="cw">
                                      <p:cBhvr override="childStyle">
                                        <p:cTn id="6" dur="500" autoRev="1" fill="remove"/>
                                        <p:tgtEl>
                                          <p:spTgt spid="9">
                                            <p:txEl>
                                              <p:pRg st="0" end="0"/>
                                            </p:txEl>
                                          </p:spTgt>
                                        </p:tgtEl>
                                        <p:attrNameLst>
                                          <p:attrName>style.color</p:attrName>
                                        </p:attrNameLst>
                                      </p:cBhvr>
                                      <p:to>
                                        <a:schemeClr val="bg1"/>
                                      </p:to>
                                    </p:animClr>
                                    <p:animClr clrSpc="rgb" dir="cw">
                                      <p:cBhvr>
                                        <p:cTn id="7" dur="500" autoRev="1" fill="remove"/>
                                        <p:tgtEl>
                                          <p:spTgt spid="9">
                                            <p:txEl>
                                              <p:pRg st="0" end="0"/>
                                            </p:txEl>
                                          </p:spTgt>
                                        </p:tgtEl>
                                        <p:attrNameLst>
                                          <p:attrName>fillcolor</p:attrName>
                                        </p:attrNameLst>
                                      </p:cBhvr>
                                      <p:to>
                                        <a:schemeClr val="bg1"/>
                                      </p:to>
                                    </p:animClr>
                                    <p:set>
                                      <p:cBhvr>
                                        <p:cTn id="8" dur="500" autoRev="1" fill="remove"/>
                                        <p:tgtEl>
                                          <p:spTgt spid="9">
                                            <p:txEl>
                                              <p:pRg st="0" end="0"/>
                                            </p:txEl>
                                          </p:spTgt>
                                        </p:tgtEl>
                                        <p:attrNameLst>
                                          <p:attrName>fill.type</p:attrName>
                                        </p:attrNameLst>
                                      </p:cBhvr>
                                      <p:to>
                                        <p:strVal val="solid"/>
                                      </p:to>
                                    </p:set>
                                    <p:set>
                                      <p:cBhvr>
                                        <p:cTn id="9" dur="500" autoRev="1" fill="remove"/>
                                        <p:tgtEl>
                                          <p:spTgt spid="9">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2900" dirty="0"/>
              <a:t>ATP Approval Process Overview</a:t>
            </a:r>
          </a:p>
        </p:txBody>
      </p:sp>
      <p:sp>
        <p:nvSpPr>
          <p:cNvPr id="5" name="Text Placeholder 4"/>
          <p:cNvSpPr>
            <a:spLocks noGrp="1"/>
          </p:cNvSpPr>
          <p:nvPr>
            <p:ph type="body" sz="quarter" idx="14"/>
          </p:nvPr>
        </p:nvSpPr>
        <p:spPr>
          <a:xfrm>
            <a:off x="152400" y="1600200"/>
            <a:ext cx="8668187" cy="5257800"/>
          </a:xfrm>
        </p:spPr>
        <p:txBody>
          <a:bodyPr>
            <a:normAutofit/>
          </a:bodyPr>
          <a:lstStyle/>
          <a:p>
            <a:pPr lvl="0" indent="0">
              <a:buClr>
                <a:schemeClr val="tx1"/>
              </a:buClr>
              <a:buNone/>
            </a:pPr>
            <a:endParaRPr lang="en-US" sz="3200" dirty="0">
              <a:latin typeface="+mn-lt"/>
            </a:endParaRPr>
          </a:p>
          <a:p>
            <a:pPr marL="457200" lvl="0" indent="-457200">
              <a:buClr>
                <a:schemeClr val="tx1"/>
              </a:buClr>
            </a:pPr>
            <a:endParaRPr lang="en-US" sz="3200" dirty="0">
              <a:latin typeface="+mn-lt"/>
            </a:endParaRPr>
          </a:p>
          <a:p>
            <a:pPr indent="0">
              <a:buClr>
                <a:schemeClr val="tx1"/>
              </a:buClr>
              <a:buNone/>
            </a:pPr>
            <a:endParaRPr lang="en-US" sz="3200" dirty="0">
              <a:latin typeface="+mn-lt"/>
            </a:endParaRPr>
          </a:p>
        </p:txBody>
      </p:sp>
      <p:pic>
        <p:nvPicPr>
          <p:cNvPr id="6" name="Picture 5">
            <a:extLst>
              <a:ext uri="{FF2B5EF4-FFF2-40B4-BE49-F238E27FC236}">
                <a16:creationId xmlns:a16="http://schemas.microsoft.com/office/drawing/2014/main" id="{E5A6F7A5-23BE-4B4B-8465-9FA7A86F6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38528"/>
            <a:ext cx="7924800" cy="4005072"/>
          </a:xfrm>
          <a:prstGeom prst="rect">
            <a:avLst/>
          </a:prstGeom>
        </p:spPr>
      </p:pic>
    </p:spTree>
    <p:extLst>
      <p:ext uri="{BB962C8B-B14F-4D97-AF65-F5344CB8AC3E}">
        <p14:creationId xmlns:p14="http://schemas.microsoft.com/office/powerpoint/2010/main" val="3675192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24200" y="457200"/>
            <a:ext cx="5791200" cy="685800"/>
          </a:xfrm>
        </p:spPr>
        <p:txBody>
          <a:bodyPr>
            <a:noAutofit/>
          </a:bodyPr>
          <a:lstStyle/>
          <a:p>
            <a:r>
              <a:rPr lang="en-US" sz="4000" dirty="0"/>
              <a:t>ATP Method Validation</a:t>
            </a:r>
          </a:p>
        </p:txBody>
      </p:sp>
      <p:graphicFrame>
        <p:nvGraphicFramePr>
          <p:cNvPr id="3" name="Diagram 2">
            <a:extLst>
              <a:ext uri="{FF2B5EF4-FFF2-40B4-BE49-F238E27FC236}">
                <a16:creationId xmlns:a16="http://schemas.microsoft.com/office/drawing/2014/main" id="{1D3536CE-86F6-4DC3-AD45-5CF18FD38BAF}"/>
              </a:ext>
            </a:extLst>
          </p:cNvPr>
          <p:cNvGraphicFramePr/>
          <p:nvPr>
            <p:extLst>
              <p:ext uri="{D42A27DB-BD31-4B8C-83A1-F6EECF244321}">
                <p14:modId xmlns:p14="http://schemas.microsoft.com/office/powerpoint/2010/main" val="3553734250"/>
              </p:ext>
            </p:extLst>
          </p:nvPr>
        </p:nvGraphicFramePr>
        <p:xfrm>
          <a:off x="219293" y="2587198"/>
          <a:ext cx="8534400" cy="3889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2B0EBE0-0D87-4688-BF3D-A2812FEA3962}"/>
              </a:ext>
            </a:extLst>
          </p:cNvPr>
          <p:cNvSpPr txBox="1"/>
          <p:nvPr/>
        </p:nvSpPr>
        <p:spPr>
          <a:xfrm>
            <a:off x="638393" y="1571535"/>
            <a:ext cx="7696200" cy="1015663"/>
          </a:xfrm>
          <a:prstGeom prst="rect">
            <a:avLst/>
          </a:prstGeom>
          <a:noFill/>
        </p:spPr>
        <p:txBody>
          <a:bodyPr wrap="square" rtlCol="0">
            <a:spAutoFit/>
          </a:bodyPr>
          <a:lstStyle/>
          <a:p>
            <a:pPr algn="ctr"/>
            <a:r>
              <a:rPr lang="en-US" sz="6000" dirty="0">
                <a:solidFill>
                  <a:srgbClr val="0070C0"/>
                </a:solidFill>
              </a:rPr>
              <a:t>3 Tiered Approach</a:t>
            </a:r>
          </a:p>
        </p:txBody>
      </p:sp>
    </p:spTree>
    <p:extLst>
      <p:ext uri="{BB962C8B-B14F-4D97-AF65-F5344CB8AC3E}">
        <p14:creationId xmlns:p14="http://schemas.microsoft.com/office/powerpoint/2010/main" val="4262167014"/>
      </p:ext>
    </p:extLst>
  </p:cSld>
  <p:clrMapOvr>
    <a:masterClrMapping/>
  </p:clrMapOvr>
</p:sld>
</file>

<file path=ppt/theme/theme1.xml><?xml version="1.0" encoding="utf-8"?>
<a:theme xmlns:a="http://schemas.openxmlformats.org/drawingml/2006/main" name="Completely Blan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33053</TotalTime>
  <Words>1528</Words>
  <Application>Microsoft Office PowerPoint</Application>
  <PresentationFormat>On-screen Show (4:3)</PresentationFormat>
  <Paragraphs>227</Paragraphs>
  <Slides>18</Slides>
  <Notes>18</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Gill Sans MT</vt:lpstr>
      <vt:lpstr>Wingdings</vt:lpstr>
      <vt:lpstr>Completely Blanc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Brown, DonaldM</cp:lastModifiedBy>
  <cp:revision>735</cp:revision>
  <cp:lastPrinted>2017-03-09T23:07:31Z</cp:lastPrinted>
  <dcterms:created xsi:type="dcterms:W3CDTF">2013-09-27T18:09:44Z</dcterms:created>
  <dcterms:modified xsi:type="dcterms:W3CDTF">2018-04-05T22:24:59Z</dcterms:modified>
</cp:coreProperties>
</file>