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2" r:id="rId4"/>
    <p:sldId id="263" r:id="rId5"/>
    <p:sldId id="264" r:id="rId6"/>
    <p:sldId id="265" r:id="rId7"/>
    <p:sldId id="274" r:id="rId8"/>
    <p:sldId id="266" r:id="rId9"/>
    <p:sldId id="271" r:id="rId10"/>
    <p:sldId id="275" r:id="rId11"/>
    <p:sldId id="276" r:id="rId12"/>
    <p:sldId id="277" r:id="rId13"/>
    <p:sldId id="278" r:id="rId14"/>
    <p:sldId id="279" r:id="rId15"/>
    <p:sldId id="268" r:id="rId16"/>
    <p:sldId id="270" r:id="rId17"/>
    <p:sldId id="269" r:id="rId18"/>
    <p:sldId id="259" r:id="rId1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risten" initials="TK" lastIdx="1" clrIdx="0">
    <p:extLst>
      <p:ext uri="{19B8F6BF-5375-455C-9EA6-DF929625EA0E}">
        <p15:presenceInfo xmlns:p15="http://schemas.microsoft.com/office/powerpoint/2012/main" userId="S-1-5-21-1562068243-3890762121-1459926415-19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8A36"/>
    <a:srgbClr val="DF13A5"/>
    <a:srgbClr val="006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4" autoAdjust="0"/>
    <p:restoredTop sz="75059" autoAdjust="0"/>
  </p:normalViewPr>
  <p:slideViewPr>
    <p:cSldViewPr>
      <p:cViewPr varScale="1">
        <p:scale>
          <a:sx n="86" d="100"/>
          <a:sy n="86" d="100"/>
        </p:scale>
        <p:origin x="163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Culture of Integrity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A53-40C9-9BB5-1823FCE4F6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A53-40C9-9BB5-1823FCE4F6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A53-40C9-9BB5-1823FCE4F6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A53-40C9-9BB5-1823FCE4F63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A53-40C9-9BB5-1823FCE4F637}"/>
              </c:ext>
            </c:extLst>
          </c:dPt>
          <c:dLbls>
            <c:dLbl>
              <c:idx val="0"/>
              <c:layout>
                <c:manualLayout>
                  <c:x val="-0.13337739032620921"/>
                  <c:y val="0.1646125836383127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3-40C9-9BB5-1823FCE4F637}"/>
                </c:ext>
              </c:extLst>
            </c:dLbl>
            <c:dLbl>
              <c:idx val="1"/>
              <c:layout>
                <c:manualLayout>
                  <c:x val="-0.18094136670416197"/>
                  <c:y val="-7.44939188939411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3-40C9-9BB5-1823FCE4F637}"/>
                </c:ext>
              </c:extLst>
            </c:dLbl>
            <c:dLbl>
              <c:idx val="2"/>
              <c:layout>
                <c:manualLayout>
                  <c:x val="0"/>
                  <c:y val="-0.198210047687701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3-40C9-9BB5-1823FCE4F637}"/>
                </c:ext>
              </c:extLst>
            </c:dLbl>
            <c:dLbl>
              <c:idx val="3"/>
              <c:layout>
                <c:manualLayout>
                  <c:x val="0.13646384045744275"/>
                  <c:y val="-5.886880337140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3-40C9-9BB5-1823FCE4F637}"/>
                </c:ext>
              </c:extLst>
            </c:dLbl>
            <c:dLbl>
              <c:idx val="4"/>
              <c:layout>
                <c:manualLayout>
                  <c:x val="0.13425925925925927"/>
                  <c:y val="0.161458333333333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3-40C9-9BB5-1823FCE4F6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Documentation</c:v>
                </c:pt>
                <c:pt idx="1">
                  <c:v>Confidentiality</c:v>
                </c:pt>
                <c:pt idx="2">
                  <c:v>Transparency</c:v>
                </c:pt>
                <c:pt idx="3">
                  <c:v>Quality</c:v>
                </c:pt>
                <c:pt idx="4">
                  <c:v>Continuous Improvement</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A-AA53-40C9-9BB5-1823FCE4F63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Culture of Integrity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A53-40C9-9BB5-1823FCE4F6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A53-40C9-9BB5-1823FCE4F6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A53-40C9-9BB5-1823FCE4F6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A53-40C9-9BB5-1823FCE4F63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A53-40C9-9BB5-1823FCE4F637}"/>
              </c:ext>
            </c:extLst>
          </c:dPt>
          <c:dLbls>
            <c:dLbl>
              <c:idx val="0"/>
              <c:layout>
                <c:manualLayout>
                  <c:x val="-0.13337739032620921"/>
                  <c:y val="0.1646125836383127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3-40C9-9BB5-1823FCE4F637}"/>
                </c:ext>
              </c:extLst>
            </c:dLbl>
            <c:dLbl>
              <c:idx val="1"/>
              <c:layout>
                <c:manualLayout>
                  <c:x val="-0.18094136670416197"/>
                  <c:y val="-7.44939188939411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3-40C9-9BB5-1823FCE4F637}"/>
                </c:ext>
              </c:extLst>
            </c:dLbl>
            <c:dLbl>
              <c:idx val="2"/>
              <c:layout>
                <c:manualLayout>
                  <c:x val="0"/>
                  <c:y val="-0.198210047687701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3-40C9-9BB5-1823FCE4F637}"/>
                </c:ext>
              </c:extLst>
            </c:dLbl>
            <c:dLbl>
              <c:idx val="3"/>
              <c:layout>
                <c:manualLayout>
                  <c:x val="0.13646384045744275"/>
                  <c:y val="-5.886880337140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3-40C9-9BB5-1823FCE4F637}"/>
                </c:ext>
              </c:extLst>
            </c:dLbl>
            <c:dLbl>
              <c:idx val="4"/>
              <c:layout>
                <c:manualLayout>
                  <c:x val="0.13425925925925927"/>
                  <c:y val="0.161458333333333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3-40C9-9BB5-1823FCE4F6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Documentation</c:v>
                </c:pt>
                <c:pt idx="1">
                  <c:v>Confidentiality</c:v>
                </c:pt>
                <c:pt idx="2">
                  <c:v>Transparency</c:v>
                </c:pt>
                <c:pt idx="3">
                  <c:v>Quality</c:v>
                </c:pt>
                <c:pt idx="4">
                  <c:v>Continuous Improvement</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A-AA53-40C9-9BB5-1823FCE4F63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Culture of Integrity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A53-40C9-9BB5-1823FCE4F6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A53-40C9-9BB5-1823FCE4F6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A53-40C9-9BB5-1823FCE4F6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A53-40C9-9BB5-1823FCE4F63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A53-40C9-9BB5-1823FCE4F637}"/>
              </c:ext>
            </c:extLst>
          </c:dPt>
          <c:dLbls>
            <c:dLbl>
              <c:idx val="0"/>
              <c:layout>
                <c:manualLayout>
                  <c:x val="-0.13337739032620921"/>
                  <c:y val="0.1646125836383127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3-40C9-9BB5-1823FCE4F637}"/>
                </c:ext>
              </c:extLst>
            </c:dLbl>
            <c:dLbl>
              <c:idx val="1"/>
              <c:layout>
                <c:manualLayout>
                  <c:x val="-0.18094136670416197"/>
                  <c:y val="-7.44939188939411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3-40C9-9BB5-1823FCE4F637}"/>
                </c:ext>
              </c:extLst>
            </c:dLbl>
            <c:dLbl>
              <c:idx val="2"/>
              <c:layout>
                <c:manualLayout>
                  <c:x val="0"/>
                  <c:y val="-0.198210047687701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3-40C9-9BB5-1823FCE4F637}"/>
                </c:ext>
              </c:extLst>
            </c:dLbl>
            <c:dLbl>
              <c:idx val="3"/>
              <c:layout>
                <c:manualLayout>
                  <c:x val="0.13646384045744275"/>
                  <c:y val="-5.886880337140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3-40C9-9BB5-1823FCE4F637}"/>
                </c:ext>
              </c:extLst>
            </c:dLbl>
            <c:dLbl>
              <c:idx val="4"/>
              <c:layout>
                <c:manualLayout>
                  <c:x val="0.13425925925925927"/>
                  <c:y val="0.161458333333333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3-40C9-9BB5-1823FCE4F6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Documentation</c:v>
                </c:pt>
                <c:pt idx="1">
                  <c:v>Confidentiality</c:v>
                </c:pt>
                <c:pt idx="2">
                  <c:v>Transparency</c:v>
                </c:pt>
                <c:pt idx="3">
                  <c:v>Quality</c:v>
                </c:pt>
                <c:pt idx="4">
                  <c:v>Continuous Improvement</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A-AA53-40C9-9BB5-1823FCE4F63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Culture of Integrity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A53-40C9-9BB5-1823FCE4F6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A53-40C9-9BB5-1823FCE4F6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A53-40C9-9BB5-1823FCE4F6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A53-40C9-9BB5-1823FCE4F63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A53-40C9-9BB5-1823FCE4F637}"/>
              </c:ext>
            </c:extLst>
          </c:dPt>
          <c:dLbls>
            <c:dLbl>
              <c:idx val="0"/>
              <c:layout>
                <c:manualLayout>
                  <c:x val="-0.13337739032620921"/>
                  <c:y val="0.1646125836383127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3-40C9-9BB5-1823FCE4F637}"/>
                </c:ext>
              </c:extLst>
            </c:dLbl>
            <c:dLbl>
              <c:idx val="1"/>
              <c:layout>
                <c:manualLayout>
                  <c:x val="-0.18094136670416197"/>
                  <c:y val="-7.44939188939411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3-40C9-9BB5-1823FCE4F637}"/>
                </c:ext>
              </c:extLst>
            </c:dLbl>
            <c:dLbl>
              <c:idx val="2"/>
              <c:layout>
                <c:manualLayout>
                  <c:x val="0"/>
                  <c:y val="-0.198210047687701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3-40C9-9BB5-1823FCE4F637}"/>
                </c:ext>
              </c:extLst>
            </c:dLbl>
            <c:dLbl>
              <c:idx val="3"/>
              <c:layout>
                <c:manualLayout>
                  <c:x val="0.13646384045744275"/>
                  <c:y val="-5.886880337140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3-40C9-9BB5-1823FCE4F637}"/>
                </c:ext>
              </c:extLst>
            </c:dLbl>
            <c:dLbl>
              <c:idx val="4"/>
              <c:layout>
                <c:manualLayout>
                  <c:x val="0.13425925925925927"/>
                  <c:y val="0.161458333333333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3-40C9-9BB5-1823FCE4F6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Documentation</c:v>
                </c:pt>
                <c:pt idx="1">
                  <c:v>Confidentiality</c:v>
                </c:pt>
                <c:pt idx="2">
                  <c:v>Transparency</c:v>
                </c:pt>
                <c:pt idx="3">
                  <c:v>Quality</c:v>
                </c:pt>
                <c:pt idx="4">
                  <c:v>Continuous Improvement</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A-AA53-40C9-9BB5-1823FCE4F63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Culture of Integrity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A53-40C9-9BB5-1823FCE4F6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A53-40C9-9BB5-1823FCE4F6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A53-40C9-9BB5-1823FCE4F6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A53-40C9-9BB5-1823FCE4F63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A53-40C9-9BB5-1823FCE4F637}"/>
              </c:ext>
            </c:extLst>
          </c:dPt>
          <c:dLbls>
            <c:dLbl>
              <c:idx val="0"/>
              <c:layout>
                <c:manualLayout>
                  <c:x val="-0.13337739032620921"/>
                  <c:y val="0.1646125836383127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3-40C9-9BB5-1823FCE4F637}"/>
                </c:ext>
              </c:extLst>
            </c:dLbl>
            <c:dLbl>
              <c:idx val="1"/>
              <c:layout>
                <c:manualLayout>
                  <c:x val="-0.18094136670416197"/>
                  <c:y val="-7.44939188939411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3-40C9-9BB5-1823FCE4F637}"/>
                </c:ext>
              </c:extLst>
            </c:dLbl>
            <c:dLbl>
              <c:idx val="2"/>
              <c:layout>
                <c:manualLayout>
                  <c:x val="0"/>
                  <c:y val="-0.198210047687701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3-40C9-9BB5-1823FCE4F637}"/>
                </c:ext>
              </c:extLst>
            </c:dLbl>
            <c:dLbl>
              <c:idx val="3"/>
              <c:layout>
                <c:manualLayout>
                  <c:x val="0.13646384045744275"/>
                  <c:y val="-5.886880337140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3-40C9-9BB5-1823FCE4F637}"/>
                </c:ext>
              </c:extLst>
            </c:dLbl>
            <c:dLbl>
              <c:idx val="4"/>
              <c:layout>
                <c:manualLayout>
                  <c:x val="0.13425925925925927"/>
                  <c:y val="0.161458333333333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3-40C9-9BB5-1823FCE4F6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Documentation</c:v>
                </c:pt>
                <c:pt idx="1">
                  <c:v>Confidentiality</c:v>
                </c:pt>
                <c:pt idx="2">
                  <c:v>Transparency</c:v>
                </c:pt>
                <c:pt idx="3">
                  <c:v>Quality</c:v>
                </c:pt>
                <c:pt idx="4">
                  <c:v>Continuous Improvement</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A-AA53-40C9-9BB5-1823FCE4F63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Culture of Integrity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A53-40C9-9BB5-1823FCE4F6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A53-40C9-9BB5-1823FCE4F6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A53-40C9-9BB5-1823FCE4F6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A53-40C9-9BB5-1823FCE4F63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A53-40C9-9BB5-1823FCE4F637}"/>
              </c:ext>
            </c:extLst>
          </c:dPt>
          <c:dLbls>
            <c:dLbl>
              <c:idx val="0"/>
              <c:layout>
                <c:manualLayout>
                  <c:x val="-0.13337739032620921"/>
                  <c:y val="0.1646125836383127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3-40C9-9BB5-1823FCE4F637}"/>
                </c:ext>
              </c:extLst>
            </c:dLbl>
            <c:dLbl>
              <c:idx val="1"/>
              <c:layout>
                <c:manualLayout>
                  <c:x val="-0.18094136670416197"/>
                  <c:y val="-7.44939188939411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3-40C9-9BB5-1823FCE4F637}"/>
                </c:ext>
              </c:extLst>
            </c:dLbl>
            <c:dLbl>
              <c:idx val="2"/>
              <c:layout>
                <c:manualLayout>
                  <c:x val="0"/>
                  <c:y val="-0.198210047687701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3-40C9-9BB5-1823FCE4F637}"/>
                </c:ext>
              </c:extLst>
            </c:dLbl>
            <c:dLbl>
              <c:idx val="3"/>
              <c:layout>
                <c:manualLayout>
                  <c:x val="0.13646384045744275"/>
                  <c:y val="-5.8868803371409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3-40C9-9BB5-1823FCE4F637}"/>
                </c:ext>
              </c:extLst>
            </c:dLbl>
            <c:dLbl>
              <c:idx val="4"/>
              <c:layout>
                <c:manualLayout>
                  <c:x val="0.13425925925925927"/>
                  <c:y val="0.1614583333333333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3-40C9-9BB5-1823FCE4F63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Documentation</c:v>
                </c:pt>
                <c:pt idx="1">
                  <c:v>Confidentiality</c:v>
                </c:pt>
                <c:pt idx="2">
                  <c:v>Transparency</c:v>
                </c:pt>
                <c:pt idx="3">
                  <c:v>Quality</c:v>
                </c:pt>
                <c:pt idx="4">
                  <c:v>Continuous Improvement</c:v>
                </c:pt>
              </c:strCache>
            </c:strRef>
          </c:cat>
          <c:val>
            <c:numRef>
              <c:f>Sheet1!$B$2:$B$6</c:f>
              <c:numCache>
                <c:formatCode>General</c:formatCode>
                <c:ptCount val="5"/>
                <c:pt idx="0">
                  <c:v>0.2</c:v>
                </c:pt>
                <c:pt idx="1">
                  <c:v>0.2</c:v>
                </c:pt>
                <c:pt idx="2">
                  <c:v>0.2</c:v>
                </c:pt>
                <c:pt idx="3">
                  <c:v>0.2</c:v>
                </c:pt>
                <c:pt idx="4">
                  <c:v>0.2</c:v>
                </c:pt>
              </c:numCache>
            </c:numRef>
          </c:val>
          <c:extLst>
            <c:ext xmlns:c16="http://schemas.microsoft.com/office/drawing/2014/chart" uri="{C3380CC4-5D6E-409C-BE32-E72D297353CC}">
              <c16:uniqueId val="{0000000A-AA53-40C9-9BB5-1823FCE4F63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cdr:x>
      <cdr:y>0.50704</cdr:y>
    </cdr:from>
    <cdr:to>
      <cdr:x>0.96429</cdr:x>
      <cdr:y>0.69014</cdr:y>
    </cdr:to>
    <cdr:sp macro="" textlink="">
      <cdr:nvSpPr>
        <cdr:cNvPr id="2" name="TextBox 1">
          <a:extLst xmlns:a="http://schemas.openxmlformats.org/drawingml/2006/main">
            <a:ext uri="{FF2B5EF4-FFF2-40B4-BE49-F238E27FC236}">
              <a16:creationId xmlns:a16="http://schemas.microsoft.com/office/drawing/2014/main" id="{21D7DBC7-F407-40AB-A973-0FFC09B7C657}"/>
            </a:ext>
          </a:extLst>
        </cdr:cNvPr>
        <cdr:cNvSpPr txBox="1"/>
      </cdr:nvSpPr>
      <cdr:spPr>
        <a:xfrm xmlns:a="http://schemas.openxmlformats.org/drawingml/2006/main">
          <a:off x="6400800" y="2743200"/>
          <a:ext cx="1828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DE8A36"/>
            </a:solidFill>
          </a:endParaRPr>
        </a:p>
      </cdr:txBody>
    </cdr:sp>
  </cdr:relSizeAnchor>
  <cdr:relSizeAnchor xmlns:cdr="http://schemas.openxmlformats.org/drawingml/2006/chartDrawing">
    <cdr:from>
      <cdr:x>0.74107</cdr:x>
      <cdr:y>0.80282</cdr:y>
    </cdr:from>
    <cdr:to>
      <cdr:x>0.96429</cdr:x>
      <cdr:y>0.97183</cdr:y>
    </cdr:to>
    <cdr:sp macro="" textlink="">
      <cdr:nvSpPr>
        <cdr:cNvPr id="3" name="TextBox 2">
          <a:extLst xmlns:a="http://schemas.openxmlformats.org/drawingml/2006/main">
            <a:ext uri="{FF2B5EF4-FFF2-40B4-BE49-F238E27FC236}">
              <a16:creationId xmlns:a16="http://schemas.microsoft.com/office/drawing/2014/main" id="{5BDA73FA-84ED-44D5-A30E-F071D0BFCD82}"/>
            </a:ext>
          </a:extLst>
        </cdr:cNvPr>
        <cdr:cNvSpPr txBox="1"/>
      </cdr:nvSpPr>
      <cdr:spPr>
        <a:xfrm xmlns:a="http://schemas.openxmlformats.org/drawingml/2006/main">
          <a:off x="6324600" y="4343400"/>
          <a:ext cx="19050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chemeClr val="bg1">
                <a:lumMod val="50000"/>
              </a:schemeClr>
            </a:solidFill>
          </a:endParaRPr>
        </a:p>
      </cdr:txBody>
    </cdr:sp>
  </cdr:relSizeAnchor>
  <cdr:relSizeAnchor xmlns:cdr="http://schemas.openxmlformats.org/drawingml/2006/chartDrawing">
    <cdr:from>
      <cdr:x>0.67857</cdr:x>
      <cdr:y>0.15493</cdr:y>
    </cdr:from>
    <cdr:to>
      <cdr:x>0.97321</cdr:x>
      <cdr:y>0.38028</cdr:y>
    </cdr:to>
    <cdr:sp macro="" textlink="">
      <cdr:nvSpPr>
        <cdr:cNvPr id="4" name="TextBox 3">
          <a:extLst xmlns:a="http://schemas.openxmlformats.org/drawingml/2006/main">
            <a:ext uri="{FF2B5EF4-FFF2-40B4-BE49-F238E27FC236}">
              <a16:creationId xmlns:a16="http://schemas.microsoft.com/office/drawing/2014/main" id="{8E42778F-7BE3-4F63-AA25-38088F5D457B}"/>
            </a:ext>
          </a:extLst>
        </cdr:cNvPr>
        <cdr:cNvSpPr txBox="1"/>
      </cdr:nvSpPr>
      <cdr:spPr>
        <a:xfrm xmlns:a="http://schemas.openxmlformats.org/drawingml/2006/main">
          <a:off x="5791200" y="838200"/>
          <a:ext cx="2514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0070C0"/>
            </a:solidFill>
          </a:endParaRPr>
        </a:p>
      </cdr:txBody>
    </cdr:sp>
  </cdr:relSizeAnchor>
  <cdr:relSizeAnchor xmlns:cdr="http://schemas.openxmlformats.org/drawingml/2006/chartDrawing">
    <cdr:from>
      <cdr:x>0.04464</cdr:x>
      <cdr:y>0.21127</cdr:y>
    </cdr:from>
    <cdr:to>
      <cdr:x>0.24107</cdr:x>
      <cdr:y>0.87324</cdr:y>
    </cdr:to>
    <cdr:sp macro="" textlink="">
      <cdr:nvSpPr>
        <cdr:cNvPr id="5" name="TextBox 4">
          <a:extLst xmlns:a="http://schemas.openxmlformats.org/drawingml/2006/main">
            <a:ext uri="{FF2B5EF4-FFF2-40B4-BE49-F238E27FC236}">
              <a16:creationId xmlns:a16="http://schemas.microsoft.com/office/drawing/2014/main" id="{62C42826-C88C-4A57-81A6-4F7A1253E566}"/>
            </a:ext>
          </a:extLst>
        </cdr:cNvPr>
        <cdr:cNvSpPr txBox="1"/>
      </cdr:nvSpPr>
      <cdr:spPr>
        <a:xfrm xmlns:a="http://schemas.openxmlformats.org/drawingml/2006/main">
          <a:off x="381000" y="1143000"/>
          <a:ext cx="1676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0.01786</cdr:x>
      <cdr:y>0.30986</cdr:y>
    </cdr:from>
    <cdr:to>
      <cdr:x>0.25</cdr:x>
      <cdr:y>0.77465</cdr:y>
    </cdr:to>
    <cdr:sp macro="" textlink="">
      <cdr:nvSpPr>
        <cdr:cNvPr id="7" name="TextBox 6">
          <a:extLst xmlns:a="http://schemas.openxmlformats.org/drawingml/2006/main">
            <a:ext uri="{FF2B5EF4-FFF2-40B4-BE49-F238E27FC236}">
              <a16:creationId xmlns:a16="http://schemas.microsoft.com/office/drawing/2014/main" id="{7086CCF6-3EF9-4B91-AEAB-1FBD5C0797BE}"/>
            </a:ext>
          </a:extLst>
        </cdr:cNvPr>
        <cdr:cNvSpPr txBox="1"/>
      </cdr:nvSpPr>
      <cdr:spPr>
        <a:xfrm xmlns:a="http://schemas.openxmlformats.org/drawingml/2006/main">
          <a:off x="152400" y="1676400"/>
          <a:ext cx="1981200" cy="2514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0.23944</cdr:y>
    </cdr:from>
    <cdr:to>
      <cdr:x>0.29464</cdr:x>
      <cdr:y>0.35211</cdr:y>
    </cdr:to>
    <cdr:sp macro="" textlink="">
      <cdr:nvSpPr>
        <cdr:cNvPr id="8" name="TextBox 7">
          <a:extLst xmlns:a="http://schemas.openxmlformats.org/drawingml/2006/main">
            <a:ext uri="{FF2B5EF4-FFF2-40B4-BE49-F238E27FC236}">
              <a16:creationId xmlns:a16="http://schemas.microsoft.com/office/drawing/2014/main" id="{B38F27A1-5B7E-4BBB-8BB8-4D1F0FEFC654}"/>
            </a:ext>
          </a:extLst>
        </cdr:cNvPr>
        <cdr:cNvSpPr txBox="1"/>
      </cdr:nvSpPr>
      <cdr:spPr>
        <a:xfrm xmlns:a="http://schemas.openxmlformats.org/drawingml/2006/main">
          <a:off x="457200" y="1295400"/>
          <a:ext cx="2057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0.61972</cdr:y>
    </cdr:from>
    <cdr:to>
      <cdr:x>0.25</cdr:x>
      <cdr:y>0.83099</cdr:y>
    </cdr:to>
    <cdr:sp macro="" textlink="">
      <cdr:nvSpPr>
        <cdr:cNvPr id="9" name="TextBox 8">
          <a:extLst xmlns:a="http://schemas.openxmlformats.org/drawingml/2006/main">
            <a:ext uri="{FF2B5EF4-FFF2-40B4-BE49-F238E27FC236}">
              <a16:creationId xmlns:a16="http://schemas.microsoft.com/office/drawing/2014/main" id="{3382EA02-7D84-4362-AD70-17BE889C0DCE}"/>
            </a:ext>
          </a:extLst>
        </cdr:cNvPr>
        <cdr:cNvSpPr txBox="1"/>
      </cdr:nvSpPr>
      <cdr:spPr>
        <a:xfrm xmlns:a="http://schemas.openxmlformats.org/drawingml/2006/main">
          <a:off x="457200" y="3352800"/>
          <a:ext cx="16764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FFC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0.75</cdr:x>
      <cdr:y>0.50704</cdr:y>
    </cdr:from>
    <cdr:to>
      <cdr:x>0.96429</cdr:x>
      <cdr:y>0.69014</cdr:y>
    </cdr:to>
    <cdr:sp macro="" textlink="">
      <cdr:nvSpPr>
        <cdr:cNvPr id="2" name="TextBox 1">
          <a:extLst xmlns:a="http://schemas.openxmlformats.org/drawingml/2006/main">
            <a:ext uri="{FF2B5EF4-FFF2-40B4-BE49-F238E27FC236}">
              <a16:creationId xmlns:a16="http://schemas.microsoft.com/office/drawing/2014/main" id="{21D7DBC7-F407-40AB-A973-0FFC09B7C657}"/>
            </a:ext>
          </a:extLst>
        </cdr:cNvPr>
        <cdr:cNvSpPr txBox="1"/>
      </cdr:nvSpPr>
      <cdr:spPr>
        <a:xfrm xmlns:a="http://schemas.openxmlformats.org/drawingml/2006/main">
          <a:off x="6400800" y="2743200"/>
          <a:ext cx="1828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DE8A36"/>
            </a:solidFill>
          </a:endParaRPr>
        </a:p>
      </cdr:txBody>
    </cdr:sp>
  </cdr:relSizeAnchor>
  <cdr:relSizeAnchor xmlns:cdr="http://schemas.openxmlformats.org/drawingml/2006/chartDrawing">
    <cdr:from>
      <cdr:x>0.74107</cdr:x>
      <cdr:y>0.80282</cdr:y>
    </cdr:from>
    <cdr:to>
      <cdr:x>0.96429</cdr:x>
      <cdr:y>0.97183</cdr:y>
    </cdr:to>
    <cdr:sp macro="" textlink="">
      <cdr:nvSpPr>
        <cdr:cNvPr id="3" name="TextBox 2">
          <a:extLst xmlns:a="http://schemas.openxmlformats.org/drawingml/2006/main">
            <a:ext uri="{FF2B5EF4-FFF2-40B4-BE49-F238E27FC236}">
              <a16:creationId xmlns:a16="http://schemas.microsoft.com/office/drawing/2014/main" id="{5BDA73FA-84ED-44D5-A30E-F071D0BFCD82}"/>
            </a:ext>
          </a:extLst>
        </cdr:cNvPr>
        <cdr:cNvSpPr txBox="1"/>
      </cdr:nvSpPr>
      <cdr:spPr>
        <a:xfrm xmlns:a="http://schemas.openxmlformats.org/drawingml/2006/main">
          <a:off x="6324600" y="4343400"/>
          <a:ext cx="19050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chemeClr val="bg1">
                <a:lumMod val="50000"/>
              </a:schemeClr>
            </a:solidFill>
          </a:endParaRPr>
        </a:p>
      </cdr:txBody>
    </cdr:sp>
  </cdr:relSizeAnchor>
  <cdr:relSizeAnchor xmlns:cdr="http://schemas.openxmlformats.org/drawingml/2006/chartDrawing">
    <cdr:from>
      <cdr:x>0.67857</cdr:x>
      <cdr:y>0.15493</cdr:y>
    </cdr:from>
    <cdr:to>
      <cdr:x>0.97321</cdr:x>
      <cdr:y>0.38028</cdr:y>
    </cdr:to>
    <cdr:sp macro="" textlink="">
      <cdr:nvSpPr>
        <cdr:cNvPr id="4" name="TextBox 3">
          <a:extLst xmlns:a="http://schemas.openxmlformats.org/drawingml/2006/main">
            <a:ext uri="{FF2B5EF4-FFF2-40B4-BE49-F238E27FC236}">
              <a16:creationId xmlns:a16="http://schemas.microsoft.com/office/drawing/2014/main" id="{8E42778F-7BE3-4F63-AA25-38088F5D457B}"/>
            </a:ext>
          </a:extLst>
        </cdr:cNvPr>
        <cdr:cNvSpPr txBox="1"/>
      </cdr:nvSpPr>
      <cdr:spPr>
        <a:xfrm xmlns:a="http://schemas.openxmlformats.org/drawingml/2006/main">
          <a:off x="5791200" y="838200"/>
          <a:ext cx="2514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70C0"/>
              </a:solidFill>
            </a:rPr>
            <a:t>- Values, policies, procedures</a:t>
          </a:r>
        </a:p>
        <a:p xmlns:a="http://schemas.openxmlformats.org/drawingml/2006/main">
          <a:r>
            <a:rPr lang="en-US" sz="1400" dirty="0">
              <a:solidFill>
                <a:srgbClr val="0070C0"/>
              </a:solidFill>
            </a:rPr>
            <a:t>- Code of Conduct</a:t>
          </a:r>
        </a:p>
        <a:p xmlns:a="http://schemas.openxmlformats.org/drawingml/2006/main">
          <a:r>
            <a:rPr lang="en-US" sz="1400" dirty="0">
              <a:solidFill>
                <a:srgbClr val="0070C0"/>
              </a:solidFill>
            </a:rPr>
            <a:t>- Ethics agreement</a:t>
          </a:r>
        </a:p>
        <a:p xmlns:a="http://schemas.openxmlformats.org/drawingml/2006/main">
          <a:r>
            <a:rPr lang="en-US" sz="1400" dirty="0">
              <a:solidFill>
                <a:srgbClr val="0070C0"/>
              </a:solidFill>
            </a:rPr>
            <a:t>- Annual and refresher training</a:t>
          </a:r>
        </a:p>
      </cdr:txBody>
    </cdr:sp>
  </cdr:relSizeAnchor>
  <cdr:relSizeAnchor xmlns:cdr="http://schemas.openxmlformats.org/drawingml/2006/chartDrawing">
    <cdr:from>
      <cdr:x>0.04464</cdr:x>
      <cdr:y>0.21127</cdr:y>
    </cdr:from>
    <cdr:to>
      <cdr:x>0.24107</cdr:x>
      <cdr:y>0.87324</cdr:y>
    </cdr:to>
    <cdr:sp macro="" textlink="">
      <cdr:nvSpPr>
        <cdr:cNvPr id="5" name="TextBox 4">
          <a:extLst xmlns:a="http://schemas.openxmlformats.org/drawingml/2006/main">
            <a:ext uri="{FF2B5EF4-FFF2-40B4-BE49-F238E27FC236}">
              <a16:creationId xmlns:a16="http://schemas.microsoft.com/office/drawing/2014/main" id="{62C42826-C88C-4A57-81A6-4F7A1253E566}"/>
            </a:ext>
          </a:extLst>
        </cdr:cNvPr>
        <cdr:cNvSpPr txBox="1"/>
      </cdr:nvSpPr>
      <cdr:spPr>
        <a:xfrm xmlns:a="http://schemas.openxmlformats.org/drawingml/2006/main">
          <a:off x="381000" y="1143000"/>
          <a:ext cx="1676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0.01786</cdr:x>
      <cdr:y>0.30986</cdr:y>
    </cdr:from>
    <cdr:to>
      <cdr:x>0.25</cdr:x>
      <cdr:y>0.77465</cdr:y>
    </cdr:to>
    <cdr:sp macro="" textlink="">
      <cdr:nvSpPr>
        <cdr:cNvPr id="7" name="TextBox 6">
          <a:extLst xmlns:a="http://schemas.openxmlformats.org/drawingml/2006/main">
            <a:ext uri="{FF2B5EF4-FFF2-40B4-BE49-F238E27FC236}">
              <a16:creationId xmlns:a16="http://schemas.microsoft.com/office/drawing/2014/main" id="{7086CCF6-3EF9-4B91-AEAB-1FBD5C0797BE}"/>
            </a:ext>
          </a:extLst>
        </cdr:cNvPr>
        <cdr:cNvSpPr txBox="1"/>
      </cdr:nvSpPr>
      <cdr:spPr>
        <a:xfrm xmlns:a="http://schemas.openxmlformats.org/drawingml/2006/main">
          <a:off x="152400" y="1676400"/>
          <a:ext cx="1981200" cy="2514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0.23944</cdr:y>
    </cdr:from>
    <cdr:to>
      <cdr:x>0.29464</cdr:x>
      <cdr:y>0.30986</cdr:y>
    </cdr:to>
    <cdr:sp macro="" textlink="">
      <cdr:nvSpPr>
        <cdr:cNvPr id="8" name="TextBox 7">
          <a:extLst xmlns:a="http://schemas.openxmlformats.org/drawingml/2006/main">
            <a:ext uri="{FF2B5EF4-FFF2-40B4-BE49-F238E27FC236}">
              <a16:creationId xmlns:a16="http://schemas.microsoft.com/office/drawing/2014/main" id="{B38F27A1-5B7E-4BBB-8BB8-4D1F0FEFC654}"/>
            </a:ext>
          </a:extLst>
        </cdr:cNvPr>
        <cdr:cNvSpPr txBox="1"/>
      </cdr:nvSpPr>
      <cdr:spPr>
        <a:xfrm xmlns:a="http://schemas.openxmlformats.org/drawingml/2006/main">
          <a:off x="457188" y="1295418"/>
          <a:ext cx="2057388" cy="380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0.61972</cdr:y>
    </cdr:from>
    <cdr:to>
      <cdr:x>0.25</cdr:x>
      <cdr:y>0.83099</cdr:y>
    </cdr:to>
    <cdr:sp macro="" textlink="">
      <cdr:nvSpPr>
        <cdr:cNvPr id="9" name="TextBox 8">
          <a:extLst xmlns:a="http://schemas.openxmlformats.org/drawingml/2006/main">
            <a:ext uri="{FF2B5EF4-FFF2-40B4-BE49-F238E27FC236}">
              <a16:creationId xmlns:a16="http://schemas.microsoft.com/office/drawing/2014/main" id="{3382EA02-7D84-4362-AD70-17BE889C0DCE}"/>
            </a:ext>
          </a:extLst>
        </cdr:cNvPr>
        <cdr:cNvSpPr txBox="1"/>
      </cdr:nvSpPr>
      <cdr:spPr>
        <a:xfrm xmlns:a="http://schemas.openxmlformats.org/drawingml/2006/main">
          <a:off x="457200" y="3352800"/>
          <a:ext cx="16764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171450" indent="-171450">
            <a:buFontTx/>
            <a:buChar char="-"/>
          </a:pP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0.75</cdr:x>
      <cdr:y>0.50704</cdr:y>
    </cdr:from>
    <cdr:to>
      <cdr:x>0.96429</cdr:x>
      <cdr:y>0.69014</cdr:y>
    </cdr:to>
    <cdr:sp macro="" textlink="">
      <cdr:nvSpPr>
        <cdr:cNvPr id="2" name="TextBox 1">
          <a:extLst xmlns:a="http://schemas.openxmlformats.org/drawingml/2006/main">
            <a:ext uri="{FF2B5EF4-FFF2-40B4-BE49-F238E27FC236}">
              <a16:creationId xmlns:a16="http://schemas.microsoft.com/office/drawing/2014/main" id="{21D7DBC7-F407-40AB-A973-0FFC09B7C657}"/>
            </a:ext>
          </a:extLst>
        </cdr:cNvPr>
        <cdr:cNvSpPr txBox="1"/>
      </cdr:nvSpPr>
      <cdr:spPr>
        <a:xfrm xmlns:a="http://schemas.openxmlformats.org/drawingml/2006/main">
          <a:off x="6400800" y="2743200"/>
          <a:ext cx="1828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DE8A36"/>
              </a:solidFill>
            </a:rPr>
            <a:t>- Whistle blower/anti-</a:t>
          </a:r>
          <a:r>
            <a:rPr lang="en-US" sz="1400" dirty="0" err="1">
              <a:solidFill>
                <a:srgbClr val="DE8A36"/>
              </a:solidFill>
            </a:rPr>
            <a:t>retailiation</a:t>
          </a:r>
          <a:r>
            <a:rPr lang="en-US" sz="1400" dirty="0">
              <a:solidFill>
                <a:srgbClr val="DE8A36"/>
              </a:solidFill>
            </a:rPr>
            <a:t> policy</a:t>
          </a:r>
        </a:p>
        <a:p xmlns:a="http://schemas.openxmlformats.org/drawingml/2006/main">
          <a:r>
            <a:rPr lang="en-US" sz="1400" dirty="0">
              <a:solidFill>
                <a:srgbClr val="DE8A36"/>
              </a:solidFill>
            </a:rPr>
            <a:t>- Investigations</a:t>
          </a:r>
        </a:p>
        <a:p xmlns:a="http://schemas.openxmlformats.org/drawingml/2006/main">
          <a:r>
            <a:rPr lang="en-US" sz="1400" dirty="0">
              <a:solidFill>
                <a:srgbClr val="DE8A36"/>
              </a:solidFill>
            </a:rPr>
            <a:t>- Multiple pathways for reporting</a:t>
          </a:r>
        </a:p>
      </cdr:txBody>
    </cdr:sp>
  </cdr:relSizeAnchor>
  <cdr:relSizeAnchor xmlns:cdr="http://schemas.openxmlformats.org/drawingml/2006/chartDrawing">
    <cdr:from>
      <cdr:x>0.74107</cdr:x>
      <cdr:y>0.80282</cdr:y>
    </cdr:from>
    <cdr:to>
      <cdr:x>0.96429</cdr:x>
      <cdr:y>0.97183</cdr:y>
    </cdr:to>
    <cdr:sp macro="" textlink="">
      <cdr:nvSpPr>
        <cdr:cNvPr id="3" name="TextBox 2">
          <a:extLst xmlns:a="http://schemas.openxmlformats.org/drawingml/2006/main">
            <a:ext uri="{FF2B5EF4-FFF2-40B4-BE49-F238E27FC236}">
              <a16:creationId xmlns:a16="http://schemas.microsoft.com/office/drawing/2014/main" id="{5BDA73FA-84ED-44D5-A30E-F071D0BFCD82}"/>
            </a:ext>
          </a:extLst>
        </cdr:cNvPr>
        <cdr:cNvSpPr txBox="1"/>
      </cdr:nvSpPr>
      <cdr:spPr>
        <a:xfrm xmlns:a="http://schemas.openxmlformats.org/drawingml/2006/main">
          <a:off x="6324600" y="4343400"/>
          <a:ext cx="19050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chemeClr val="bg1">
                <a:lumMod val="50000"/>
              </a:schemeClr>
            </a:solidFill>
          </a:endParaRPr>
        </a:p>
      </cdr:txBody>
    </cdr:sp>
  </cdr:relSizeAnchor>
  <cdr:relSizeAnchor xmlns:cdr="http://schemas.openxmlformats.org/drawingml/2006/chartDrawing">
    <cdr:from>
      <cdr:x>0.67857</cdr:x>
      <cdr:y>0.15493</cdr:y>
    </cdr:from>
    <cdr:to>
      <cdr:x>0.97321</cdr:x>
      <cdr:y>0.38028</cdr:y>
    </cdr:to>
    <cdr:sp macro="" textlink="">
      <cdr:nvSpPr>
        <cdr:cNvPr id="4" name="TextBox 3">
          <a:extLst xmlns:a="http://schemas.openxmlformats.org/drawingml/2006/main">
            <a:ext uri="{FF2B5EF4-FFF2-40B4-BE49-F238E27FC236}">
              <a16:creationId xmlns:a16="http://schemas.microsoft.com/office/drawing/2014/main" id="{8E42778F-7BE3-4F63-AA25-38088F5D457B}"/>
            </a:ext>
          </a:extLst>
        </cdr:cNvPr>
        <cdr:cNvSpPr txBox="1"/>
      </cdr:nvSpPr>
      <cdr:spPr>
        <a:xfrm xmlns:a="http://schemas.openxmlformats.org/drawingml/2006/main">
          <a:off x="5791200" y="838200"/>
          <a:ext cx="2514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70C0"/>
              </a:solidFill>
            </a:rPr>
            <a:t>- Values, policies, procedures</a:t>
          </a:r>
        </a:p>
        <a:p xmlns:a="http://schemas.openxmlformats.org/drawingml/2006/main">
          <a:r>
            <a:rPr lang="en-US" sz="1400" dirty="0">
              <a:solidFill>
                <a:srgbClr val="0070C0"/>
              </a:solidFill>
            </a:rPr>
            <a:t>- Code of Conduct</a:t>
          </a:r>
        </a:p>
        <a:p xmlns:a="http://schemas.openxmlformats.org/drawingml/2006/main">
          <a:r>
            <a:rPr lang="en-US" sz="1400" dirty="0">
              <a:solidFill>
                <a:srgbClr val="0070C0"/>
              </a:solidFill>
            </a:rPr>
            <a:t>- Ethics agreement</a:t>
          </a:r>
        </a:p>
        <a:p xmlns:a="http://schemas.openxmlformats.org/drawingml/2006/main">
          <a:r>
            <a:rPr lang="en-US" sz="1400" dirty="0">
              <a:solidFill>
                <a:srgbClr val="0070C0"/>
              </a:solidFill>
            </a:rPr>
            <a:t>- Annual and refresher training</a:t>
          </a:r>
        </a:p>
      </cdr:txBody>
    </cdr:sp>
  </cdr:relSizeAnchor>
  <cdr:relSizeAnchor xmlns:cdr="http://schemas.openxmlformats.org/drawingml/2006/chartDrawing">
    <cdr:from>
      <cdr:x>0.04464</cdr:x>
      <cdr:y>0.21127</cdr:y>
    </cdr:from>
    <cdr:to>
      <cdr:x>0.24107</cdr:x>
      <cdr:y>0.87324</cdr:y>
    </cdr:to>
    <cdr:sp macro="" textlink="">
      <cdr:nvSpPr>
        <cdr:cNvPr id="5" name="TextBox 4">
          <a:extLst xmlns:a="http://schemas.openxmlformats.org/drawingml/2006/main">
            <a:ext uri="{FF2B5EF4-FFF2-40B4-BE49-F238E27FC236}">
              <a16:creationId xmlns:a16="http://schemas.microsoft.com/office/drawing/2014/main" id="{62C42826-C88C-4A57-81A6-4F7A1253E566}"/>
            </a:ext>
          </a:extLst>
        </cdr:cNvPr>
        <cdr:cNvSpPr txBox="1"/>
      </cdr:nvSpPr>
      <cdr:spPr>
        <a:xfrm xmlns:a="http://schemas.openxmlformats.org/drawingml/2006/main">
          <a:off x="381000" y="1143000"/>
          <a:ext cx="1676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0.01786</cdr:x>
      <cdr:y>0.30986</cdr:y>
    </cdr:from>
    <cdr:to>
      <cdr:x>0.25</cdr:x>
      <cdr:y>0.77465</cdr:y>
    </cdr:to>
    <cdr:sp macro="" textlink="">
      <cdr:nvSpPr>
        <cdr:cNvPr id="7" name="TextBox 6">
          <a:extLst xmlns:a="http://schemas.openxmlformats.org/drawingml/2006/main">
            <a:ext uri="{FF2B5EF4-FFF2-40B4-BE49-F238E27FC236}">
              <a16:creationId xmlns:a16="http://schemas.microsoft.com/office/drawing/2014/main" id="{7086CCF6-3EF9-4B91-AEAB-1FBD5C0797BE}"/>
            </a:ext>
          </a:extLst>
        </cdr:cNvPr>
        <cdr:cNvSpPr txBox="1"/>
      </cdr:nvSpPr>
      <cdr:spPr>
        <a:xfrm xmlns:a="http://schemas.openxmlformats.org/drawingml/2006/main">
          <a:off x="152400" y="1676400"/>
          <a:ext cx="1981200" cy="2514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0.23944</cdr:y>
    </cdr:from>
    <cdr:to>
      <cdr:x>0.29464</cdr:x>
      <cdr:y>0.35211</cdr:y>
    </cdr:to>
    <cdr:sp macro="" textlink="">
      <cdr:nvSpPr>
        <cdr:cNvPr id="8" name="TextBox 7">
          <a:extLst xmlns:a="http://schemas.openxmlformats.org/drawingml/2006/main">
            <a:ext uri="{FF2B5EF4-FFF2-40B4-BE49-F238E27FC236}">
              <a16:creationId xmlns:a16="http://schemas.microsoft.com/office/drawing/2014/main" id="{B38F27A1-5B7E-4BBB-8BB8-4D1F0FEFC654}"/>
            </a:ext>
          </a:extLst>
        </cdr:cNvPr>
        <cdr:cNvSpPr txBox="1"/>
      </cdr:nvSpPr>
      <cdr:spPr>
        <a:xfrm xmlns:a="http://schemas.openxmlformats.org/drawingml/2006/main">
          <a:off x="457200" y="1295400"/>
          <a:ext cx="2057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0.61972</cdr:y>
    </cdr:from>
    <cdr:to>
      <cdr:x>0.25</cdr:x>
      <cdr:y>0.83099</cdr:y>
    </cdr:to>
    <cdr:sp macro="" textlink="">
      <cdr:nvSpPr>
        <cdr:cNvPr id="9" name="TextBox 8">
          <a:extLst xmlns:a="http://schemas.openxmlformats.org/drawingml/2006/main">
            <a:ext uri="{FF2B5EF4-FFF2-40B4-BE49-F238E27FC236}">
              <a16:creationId xmlns:a16="http://schemas.microsoft.com/office/drawing/2014/main" id="{3382EA02-7D84-4362-AD70-17BE889C0DCE}"/>
            </a:ext>
          </a:extLst>
        </cdr:cNvPr>
        <cdr:cNvSpPr txBox="1"/>
      </cdr:nvSpPr>
      <cdr:spPr>
        <a:xfrm xmlns:a="http://schemas.openxmlformats.org/drawingml/2006/main">
          <a:off x="457200" y="3352800"/>
          <a:ext cx="16764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171450" indent="-171450">
            <a:buFontTx/>
            <a:buChar char="-"/>
          </a:pP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0.75</cdr:x>
      <cdr:y>0.50704</cdr:y>
    </cdr:from>
    <cdr:to>
      <cdr:x>0.96429</cdr:x>
      <cdr:y>0.69014</cdr:y>
    </cdr:to>
    <cdr:sp macro="" textlink="">
      <cdr:nvSpPr>
        <cdr:cNvPr id="2" name="TextBox 1">
          <a:extLst xmlns:a="http://schemas.openxmlformats.org/drawingml/2006/main">
            <a:ext uri="{FF2B5EF4-FFF2-40B4-BE49-F238E27FC236}">
              <a16:creationId xmlns:a16="http://schemas.microsoft.com/office/drawing/2014/main" id="{21D7DBC7-F407-40AB-A973-0FFC09B7C657}"/>
            </a:ext>
          </a:extLst>
        </cdr:cNvPr>
        <cdr:cNvSpPr txBox="1"/>
      </cdr:nvSpPr>
      <cdr:spPr>
        <a:xfrm xmlns:a="http://schemas.openxmlformats.org/drawingml/2006/main">
          <a:off x="6400800" y="2743200"/>
          <a:ext cx="1828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DE8A36"/>
              </a:solidFill>
            </a:rPr>
            <a:t>- Whistle blower/anti-</a:t>
          </a:r>
          <a:r>
            <a:rPr lang="en-US" sz="1400" dirty="0" err="1">
              <a:solidFill>
                <a:srgbClr val="DE8A36"/>
              </a:solidFill>
            </a:rPr>
            <a:t>retailiation</a:t>
          </a:r>
          <a:r>
            <a:rPr lang="en-US" sz="1400" dirty="0">
              <a:solidFill>
                <a:srgbClr val="DE8A36"/>
              </a:solidFill>
            </a:rPr>
            <a:t> policy</a:t>
          </a:r>
        </a:p>
        <a:p xmlns:a="http://schemas.openxmlformats.org/drawingml/2006/main">
          <a:r>
            <a:rPr lang="en-US" sz="1400" dirty="0">
              <a:solidFill>
                <a:srgbClr val="DE8A36"/>
              </a:solidFill>
            </a:rPr>
            <a:t>- Investigations</a:t>
          </a:r>
        </a:p>
        <a:p xmlns:a="http://schemas.openxmlformats.org/drawingml/2006/main">
          <a:r>
            <a:rPr lang="en-US" sz="1400" dirty="0">
              <a:solidFill>
                <a:srgbClr val="DE8A36"/>
              </a:solidFill>
            </a:rPr>
            <a:t>- Multiple pathways for reporting</a:t>
          </a:r>
        </a:p>
      </cdr:txBody>
    </cdr:sp>
  </cdr:relSizeAnchor>
  <cdr:relSizeAnchor xmlns:cdr="http://schemas.openxmlformats.org/drawingml/2006/chartDrawing">
    <cdr:from>
      <cdr:x>0.74107</cdr:x>
      <cdr:y>0.80282</cdr:y>
    </cdr:from>
    <cdr:to>
      <cdr:x>0.96429</cdr:x>
      <cdr:y>0.97183</cdr:y>
    </cdr:to>
    <cdr:sp macro="" textlink="">
      <cdr:nvSpPr>
        <cdr:cNvPr id="3" name="TextBox 2">
          <a:extLst xmlns:a="http://schemas.openxmlformats.org/drawingml/2006/main">
            <a:ext uri="{FF2B5EF4-FFF2-40B4-BE49-F238E27FC236}">
              <a16:creationId xmlns:a16="http://schemas.microsoft.com/office/drawing/2014/main" id="{5BDA73FA-84ED-44D5-A30E-F071D0BFCD82}"/>
            </a:ext>
          </a:extLst>
        </cdr:cNvPr>
        <cdr:cNvSpPr txBox="1"/>
      </cdr:nvSpPr>
      <cdr:spPr>
        <a:xfrm xmlns:a="http://schemas.openxmlformats.org/drawingml/2006/main">
          <a:off x="6324600" y="4343400"/>
          <a:ext cx="19050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lumMod val="50000"/>
                </a:schemeClr>
              </a:solidFill>
            </a:rPr>
            <a:t>- Notify clients</a:t>
          </a:r>
        </a:p>
        <a:p xmlns:a="http://schemas.openxmlformats.org/drawingml/2006/main">
          <a:r>
            <a:rPr lang="en-US" sz="1400" dirty="0">
              <a:solidFill>
                <a:schemeClr val="bg1">
                  <a:lumMod val="50000"/>
                </a:schemeClr>
              </a:solidFill>
            </a:rPr>
            <a:t>- Re-report data</a:t>
          </a:r>
        </a:p>
        <a:p xmlns:a="http://schemas.openxmlformats.org/drawingml/2006/main">
          <a:r>
            <a:rPr lang="en-US" sz="1400" dirty="0">
              <a:solidFill>
                <a:schemeClr val="bg1">
                  <a:lumMod val="50000"/>
                </a:schemeClr>
              </a:solidFill>
            </a:rPr>
            <a:t>- Trust</a:t>
          </a:r>
        </a:p>
      </cdr:txBody>
    </cdr:sp>
  </cdr:relSizeAnchor>
  <cdr:relSizeAnchor xmlns:cdr="http://schemas.openxmlformats.org/drawingml/2006/chartDrawing">
    <cdr:from>
      <cdr:x>0.67857</cdr:x>
      <cdr:y>0.15493</cdr:y>
    </cdr:from>
    <cdr:to>
      <cdr:x>0.97321</cdr:x>
      <cdr:y>0.38028</cdr:y>
    </cdr:to>
    <cdr:sp macro="" textlink="">
      <cdr:nvSpPr>
        <cdr:cNvPr id="4" name="TextBox 3">
          <a:extLst xmlns:a="http://schemas.openxmlformats.org/drawingml/2006/main">
            <a:ext uri="{FF2B5EF4-FFF2-40B4-BE49-F238E27FC236}">
              <a16:creationId xmlns:a16="http://schemas.microsoft.com/office/drawing/2014/main" id="{8E42778F-7BE3-4F63-AA25-38088F5D457B}"/>
            </a:ext>
          </a:extLst>
        </cdr:cNvPr>
        <cdr:cNvSpPr txBox="1"/>
      </cdr:nvSpPr>
      <cdr:spPr>
        <a:xfrm xmlns:a="http://schemas.openxmlformats.org/drawingml/2006/main">
          <a:off x="5791200" y="838200"/>
          <a:ext cx="2514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70C0"/>
              </a:solidFill>
            </a:rPr>
            <a:t>- Values, policies, procedures</a:t>
          </a:r>
        </a:p>
        <a:p xmlns:a="http://schemas.openxmlformats.org/drawingml/2006/main">
          <a:r>
            <a:rPr lang="en-US" sz="1400" dirty="0">
              <a:solidFill>
                <a:srgbClr val="0070C0"/>
              </a:solidFill>
            </a:rPr>
            <a:t>- Code of Conduct</a:t>
          </a:r>
        </a:p>
        <a:p xmlns:a="http://schemas.openxmlformats.org/drawingml/2006/main">
          <a:r>
            <a:rPr lang="en-US" sz="1400" dirty="0">
              <a:solidFill>
                <a:srgbClr val="0070C0"/>
              </a:solidFill>
            </a:rPr>
            <a:t>- Ethics agreement</a:t>
          </a:r>
        </a:p>
        <a:p xmlns:a="http://schemas.openxmlformats.org/drawingml/2006/main">
          <a:r>
            <a:rPr lang="en-US" sz="1400" dirty="0">
              <a:solidFill>
                <a:srgbClr val="0070C0"/>
              </a:solidFill>
            </a:rPr>
            <a:t>- Annual and refresher training</a:t>
          </a:r>
        </a:p>
      </cdr:txBody>
    </cdr:sp>
  </cdr:relSizeAnchor>
  <cdr:relSizeAnchor xmlns:cdr="http://schemas.openxmlformats.org/drawingml/2006/chartDrawing">
    <cdr:from>
      <cdr:x>0.04464</cdr:x>
      <cdr:y>0.21127</cdr:y>
    </cdr:from>
    <cdr:to>
      <cdr:x>0.24107</cdr:x>
      <cdr:y>0.87324</cdr:y>
    </cdr:to>
    <cdr:sp macro="" textlink="">
      <cdr:nvSpPr>
        <cdr:cNvPr id="5" name="TextBox 4">
          <a:extLst xmlns:a="http://schemas.openxmlformats.org/drawingml/2006/main">
            <a:ext uri="{FF2B5EF4-FFF2-40B4-BE49-F238E27FC236}">
              <a16:creationId xmlns:a16="http://schemas.microsoft.com/office/drawing/2014/main" id="{62C42826-C88C-4A57-81A6-4F7A1253E566}"/>
            </a:ext>
          </a:extLst>
        </cdr:cNvPr>
        <cdr:cNvSpPr txBox="1"/>
      </cdr:nvSpPr>
      <cdr:spPr>
        <a:xfrm xmlns:a="http://schemas.openxmlformats.org/drawingml/2006/main">
          <a:off x="381000" y="1143000"/>
          <a:ext cx="1676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0.01786</cdr:x>
      <cdr:y>0.30986</cdr:y>
    </cdr:from>
    <cdr:to>
      <cdr:x>0.25</cdr:x>
      <cdr:y>0.77465</cdr:y>
    </cdr:to>
    <cdr:sp macro="" textlink="">
      <cdr:nvSpPr>
        <cdr:cNvPr id="7" name="TextBox 6">
          <a:extLst xmlns:a="http://schemas.openxmlformats.org/drawingml/2006/main">
            <a:ext uri="{FF2B5EF4-FFF2-40B4-BE49-F238E27FC236}">
              <a16:creationId xmlns:a16="http://schemas.microsoft.com/office/drawing/2014/main" id="{7086CCF6-3EF9-4B91-AEAB-1FBD5C0797BE}"/>
            </a:ext>
          </a:extLst>
        </cdr:cNvPr>
        <cdr:cNvSpPr txBox="1"/>
      </cdr:nvSpPr>
      <cdr:spPr>
        <a:xfrm xmlns:a="http://schemas.openxmlformats.org/drawingml/2006/main">
          <a:off x="152400" y="1676400"/>
          <a:ext cx="1981200" cy="2514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0.23944</cdr:y>
    </cdr:from>
    <cdr:to>
      <cdr:x>0.29464</cdr:x>
      <cdr:y>0.35211</cdr:y>
    </cdr:to>
    <cdr:sp macro="" textlink="">
      <cdr:nvSpPr>
        <cdr:cNvPr id="8" name="TextBox 7">
          <a:extLst xmlns:a="http://schemas.openxmlformats.org/drawingml/2006/main">
            <a:ext uri="{FF2B5EF4-FFF2-40B4-BE49-F238E27FC236}">
              <a16:creationId xmlns:a16="http://schemas.microsoft.com/office/drawing/2014/main" id="{B38F27A1-5B7E-4BBB-8BB8-4D1F0FEFC654}"/>
            </a:ext>
          </a:extLst>
        </cdr:cNvPr>
        <cdr:cNvSpPr txBox="1"/>
      </cdr:nvSpPr>
      <cdr:spPr>
        <a:xfrm xmlns:a="http://schemas.openxmlformats.org/drawingml/2006/main">
          <a:off x="457200" y="1295400"/>
          <a:ext cx="2057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0.61972</cdr:y>
    </cdr:from>
    <cdr:to>
      <cdr:x>0.25</cdr:x>
      <cdr:y>0.83099</cdr:y>
    </cdr:to>
    <cdr:sp macro="" textlink="">
      <cdr:nvSpPr>
        <cdr:cNvPr id="9" name="TextBox 8">
          <a:extLst xmlns:a="http://schemas.openxmlformats.org/drawingml/2006/main">
            <a:ext uri="{FF2B5EF4-FFF2-40B4-BE49-F238E27FC236}">
              <a16:creationId xmlns:a16="http://schemas.microsoft.com/office/drawing/2014/main" id="{3382EA02-7D84-4362-AD70-17BE889C0DCE}"/>
            </a:ext>
          </a:extLst>
        </cdr:cNvPr>
        <cdr:cNvSpPr txBox="1"/>
      </cdr:nvSpPr>
      <cdr:spPr>
        <a:xfrm xmlns:a="http://schemas.openxmlformats.org/drawingml/2006/main">
          <a:off x="457200" y="3352800"/>
          <a:ext cx="16764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171450" indent="-171450">
            <a:buFontTx/>
            <a:buChar char="-"/>
          </a:pP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0.75</cdr:x>
      <cdr:y>0.50704</cdr:y>
    </cdr:from>
    <cdr:to>
      <cdr:x>0.96429</cdr:x>
      <cdr:y>0.69014</cdr:y>
    </cdr:to>
    <cdr:sp macro="" textlink="">
      <cdr:nvSpPr>
        <cdr:cNvPr id="2" name="TextBox 1">
          <a:extLst xmlns:a="http://schemas.openxmlformats.org/drawingml/2006/main">
            <a:ext uri="{FF2B5EF4-FFF2-40B4-BE49-F238E27FC236}">
              <a16:creationId xmlns:a16="http://schemas.microsoft.com/office/drawing/2014/main" id="{21D7DBC7-F407-40AB-A973-0FFC09B7C657}"/>
            </a:ext>
          </a:extLst>
        </cdr:cNvPr>
        <cdr:cNvSpPr txBox="1"/>
      </cdr:nvSpPr>
      <cdr:spPr>
        <a:xfrm xmlns:a="http://schemas.openxmlformats.org/drawingml/2006/main">
          <a:off x="6400800" y="2743200"/>
          <a:ext cx="1828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DE8A36"/>
              </a:solidFill>
            </a:rPr>
            <a:t>- Whistle blower/anti-</a:t>
          </a:r>
          <a:r>
            <a:rPr lang="en-US" sz="1400" dirty="0" err="1">
              <a:solidFill>
                <a:srgbClr val="DE8A36"/>
              </a:solidFill>
            </a:rPr>
            <a:t>retailiation</a:t>
          </a:r>
          <a:r>
            <a:rPr lang="en-US" sz="1400" dirty="0">
              <a:solidFill>
                <a:srgbClr val="DE8A36"/>
              </a:solidFill>
            </a:rPr>
            <a:t> policy</a:t>
          </a:r>
        </a:p>
        <a:p xmlns:a="http://schemas.openxmlformats.org/drawingml/2006/main">
          <a:r>
            <a:rPr lang="en-US" sz="1400" dirty="0">
              <a:solidFill>
                <a:srgbClr val="DE8A36"/>
              </a:solidFill>
            </a:rPr>
            <a:t>- Investigations</a:t>
          </a:r>
        </a:p>
        <a:p xmlns:a="http://schemas.openxmlformats.org/drawingml/2006/main">
          <a:r>
            <a:rPr lang="en-US" sz="1400" dirty="0">
              <a:solidFill>
                <a:srgbClr val="DE8A36"/>
              </a:solidFill>
            </a:rPr>
            <a:t>- Multiple pathways for reporting</a:t>
          </a:r>
        </a:p>
      </cdr:txBody>
    </cdr:sp>
  </cdr:relSizeAnchor>
  <cdr:relSizeAnchor xmlns:cdr="http://schemas.openxmlformats.org/drawingml/2006/chartDrawing">
    <cdr:from>
      <cdr:x>0.74107</cdr:x>
      <cdr:y>0.80282</cdr:y>
    </cdr:from>
    <cdr:to>
      <cdr:x>0.96429</cdr:x>
      <cdr:y>0.97183</cdr:y>
    </cdr:to>
    <cdr:sp macro="" textlink="">
      <cdr:nvSpPr>
        <cdr:cNvPr id="3" name="TextBox 2">
          <a:extLst xmlns:a="http://schemas.openxmlformats.org/drawingml/2006/main">
            <a:ext uri="{FF2B5EF4-FFF2-40B4-BE49-F238E27FC236}">
              <a16:creationId xmlns:a16="http://schemas.microsoft.com/office/drawing/2014/main" id="{5BDA73FA-84ED-44D5-A30E-F071D0BFCD82}"/>
            </a:ext>
          </a:extLst>
        </cdr:cNvPr>
        <cdr:cNvSpPr txBox="1"/>
      </cdr:nvSpPr>
      <cdr:spPr>
        <a:xfrm xmlns:a="http://schemas.openxmlformats.org/drawingml/2006/main">
          <a:off x="6324600" y="4343400"/>
          <a:ext cx="19050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lumMod val="50000"/>
                </a:schemeClr>
              </a:solidFill>
            </a:rPr>
            <a:t>- Notify clients</a:t>
          </a:r>
        </a:p>
        <a:p xmlns:a="http://schemas.openxmlformats.org/drawingml/2006/main">
          <a:r>
            <a:rPr lang="en-US" sz="1400" dirty="0">
              <a:solidFill>
                <a:schemeClr val="bg1">
                  <a:lumMod val="50000"/>
                </a:schemeClr>
              </a:solidFill>
            </a:rPr>
            <a:t>- Re-report data</a:t>
          </a:r>
        </a:p>
        <a:p xmlns:a="http://schemas.openxmlformats.org/drawingml/2006/main">
          <a:r>
            <a:rPr lang="en-US" sz="1400" dirty="0">
              <a:solidFill>
                <a:schemeClr val="bg1">
                  <a:lumMod val="50000"/>
                </a:schemeClr>
              </a:solidFill>
            </a:rPr>
            <a:t>- Trust</a:t>
          </a:r>
        </a:p>
      </cdr:txBody>
    </cdr:sp>
  </cdr:relSizeAnchor>
  <cdr:relSizeAnchor xmlns:cdr="http://schemas.openxmlformats.org/drawingml/2006/chartDrawing">
    <cdr:from>
      <cdr:x>0.67857</cdr:x>
      <cdr:y>0.15493</cdr:y>
    </cdr:from>
    <cdr:to>
      <cdr:x>0.97321</cdr:x>
      <cdr:y>0.38028</cdr:y>
    </cdr:to>
    <cdr:sp macro="" textlink="">
      <cdr:nvSpPr>
        <cdr:cNvPr id="4" name="TextBox 3">
          <a:extLst xmlns:a="http://schemas.openxmlformats.org/drawingml/2006/main">
            <a:ext uri="{FF2B5EF4-FFF2-40B4-BE49-F238E27FC236}">
              <a16:creationId xmlns:a16="http://schemas.microsoft.com/office/drawing/2014/main" id="{8E42778F-7BE3-4F63-AA25-38088F5D457B}"/>
            </a:ext>
          </a:extLst>
        </cdr:cNvPr>
        <cdr:cNvSpPr txBox="1"/>
      </cdr:nvSpPr>
      <cdr:spPr>
        <a:xfrm xmlns:a="http://schemas.openxmlformats.org/drawingml/2006/main">
          <a:off x="5791200" y="838200"/>
          <a:ext cx="2514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70C0"/>
              </a:solidFill>
            </a:rPr>
            <a:t>- Values, policies, procedures</a:t>
          </a:r>
        </a:p>
        <a:p xmlns:a="http://schemas.openxmlformats.org/drawingml/2006/main">
          <a:r>
            <a:rPr lang="en-US" sz="1400" dirty="0">
              <a:solidFill>
                <a:srgbClr val="0070C0"/>
              </a:solidFill>
            </a:rPr>
            <a:t>- Code of Conduct</a:t>
          </a:r>
        </a:p>
        <a:p xmlns:a="http://schemas.openxmlformats.org/drawingml/2006/main">
          <a:r>
            <a:rPr lang="en-US" sz="1400" dirty="0">
              <a:solidFill>
                <a:srgbClr val="0070C0"/>
              </a:solidFill>
            </a:rPr>
            <a:t>- Ethics agreement</a:t>
          </a:r>
        </a:p>
        <a:p xmlns:a="http://schemas.openxmlformats.org/drawingml/2006/main">
          <a:r>
            <a:rPr lang="en-US" sz="1400" dirty="0">
              <a:solidFill>
                <a:srgbClr val="0070C0"/>
              </a:solidFill>
            </a:rPr>
            <a:t>- Annual and refresher training</a:t>
          </a:r>
        </a:p>
      </cdr:txBody>
    </cdr:sp>
  </cdr:relSizeAnchor>
  <cdr:relSizeAnchor xmlns:cdr="http://schemas.openxmlformats.org/drawingml/2006/chartDrawing">
    <cdr:from>
      <cdr:x>0.04464</cdr:x>
      <cdr:y>0.21127</cdr:y>
    </cdr:from>
    <cdr:to>
      <cdr:x>0.24107</cdr:x>
      <cdr:y>0.87324</cdr:y>
    </cdr:to>
    <cdr:sp macro="" textlink="">
      <cdr:nvSpPr>
        <cdr:cNvPr id="5" name="TextBox 4">
          <a:extLst xmlns:a="http://schemas.openxmlformats.org/drawingml/2006/main">
            <a:ext uri="{FF2B5EF4-FFF2-40B4-BE49-F238E27FC236}">
              <a16:creationId xmlns:a16="http://schemas.microsoft.com/office/drawing/2014/main" id="{62C42826-C88C-4A57-81A6-4F7A1253E566}"/>
            </a:ext>
          </a:extLst>
        </cdr:cNvPr>
        <cdr:cNvSpPr txBox="1"/>
      </cdr:nvSpPr>
      <cdr:spPr>
        <a:xfrm xmlns:a="http://schemas.openxmlformats.org/drawingml/2006/main">
          <a:off x="381000" y="1143000"/>
          <a:ext cx="1676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0.01786</cdr:x>
      <cdr:y>0.30986</cdr:y>
    </cdr:from>
    <cdr:to>
      <cdr:x>0.25</cdr:x>
      <cdr:y>0.77465</cdr:y>
    </cdr:to>
    <cdr:sp macro="" textlink="">
      <cdr:nvSpPr>
        <cdr:cNvPr id="7" name="TextBox 6">
          <a:extLst xmlns:a="http://schemas.openxmlformats.org/drawingml/2006/main">
            <a:ext uri="{FF2B5EF4-FFF2-40B4-BE49-F238E27FC236}">
              <a16:creationId xmlns:a16="http://schemas.microsoft.com/office/drawing/2014/main" id="{7086CCF6-3EF9-4B91-AEAB-1FBD5C0797BE}"/>
            </a:ext>
          </a:extLst>
        </cdr:cNvPr>
        <cdr:cNvSpPr txBox="1"/>
      </cdr:nvSpPr>
      <cdr:spPr>
        <a:xfrm xmlns:a="http://schemas.openxmlformats.org/drawingml/2006/main">
          <a:off x="152400" y="1676400"/>
          <a:ext cx="1981200" cy="2514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0.23944</cdr:y>
    </cdr:from>
    <cdr:to>
      <cdr:x>0.29464</cdr:x>
      <cdr:y>0.35211</cdr:y>
    </cdr:to>
    <cdr:sp macro="" textlink="">
      <cdr:nvSpPr>
        <cdr:cNvPr id="8" name="TextBox 7">
          <a:extLst xmlns:a="http://schemas.openxmlformats.org/drawingml/2006/main">
            <a:ext uri="{FF2B5EF4-FFF2-40B4-BE49-F238E27FC236}">
              <a16:creationId xmlns:a16="http://schemas.microsoft.com/office/drawing/2014/main" id="{B38F27A1-5B7E-4BBB-8BB8-4D1F0FEFC654}"/>
            </a:ext>
          </a:extLst>
        </cdr:cNvPr>
        <cdr:cNvSpPr txBox="1"/>
      </cdr:nvSpPr>
      <cdr:spPr>
        <a:xfrm xmlns:a="http://schemas.openxmlformats.org/drawingml/2006/main">
          <a:off x="457200" y="1295400"/>
          <a:ext cx="2057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0.61972</cdr:y>
    </cdr:from>
    <cdr:to>
      <cdr:x>0.25</cdr:x>
      <cdr:y>0.83099</cdr:y>
    </cdr:to>
    <cdr:sp macro="" textlink="">
      <cdr:nvSpPr>
        <cdr:cNvPr id="9" name="TextBox 8">
          <a:extLst xmlns:a="http://schemas.openxmlformats.org/drawingml/2006/main">
            <a:ext uri="{FF2B5EF4-FFF2-40B4-BE49-F238E27FC236}">
              <a16:creationId xmlns:a16="http://schemas.microsoft.com/office/drawing/2014/main" id="{3382EA02-7D84-4362-AD70-17BE889C0DCE}"/>
            </a:ext>
          </a:extLst>
        </cdr:cNvPr>
        <cdr:cNvSpPr txBox="1"/>
      </cdr:nvSpPr>
      <cdr:spPr>
        <a:xfrm xmlns:a="http://schemas.openxmlformats.org/drawingml/2006/main">
          <a:off x="457200" y="3352800"/>
          <a:ext cx="16764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FFC000"/>
              </a:solidFill>
            </a:rPr>
            <a:t>- Quality is most important (not TAT, $$)</a:t>
          </a:r>
        </a:p>
        <a:p xmlns:a="http://schemas.openxmlformats.org/drawingml/2006/main">
          <a:r>
            <a:rPr lang="en-US" sz="1400" dirty="0">
              <a:solidFill>
                <a:srgbClr val="FFC000"/>
              </a:solidFill>
            </a:rPr>
            <a:t>- Keep “big picture” in mind</a:t>
          </a:r>
        </a:p>
        <a:p xmlns:a="http://schemas.openxmlformats.org/drawingml/2006/main">
          <a:pPr marL="171450" indent="-171450">
            <a:buFontTx/>
            <a:buChar char="-"/>
          </a:pP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0.75</cdr:x>
      <cdr:y>0.50704</cdr:y>
    </cdr:from>
    <cdr:to>
      <cdr:x>0.96429</cdr:x>
      <cdr:y>0.69014</cdr:y>
    </cdr:to>
    <cdr:sp macro="" textlink="">
      <cdr:nvSpPr>
        <cdr:cNvPr id="2" name="TextBox 1">
          <a:extLst xmlns:a="http://schemas.openxmlformats.org/drawingml/2006/main">
            <a:ext uri="{FF2B5EF4-FFF2-40B4-BE49-F238E27FC236}">
              <a16:creationId xmlns:a16="http://schemas.microsoft.com/office/drawing/2014/main" id="{21D7DBC7-F407-40AB-A973-0FFC09B7C657}"/>
            </a:ext>
          </a:extLst>
        </cdr:cNvPr>
        <cdr:cNvSpPr txBox="1"/>
      </cdr:nvSpPr>
      <cdr:spPr>
        <a:xfrm xmlns:a="http://schemas.openxmlformats.org/drawingml/2006/main">
          <a:off x="6400800" y="2743200"/>
          <a:ext cx="1828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DE8A36"/>
              </a:solidFill>
            </a:rPr>
            <a:t>- Whistle blower/anti-</a:t>
          </a:r>
          <a:r>
            <a:rPr lang="en-US" sz="1400" dirty="0" err="1">
              <a:solidFill>
                <a:srgbClr val="DE8A36"/>
              </a:solidFill>
            </a:rPr>
            <a:t>retailiation</a:t>
          </a:r>
          <a:r>
            <a:rPr lang="en-US" sz="1400" dirty="0">
              <a:solidFill>
                <a:srgbClr val="DE8A36"/>
              </a:solidFill>
            </a:rPr>
            <a:t> policy</a:t>
          </a:r>
        </a:p>
        <a:p xmlns:a="http://schemas.openxmlformats.org/drawingml/2006/main">
          <a:r>
            <a:rPr lang="en-US" sz="1400" dirty="0">
              <a:solidFill>
                <a:srgbClr val="DE8A36"/>
              </a:solidFill>
            </a:rPr>
            <a:t>- Investigations</a:t>
          </a:r>
        </a:p>
        <a:p xmlns:a="http://schemas.openxmlformats.org/drawingml/2006/main">
          <a:r>
            <a:rPr lang="en-US" sz="1400" dirty="0">
              <a:solidFill>
                <a:srgbClr val="DE8A36"/>
              </a:solidFill>
            </a:rPr>
            <a:t>- Multiple pathways for reporting</a:t>
          </a:r>
        </a:p>
      </cdr:txBody>
    </cdr:sp>
  </cdr:relSizeAnchor>
  <cdr:relSizeAnchor xmlns:cdr="http://schemas.openxmlformats.org/drawingml/2006/chartDrawing">
    <cdr:from>
      <cdr:x>0.74107</cdr:x>
      <cdr:y>0.80282</cdr:y>
    </cdr:from>
    <cdr:to>
      <cdr:x>0.96429</cdr:x>
      <cdr:y>0.97183</cdr:y>
    </cdr:to>
    <cdr:sp macro="" textlink="">
      <cdr:nvSpPr>
        <cdr:cNvPr id="3" name="TextBox 2">
          <a:extLst xmlns:a="http://schemas.openxmlformats.org/drawingml/2006/main">
            <a:ext uri="{FF2B5EF4-FFF2-40B4-BE49-F238E27FC236}">
              <a16:creationId xmlns:a16="http://schemas.microsoft.com/office/drawing/2014/main" id="{5BDA73FA-84ED-44D5-A30E-F071D0BFCD82}"/>
            </a:ext>
          </a:extLst>
        </cdr:cNvPr>
        <cdr:cNvSpPr txBox="1"/>
      </cdr:nvSpPr>
      <cdr:spPr>
        <a:xfrm xmlns:a="http://schemas.openxmlformats.org/drawingml/2006/main">
          <a:off x="6324600" y="4343400"/>
          <a:ext cx="19050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lumMod val="50000"/>
                </a:schemeClr>
              </a:solidFill>
            </a:rPr>
            <a:t>- Notify clients</a:t>
          </a:r>
        </a:p>
        <a:p xmlns:a="http://schemas.openxmlformats.org/drawingml/2006/main">
          <a:r>
            <a:rPr lang="en-US" sz="1400" dirty="0">
              <a:solidFill>
                <a:schemeClr val="bg1">
                  <a:lumMod val="50000"/>
                </a:schemeClr>
              </a:solidFill>
            </a:rPr>
            <a:t>- Re-report data</a:t>
          </a:r>
        </a:p>
        <a:p xmlns:a="http://schemas.openxmlformats.org/drawingml/2006/main">
          <a:r>
            <a:rPr lang="en-US" sz="1400" dirty="0">
              <a:solidFill>
                <a:schemeClr val="bg1">
                  <a:lumMod val="50000"/>
                </a:schemeClr>
              </a:solidFill>
            </a:rPr>
            <a:t>- Trust</a:t>
          </a:r>
        </a:p>
      </cdr:txBody>
    </cdr:sp>
  </cdr:relSizeAnchor>
  <cdr:relSizeAnchor xmlns:cdr="http://schemas.openxmlformats.org/drawingml/2006/chartDrawing">
    <cdr:from>
      <cdr:x>0.67857</cdr:x>
      <cdr:y>0.15493</cdr:y>
    </cdr:from>
    <cdr:to>
      <cdr:x>0.97321</cdr:x>
      <cdr:y>0.38028</cdr:y>
    </cdr:to>
    <cdr:sp macro="" textlink="">
      <cdr:nvSpPr>
        <cdr:cNvPr id="4" name="TextBox 3">
          <a:extLst xmlns:a="http://schemas.openxmlformats.org/drawingml/2006/main">
            <a:ext uri="{FF2B5EF4-FFF2-40B4-BE49-F238E27FC236}">
              <a16:creationId xmlns:a16="http://schemas.microsoft.com/office/drawing/2014/main" id="{8E42778F-7BE3-4F63-AA25-38088F5D457B}"/>
            </a:ext>
          </a:extLst>
        </cdr:cNvPr>
        <cdr:cNvSpPr txBox="1"/>
      </cdr:nvSpPr>
      <cdr:spPr>
        <a:xfrm xmlns:a="http://schemas.openxmlformats.org/drawingml/2006/main">
          <a:off x="5791200" y="838200"/>
          <a:ext cx="2514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70C0"/>
              </a:solidFill>
            </a:rPr>
            <a:t>- Values, policies, procedures</a:t>
          </a:r>
        </a:p>
        <a:p xmlns:a="http://schemas.openxmlformats.org/drawingml/2006/main">
          <a:r>
            <a:rPr lang="en-US" sz="1400" dirty="0">
              <a:solidFill>
                <a:srgbClr val="0070C0"/>
              </a:solidFill>
            </a:rPr>
            <a:t>- Code of Conduct</a:t>
          </a:r>
        </a:p>
        <a:p xmlns:a="http://schemas.openxmlformats.org/drawingml/2006/main">
          <a:r>
            <a:rPr lang="en-US" sz="1400" dirty="0">
              <a:solidFill>
                <a:srgbClr val="0070C0"/>
              </a:solidFill>
            </a:rPr>
            <a:t>- Ethics agreement</a:t>
          </a:r>
        </a:p>
        <a:p xmlns:a="http://schemas.openxmlformats.org/drawingml/2006/main">
          <a:r>
            <a:rPr lang="en-US" sz="1400" dirty="0">
              <a:solidFill>
                <a:srgbClr val="0070C0"/>
              </a:solidFill>
            </a:rPr>
            <a:t>- Annual and refresher training</a:t>
          </a:r>
        </a:p>
      </cdr:txBody>
    </cdr:sp>
  </cdr:relSizeAnchor>
  <cdr:relSizeAnchor xmlns:cdr="http://schemas.openxmlformats.org/drawingml/2006/chartDrawing">
    <cdr:from>
      <cdr:x>0.04464</cdr:x>
      <cdr:y>0.21127</cdr:y>
    </cdr:from>
    <cdr:to>
      <cdr:x>0.24107</cdr:x>
      <cdr:y>0.87324</cdr:y>
    </cdr:to>
    <cdr:sp macro="" textlink="">
      <cdr:nvSpPr>
        <cdr:cNvPr id="5" name="TextBox 4">
          <a:extLst xmlns:a="http://schemas.openxmlformats.org/drawingml/2006/main">
            <a:ext uri="{FF2B5EF4-FFF2-40B4-BE49-F238E27FC236}">
              <a16:creationId xmlns:a16="http://schemas.microsoft.com/office/drawing/2014/main" id="{62C42826-C88C-4A57-81A6-4F7A1253E566}"/>
            </a:ext>
          </a:extLst>
        </cdr:cNvPr>
        <cdr:cNvSpPr txBox="1"/>
      </cdr:nvSpPr>
      <cdr:spPr>
        <a:xfrm xmlns:a="http://schemas.openxmlformats.org/drawingml/2006/main">
          <a:off x="381000" y="1143000"/>
          <a:ext cx="1676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0.01786</cdr:x>
      <cdr:y>0.30986</cdr:y>
    </cdr:from>
    <cdr:to>
      <cdr:x>0.25</cdr:x>
      <cdr:y>0.77465</cdr:y>
    </cdr:to>
    <cdr:sp macro="" textlink="">
      <cdr:nvSpPr>
        <cdr:cNvPr id="7" name="TextBox 6">
          <a:extLst xmlns:a="http://schemas.openxmlformats.org/drawingml/2006/main">
            <a:ext uri="{FF2B5EF4-FFF2-40B4-BE49-F238E27FC236}">
              <a16:creationId xmlns:a16="http://schemas.microsoft.com/office/drawing/2014/main" id="{7086CCF6-3EF9-4B91-AEAB-1FBD5C0797BE}"/>
            </a:ext>
          </a:extLst>
        </cdr:cNvPr>
        <cdr:cNvSpPr txBox="1"/>
      </cdr:nvSpPr>
      <cdr:spPr>
        <a:xfrm xmlns:a="http://schemas.openxmlformats.org/drawingml/2006/main">
          <a:off x="152400" y="1676400"/>
          <a:ext cx="1981200" cy="2514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0.05357</cdr:x>
      <cdr:y>0.23944</cdr:y>
    </cdr:from>
    <cdr:to>
      <cdr:x>0.29464</cdr:x>
      <cdr:y>0.35211</cdr:y>
    </cdr:to>
    <cdr:sp macro="" textlink="">
      <cdr:nvSpPr>
        <cdr:cNvPr id="8" name="TextBox 7">
          <a:extLst xmlns:a="http://schemas.openxmlformats.org/drawingml/2006/main">
            <a:ext uri="{FF2B5EF4-FFF2-40B4-BE49-F238E27FC236}">
              <a16:creationId xmlns:a16="http://schemas.microsoft.com/office/drawing/2014/main" id="{B38F27A1-5B7E-4BBB-8BB8-4D1F0FEFC654}"/>
            </a:ext>
          </a:extLst>
        </cdr:cNvPr>
        <cdr:cNvSpPr txBox="1"/>
      </cdr:nvSpPr>
      <cdr:spPr>
        <a:xfrm xmlns:a="http://schemas.openxmlformats.org/drawingml/2006/main">
          <a:off x="457200" y="1295400"/>
          <a:ext cx="2057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B0F0"/>
              </a:solidFill>
            </a:rPr>
            <a:t>- Mistakes are opportunities to change and improve</a:t>
          </a:r>
        </a:p>
        <a:p xmlns:a="http://schemas.openxmlformats.org/drawingml/2006/main">
          <a:endParaRPr lang="en-US" sz="1100" dirty="0"/>
        </a:p>
      </cdr:txBody>
    </cdr:sp>
  </cdr:relSizeAnchor>
  <cdr:relSizeAnchor xmlns:cdr="http://schemas.openxmlformats.org/drawingml/2006/chartDrawing">
    <cdr:from>
      <cdr:x>0.05357</cdr:x>
      <cdr:y>0.61972</cdr:y>
    </cdr:from>
    <cdr:to>
      <cdr:x>0.25</cdr:x>
      <cdr:y>0.83099</cdr:y>
    </cdr:to>
    <cdr:sp macro="" textlink="">
      <cdr:nvSpPr>
        <cdr:cNvPr id="9" name="TextBox 8">
          <a:extLst xmlns:a="http://schemas.openxmlformats.org/drawingml/2006/main">
            <a:ext uri="{FF2B5EF4-FFF2-40B4-BE49-F238E27FC236}">
              <a16:creationId xmlns:a16="http://schemas.microsoft.com/office/drawing/2014/main" id="{3382EA02-7D84-4362-AD70-17BE889C0DCE}"/>
            </a:ext>
          </a:extLst>
        </cdr:cNvPr>
        <cdr:cNvSpPr txBox="1"/>
      </cdr:nvSpPr>
      <cdr:spPr>
        <a:xfrm xmlns:a="http://schemas.openxmlformats.org/drawingml/2006/main">
          <a:off x="457200" y="3352800"/>
          <a:ext cx="16764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FFC000"/>
              </a:solidFill>
            </a:rPr>
            <a:t>- Quality is most important (not TAT, $$)</a:t>
          </a:r>
        </a:p>
        <a:p xmlns:a="http://schemas.openxmlformats.org/drawingml/2006/main">
          <a:r>
            <a:rPr lang="en-US" sz="1400" dirty="0">
              <a:solidFill>
                <a:srgbClr val="FFC000"/>
              </a:solidFill>
            </a:rPr>
            <a:t>- Keep “big picture” in mind</a:t>
          </a:r>
        </a:p>
        <a:p xmlns:a="http://schemas.openxmlformats.org/drawingml/2006/main">
          <a:pPr marL="171450" indent="-171450">
            <a:buFontTx/>
            <a:buChar char="-"/>
          </a:pP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1FD203ED-A142-4BD3-BA06-B2CA7DBD21CC}" type="datetimeFigureOut">
              <a:rPr lang="en-US" smtClean="0"/>
              <a:t>4/9/2018</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CA4375D9-BD53-4FE4-903B-B576F557E62A}" type="slidenum">
              <a:rPr lang="en-US" smtClean="0"/>
              <a:t>‹#›</a:t>
            </a:fld>
            <a:endParaRPr lang="en-US"/>
          </a:p>
        </p:txBody>
      </p:sp>
    </p:spTree>
    <p:extLst>
      <p:ext uri="{BB962C8B-B14F-4D97-AF65-F5344CB8AC3E}">
        <p14:creationId xmlns:p14="http://schemas.microsoft.com/office/powerpoint/2010/main" val="388175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dia.pa.gov/Pages/DEP_details.aspx?newsid=95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around sign up sheet for those who would like a digital certificate emailed to them for NELAC certification)</a:t>
            </a:r>
          </a:p>
          <a:p>
            <a:endParaRPr lang="en-US" dirty="0"/>
          </a:p>
          <a:p>
            <a:r>
              <a:rPr lang="en-US" dirty="0"/>
              <a:t>Required training for NELAC certification – why is this a required training as new employee and annual refresher?</a:t>
            </a:r>
          </a:p>
          <a:p>
            <a:endParaRPr lang="en-US" dirty="0"/>
          </a:p>
          <a:p>
            <a:r>
              <a:rPr lang="en-US" dirty="0"/>
              <a:t>There are always cases in the news of unethical behavior in laboratories – a Google search of lab fraud will get you thousands if not hundreds of thousands of hits</a:t>
            </a:r>
          </a:p>
          <a:p>
            <a:endParaRPr lang="en-US" dirty="0"/>
          </a:p>
          <a:p>
            <a:r>
              <a:rPr lang="en-US" dirty="0"/>
              <a:t>Is everyone out there being unethical?</a:t>
            </a:r>
          </a:p>
          <a:p>
            <a:endParaRPr lang="en-US" dirty="0"/>
          </a:p>
          <a:p>
            <a:r>
              <a:rPr lang="en-US" dirty="0"/>
              <a:t>No, we know that’s not true, nobody comes to work in the morning, or starts out at a new job on the first day like, I’m going to commit fraud today – we do our best to hire good, qualified, ethical people – we’re environmental scientists, we inherently want to do good (ensure safe drinking water, environmental protection/restore habitats)  – but yet cases are always in the news, fraud is happening – my question for you to think about is, why?</a:t>
            </a:r>
          </a:p>
          <a:p>
            <a:endParaRPr lang="en-US" dirty="0"/>
          </a:p>
          <a:p>
            <a:r>
              <a:rPr lang="en-US" dirty="0"/>
              <a:t>Why are there always cases of lab fraud in the news?</a:t>
            </a:r>
          </a:p>
          <a:p>
            <a:endParaRPr lang="en-US" dirty="0"/>
          </a:p>
          <a:p>
            <a:r>
              <a:rPr lang="en-US" dirty="0"/>
              <a:t>Why do these good people that we hire and train occasionally end up doing bad things? (Some bad seeds for sure, but most of us are honest, ethical people) . .. </a:t>
            </a:r>
          </a:p>
          <a:p>
            <a:endParaRPr lang="en-US" dirty="0"/>
          </a:p>
          <a:p>
            <a:r>
              <a:rPr lang="en-US" dirty="0"/>
              <a:t>Start with a couple of recent cases that highlight the problem, then talk about what the threats are to data integrity and what we as both employees and as managers or employers can and should do about it</a:t>
            </a:r>
          </a:p>
          <a:p>
            <a:endParaRPr lang="en-US" dirty="0"/>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1</a:t>
            </a:fld>
            <a:endParaRPr lang="en-US"/>
          </a:p>
        </p:txBody>
      </p:sp>
    </p:spTree>
    <p:extLst>
      <p:ext uri="{BB962C8B-B14F-4D97-AF65-F5344CB8AC3E}">
        <p14:creationId xmlns:p14="http://schemas.microsoft.com/office/powerpoint/2010/main" val="374693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Conveying that the work is important is helpful to build a culture of integrity : From the lab’s perspective, if you want to prevent fraud, you need to build a culture of integrity</a:t>
            </a:r>
          </a:p>
          <a:p>
            <a:endParaRPr lang="en-US" dirty="0"/>
          </a:p>
          <a:p>
            <a:r>
              <a:rPr lang="en-US" dirty="0"/>
              <a:t>You have to make it clear to employees that at the end of the day the thing that matters most is producing sound, defensible data – nothing is more important than that, not profits or how much overtime you had to pay or how much it’s going to cost to replace a broken instrument – nothing is worth the cost of cheating – you can always resample, it might not be cheap, but it’ll be easier than trying to rebuild your reputation </a:t>
            </a:r>
          </a:p>
          <a:p>
            <a:endParaRPr lang="en-US" dirty="0"/>
          </a:p>
          <a:p>
            <a:r>
              <a:rPr lang="en-US" dirty="0"/>
              <a:t>Have values, policies and procedures well documented and visible to employees - a code of conduct, sign an ethics agreement, new employees receive ethics training and everyone has an annual refresher – set clear expectations at the outset of employment that ethics are a priority, have a zero tolerance policy for violations and make sure employees understand the consequences of their actions (lose job, jail time, fines, barred from future employment)</a:t>
            </a:r>
          </a:p>
          <a:p>
            <a:endParaRPr lang="en-US" dirty="0"/>
          </a:p>
          <a:p>
            <a:r>
              <a:rPr lang="en-US" dirty="0"/>
              <a:t>Maintain confidentiality – whistle blower policy and any subsequent investigations, open door policy on reporting, multiple pathways for someone to report </a:t>
            </a:r>
          </a:p>
          <a:p>
            <a:endParaRPr lang="en-US" dirty="0"/>
          </a:p>
          <a:p>
            <a:r>
              <a:rPr lang="en-US" dirty="0"/>
              <a:t>Transparency – notify clients if data is impacted, no one likes to have to do this, but it creates a culture of trust </a:t>
            </a:r>
          </a:p>
          <a:p>
            <a:endParaRPr lang="en-US" dirty="0"/>
          </a:p>
          <a:p>
            <a:r>
              <a:rPr lang="en-US" dirty="0"/>
              <a:t>Ultimately it’s about values – quality over TAT, help employees see the big picture of the purpose of their work, keep them informed of what happens to the data if possible, keep them in the loop on why they do the work that they do </a:t>
            </a:r>
          </a:p>
          <a:p>
            <a:endParaRPr lang="en-US" dirty="0"/>
          </a:p>
          <a:p>
            <a:r>
              <a:rPr lang="en-US" dirty="0"/>
              <a:t>Value of continuous improvement: idea that we’re all in this together, we’re all on the same team trying to do good work, and we should be all looking to do better (mistakes are ok, no one is to blame, problems as an opportunity to improve, make things better and easier)</a:t>
            </a:r>
          </a:p>
          <a:p>
            <a:endParaRPr lang="en-US" dirty="0"/>
          </a:p>
          <a:p>
            <a:r>
              <a:rPr lang="en-US" dirty="0"/>
              <a:t>Everyone of us should be acting ethically, but culture really needs to start at the top, mgrs. need to lead by example and set the tone because employees want to please, follow the rules and do what their supervisors say to keep their job, so employees need to feel empowered to speak up when they see something and ask questions</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10</a:t>
            </a:fld>
            <a:endParaRPr lang="en-US"/>
          </a:p>
        </p:txBody>
      </p:sp>
    </p:spTree>
    <p:extLst>
      <p:ext uri="{BB962C8B-B14F-4D97-AF65-F5344CB8AC3E}">
        <p14:creationId xmlns:p14="http://schemas.microsoft.com/office/powerpoint/2010/main" val="36768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Conveying that the work is important is helpful to build a culture of integrity : From the lab’s perspective, if you want to prevent fraud, you need to build a culture of integrity</a:t>
            </a:r>
          </a:p>
          <a:p>
            <a:endParaRPr lang="en-US" dirty="0"/>
          </a:p>
          <a:p>
            <a:r>
              <a:rPr lang="en-US" dirty="0"/>
              <a:t>You have to make it clear to employees that at the end of the day the thing that matters most is producing sound, defensible data – nothing is more important than that, not profits or how much overtime you had to pay or how much it’s going to cost to replace a broken instrument – nothing is worth the cost of cheating – you can always resample, it might not be cheap, but it’ll be easier than trying to rebuild your reputation </a:t>
            </a:r>
          </a:p>
          <a:p>
            <a:endParaRPr lang="en-US" dirty="0"/>
          </a:p>
          <a:p>
            <a:r>
              <a:rPr lang="en-US" dirty="0"/>
              <a:t>Have values, policies and procedures well documented and visible to employees - a code of conduct, sign an ethics agreement, new employees receive ethics training and everyone has an annual refresher – set clear expectations at the outset of employment that ethics are a priority, have a zero tolerance policy for violations and make sure employees understand the consequences of their actions (lose job, jail time, fines, barred from future employment)</a:t>
            </a:r>
          </a:p>
          <a:p>
            <a:endParaRPr lang="en-US" dirty="0"/>
          </a:p>
          <a:p>
            <a:r>
              <a:rPr lang="en-US" dirty="0"/>
              <a:t>Maintain confidentiality – whistle blower policy and any subsequent investigations, open door policy on reporting, multiple pathways for someone to report </a:t>
            </a:r>
          </a:p>
          <a:p>
            <a:endParaRPr lang="en-US" dirty="0"/>
          </a:p>
          <a:p>
            <a:r>
              <a:rPr lang="en-US" dirty="0"/>
              <a:t>Transparency – notify clients if data is impacted, no one likes to have to do this, but it creates a culture of trust </a:t>
            </a:r>
          </a:p>
          <a:p>
            <a:endParaRPr lang="en-US" dirty="0"/>
          </a:p>
          <a:p>
            <a:r>
              <a:rPr lang="en-US" dirty="0"/>
              <a:t>Ultimately it’s about values – quality over TAT, help employees see the big picture of the purpose of their work, keep them informed of what happens to the data if possible, keep them in the loop on why they do the work that they do </a:t>
            </a:r>
          </a:p>
          <a:p>
            <a:endParaRPr lang="en-US" dirty="0"/>
          </a:p>
          <a:p>
            <a:r>
              <a:rPr lang="en-US" dirty="0"/>
              <a:t>Value of continuous improvement: idea that we’re all in this together, we’re all on the same team trying to do good work, and we should be all looking to do better (mistakes are ok, no one is to blame, problems as an opportunity to improve, make things better and easier)</a:t>
            </a:r>
          </a:p>
          <a:p>
            <a:endParaRPr lang="en-US" dirty="0"/>
          </a:p>
          <a:p>
            <a:r>
              <a:rPr lang="en-US" dirty="0"/>
              <a:t>Everyone of us should be acting ethically, but culture really needs to start at the top, mgrs. need to lead by example and set the tone because employees want to please, follow the rules and do what their supervisors say to keep their job, so employees need to feel empowered to speak up when they see something and ask questions</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11</a:t>
            </a:fld>
            <a:endParaRPr lang="en-US"/>
          </a:p>
        </p:txBody>
      </p:sp>
    </p:spTree>
    <p:extLst>
      <p:ext uri="{BB962C8B-B14F-4D97-AF65-F5344CB8AC3E}">
        <p14:creationId xmlns:p14="http://schemas.microsoft.com/office/powerpoint/2010/main" val="110833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Conveying that the work is important is helpful to build a culture of integrity : From the lab’s perspective, if you want to prevent fraud, you need to build a culture of integrity</a:t>
            </a:r>
          </a:p>
          <a:p>
            <a:endParaRPr lang="en-US" dirty="0"/>
          </a:p>
          <a:p>
            <a:r>
              <a:rPr lang="en-US" dirty="0"/>
              <a:t>You have to make it clear to employees that at the end of the day the thing that matters most is producing sound, defensible data – nothing is more important than that, not profits or how much overtime you had to pay or how much it’s going to cost to replace a broken instrument – nothing is worth the cost of cheating – you can always resample, it might not be cheap, but it’ll be easier than trying to rebuild your reputation </a:t>
            </a:r>
          </a:p>
          <a:p>
            <a:endParaRPr lang="en-US" dirty="0"/>
          </a:p>
          <a:p>
            <a:r>
              <a:rPr lang="en-US" dirty="0"/>
              <a:t>Have values, policies and procedures well documented and visible to employees - a code of conduct, sign an ethics agreement, new employees receive ethics training and everyone has an annual refresher – set clear expectations at the outset of employment that ethics are a priority, have a zero tolerance policy for violations and make sure employees understand the consequences of their actions (lose job, jail time, fines, barred from future employment)</a:t>
            </a:r>
          </a:p>
          <a:p>
            <a:endParaRPr lang="en-US" dirty="0"/>
          </a:p>
          <a:p>
            <a:r>
              <a:rPr lang="en-US" dirty="0"/>
              <a:t>Maintain confidentiality – whistle blower policy and any subsequent investigations, open door policy on reporting, multiple pathways for someone to report </a:t>
            </a:r>
          </a:p>
          <a:p>
            <a:endParaRPr lang="en-US" dirty="0"/>
          </a:p>
          <a:p>
            <a:r>
              <a:rPr lang="en-US" dirty="0"/>
              <a:t>Transparency – notify clients if data is impacted, no one likes to have to do this, but it creates a culture of trust </a:t>
            </a:r>
          </a:p>
          <a:p>
            <a:endParaRPr lang="en-US" dirty="0"/>
          </a:p>
          <a:p>
            <a:r>
              <a:rPr lang="en-US" dirty="0"/>
              <a:t>Ultimately it’s about values – quality over TAT, help employees see the big picture of the purpose of their work, keep them informed of what happens to the data if possible, keep them in the loop on why they do the work that they do </a:t>
            </a:r>
          </a:p>
          <a:p>
            <a:endParaRPr lang="en-US" dirty="0"/>
          </a:p>
          <a:p>
            <a:r>
              <a:rPr lang="en-US" dirty="0"/>
              <a:t>Value of continuous improvement: idea that we’re all in this together, we’re all on the same team trying to do good work, and we should be all looking to do better (mistakes are ok, no one is to blame, problems as an opportunity to improve, make things better and easier)</a:t>
            </a:r>
          </a:p>
          <a:p>
            <a:endParaRPr lang="en-US" dirty="0"/>
          </a:p>
          <a:p>
            <a:r>
              <a:rPr lang="en-US" dirty="0"/>
              <a:t>Everyone of us should be acting ethically, but culture really needs to start at the top, mgrs. need to lead by example and set the tone because employees want to please, follow the rules and do what their supervisors say to keep their job, so employees need to feel empowered to speak up when they see something and ask questions</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12</a:t>
            </a:fld>
            <a:endParaRPr lang="en-US"/>
          </a:p>
        </p:txBody>
      </p:sp>
    </p:spTree>
    <p:extLst>
      <p:ext uri="{BB962C8B-B14F-4D97-AF65-F5344CB8AC3E}">
        <p14:creationId xmlns:p14="http://schemas.microsoft.com/office/powerpoint/2010/main" val="24548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Conveying that the work is important is helpful to build a culture of integrity : From the lab’s perspective, if you want to prevent fraud, you need to build a culture of integrity</a:t>
            </a:r>
          </a:p>
          <a:p>
            <a:endParaRPr lang="en-US" dirty="0"/>
          </a:p>
          <a:p>
            <a:r>
              <a:rPr lang="en-US" dirty="0"/>
              <a:t>You have to make it clear to employees that at the end of the day the thing that matters most is producing sound, defensible data – nothing is more important than that, not profits or how much overtime you had to pay or how much it’s going to cost to replace a broken instrument – nothing is worth the cost of cheating – you can always resample, it might not be cheap, but it’ll be easier than trying to rebuild your reputation </a:t>
            </a:r>
          </a:p>
          <a:p>
            <a:endParaRPr lang="en-US" dirty="0"/>
          </a:p>
          <a:p>
            <a:r>
              <a:rPr lang="en-US" dirty="0"/>
              <a:t>Have values, policies and procedures well documented and visible to employees - a code of conduct, sign an ethics agreement, new employees receive ethics training and everyone has an annual refresher – set clear expectations at the outset of employment that ethics are a priority, have a zero tolerance policy for violations and make sure employees understand the consequences of their actions (lose job, jail time, fines, barred from future employment)</a:t>
            </a:r>
          </a:p>
          <a:p>
            <a:endParaRPr lang="en-US" dirty="0"/>
          </a:p>
          <a:p>
            <a:r>
              <a:rPr lang="en-US" dirty="0"/>
              <a:t>Maintain confidentiality – whistle blower policy and any subsequent investigations, open door policy on reporting, multiple pathways for someone to report </a:t>
            </a:r>
          </a:p>
          <a:p>
            <a:endParaRPr lang="en-US" dirty="0"/>
          </a:p>
          <a:p>
            <a:r>
              <a:rPr lang="en-US" dirty="0"/>
              <a:t>Transparency – notify clients if data is impacted, no one likes to have to do this, but it creates a culture of trust </a:t>
            </a:r>
          </a:p>
          <a:p>
            <a:endParaRPr lang="en-US" dirty="0"/>
          </a:p>
          <a:p>
            <a:r>
              <a:rPr lang="en-US" dirty="0"/>
              <a:t>Ultimately it’s about values – quality over TAT, help employees see the big picture of the purpose of their work, keep them informed of what happens to the data if possible, keep them in the loop on why they do the work that they do </a:t>
            </a:r>
          </a:p>
          <a:p>
            <a:endParaRPr lang="en-US" dirty="0"/>
          </a:p>
          <a:p>
            <a:r>
              <a:rPr lang="en-US" dirty="0"/>
              <a:t>Value of continuous improvement: idea that we’re all in this together, we’re all on the same team trying to do good work, and we should be all looking to do better (mistakes are ok, no one is to blame, problems as an opportunity to improve, make things better and easier)</a:t>
            </a:r>
          </a:p>
          <a:p>
            <a:endParaRPr lang="en-US" dirty="0"/>
          </a:p>
          <a:p>
            <a:r>
              <a:rPr lang="en-US" dirty="0"/>
              <a:t>Everyone of us should be acting ethically, but culture really needs to start at the top, mgrs. need to lead by example and set the tone because employees want to please, follow the rules and do what their supervisors say to keep their job, so employees need to feel empowered to speak up when they see something and ask questions</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13</a:t>
            </a:fld>
            <a:endParaRPr lang="en-US"/>
          </a:p>
        </p:txBody>
      </p:sp>
    </p:spTree>
    <p:extLst>
      <p:ext uri="{BB962C8B-B14F-4D97-AF65-F5344CB8AC3E}">
        <p14:creationId xmlns:p14="http://schemas.microsoft.com/office/powerpoint/2010/main" val="100782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Conveying that the work is important is helpful to build a culture of integrity : From the lab’s perspective, if you want to prevent fraud, you need to build a culture of integrity</a:t>
            </a:r>
          </a:p>
          <a:p>
            <a:endParaRPr lang="en-US" dirty="0"/>
          </a:p>
          <a:p>
            <a:r>
              <a:rPr lang="en-US" dirty="0"/>
              <a:t>You have to make it clear to employees that at the end of the day the thing that matters most is producing sound, defensible data – nothing is more important than that, not profits or how much overtime you had to pay or how much it’s going to cost to replace a broken instrument – nothing is worth the cost of cheating – you can always resample, it might not be cheap, but it’ll be easier than trying to rebuild your reputation </a:t>
            </a:r>
          </a:p>
          <a:p>
            <a:endParaRPr lang="en-US" dirty="0"/>
          </a:p>
          <a:p>
            <a:r>
              <a:rPr lang="en-US" dirty="0"/>
              <a:t>Have values, policies and procedures well documented and visible to employees - a code of conduct, sign an ethics agreement, new employees receive ethics training and everyone has an annual refresher – set clear expectations at the outset of employment that ethics are a priority, have a zero tolerance policy for violations and make sure employees understand the consequences of their actions (lose job, jail time, fines, barred from future employment)</a:t>
            </a:r>
          </a:p>
          <a:p>
            <a:endParaRPr lang="en-US" dirty="0"/>
          </a:p>
          <a:p>
            <a:r>
              <a:rPr lang="en-US" dirty="0"/>
              <a:t>Maintain confidentiality – whistle blower policy and any subsequent investigations, open door policy on reporting, multiple pathways for someone to report </a:t>
            </a:r>
          </a:p>
          <a:p>
            <a:endParaRPr lang="en-US" dirty="0"/>
          </a:p>
          <a:p>
            <a:r>
              <a:rPr lang="en-US" dirty="0"/>
              <a:t>Transparency – notify clients if data is impacted, no one likes to have to do this, but it creates a culture of trust </a:t>
            </a:r>
          </a:p>
          <a:p>
            <a:endParaRPr lang="en-US" dirty="0"/>
          </a:p>
          <a:p>
            <a:r>
              <a:rPr lang="en-US" dirty="0"/>
              <a:t>Ultimately it’s about values – quality over TAT, help employees see the big picture of the purpose of their work, keep them informed of what happens to the data if possible, keep them in the loop on why they do the work that they do </a:t>
            </a:r>
          </a:p>
          <a:p>
            <a:endParaRPr lang="en-US" dirty="0"/>
          </a:p>
          <a:p>
            <a:r>
              <a:rPr lang="en-US" dirty="0"/>
              <a:t>Value of continuous improvement: idea that we’re all in this together, we’re all on the same team trying to do good work, and we should be all looking to do better (mistakes are ok, no one is to blame, problems as an opportunity to improve, make things better and easier)</a:t>
            </a:r>
          </a:p>
          <a:p>
            <a:endParaRPr lang="en-US" dirty="0"/>
          </a:p>
          <a:p>
            <a:r>
              <a:rPr lang="en-US" dirty="0"/>
              <a:t>Everyone of us should be acting ethically, but culture really needs to start at the top, mgrs. need to lead by example and set the tone because employees want to please, follow the rules and do what their supervisors say to keep their job, so employees need to feel empowered to speak up when they see something and ask questions</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14</a:t>
            </a:fld>
            <a:endParaRPr lang="en-US"/>
          </a:p>
        </p:txBody>
      </p:sp>
    </p:spTree>
    <p:extLst>
      <p:ext uri="{BB962C8B-B14F-4D97-AF65-F5344CB8AC3E}">
        <p14:creationId xmlns:p14="http://schemas.microsoft.com/office/powerpoint/2010/main" val="349903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employee, you are in control of your own actions (you can’t control much of what happens in the lab, but you can control how you respond to what happens)  be self-aware and be aware of others</a:t>
            </a:r>
          </a:p>
          <a:p>
            <a:endParaRPr lang="en-US" dirty="0"/>
          </a:p>
          <a:p>
            <a:pPr marL="171450" indent="-171450">
              <a:buFontTx/>
              <a:buChar char="-"/>
            </a:pPr>
            <a:r>
              <a:rPr lang="en-US" dirty="0"/>
              <a:t>Follow directions (code of conduct as well as lab procedures)</a:t>
            </a:r>
          </a:p>
          <a:p>
            <a:pPr marL="171450" indent="-171450">
              <a:buFontTx/>
              <a:buChar char="-"/>
            </a:pPr>
            <a:r>
              <a:rPr lang="en-US" dirty="0"/>
              <a:t>Ask for help if you’re unsure or procedures seem unclear</a:t>
            </a:r>
          </a:p>
          <a:p>
            <a:pPr marL="171450" indent="-171450">
              <a:buFontTx/>
              <a:buChar char="-"/>
            </a:pPr>
            <a:r>
              <a:rPr lang="en-US" dirty="0"/>
              <a:t>Watch for others that are struggling, not following procedures – maybe they need to be re-trained or don’t know the proper way to do something – be a resource </a:t>
            </a:r>
          </a:p>
          <a:p>
            <a:pPr marL="171450" indent="-171450">
              <a:buFontTx/>
              <a:buChar char="-"/>
            </a:pPr>
            <a:r>
              <a:rPr lang="en-US" dirty="0"/>
              <a:t>When others don’t want your help or when you see something, say something – ombudsman role through OTAC, EPA OIG hotline</a:t>
            </a:r>
          </a:p>
          <a:p>
            <a:pPr marL="171450" indent="-171450">
              <a:buFontTx/>
              <a:buChar char="-"/>
            </a:pPr>
            <a:r>
              <a:rPr lang="en-US" dirty="0"/>
              <a:t>Ask yourself “the mom test”:  how ethical am I?  Trust your gut – you know that feeling you get in the pit of your stomach when something’s not right, trust your intuition, if it doesn’t feel right it probably isn’t and better to err on the side of caution, when in doubt, ask and document </a:t>
            </a:r>
          </a:p>
          <a:p>
            <a:pPr marL="171450" indent="-171450">
              <a:buFontTx/>
              <a:buChar char="-"/>
            </a:pPr>
            <a:endParaRPr lang="en-US" dirty="0"/>
          </a:p>
          <a:p>
            <a:pPr marL="171450" indent="-171450">
              <a:buFontTx/>
              <a:buChar char="-"/>
            </a:pPr>
            <a:endParaRPr lang="en-US" dirty="0"/>
          </a:p>
          <a:p>
            <a:endParaRPr lang="en-US" dirty="0"/>
          </a:p>
          <a:p>
            <a:endParaRPr lang="en-US" dirty="0"/>
          </a:p>
          <a:p>
            <a:endParaRPr lang="en-US" dirty="0"/>
          </a:p>
          <a:p>
            <a:r>
              <a:rPr lang="en-US" dirty="0"/>
              <a:t>We only really have our integrity in this industry – we’re not here to make a lot of money, we’re here to ensure high quality data so others can make decisions (policy, regulatory action) to ensure environmental protection and public health</a:t>
            </a:r>
          </a:p>
          <a:p>
            <a:endParaRPr lang="en-US" dirty="0"/>
          </a:p>
          <a:p>
            <a:r>
              <a:rPr lang="en-US" dirty="0"/>
              <a:t>Can be a really thankless job – people expect you to give them a result yesterday, don’t necessarily understand what it takes to get from a jar of sample to a result, and don’t understand that getting there takes time if they want a good result (proper calibration, analysis takes time, review) easy to lose sight of what you’re doing when you’re in a windowless room staring at a computer screen with an instrument that doesn’t want to work right</a:t>
            </a:r>
          </a:p>
          <a:p>
            <a:endParaRPr lang="en-US" dirty="0"/>
          </a:p>
          <a:p>
            <a:r>
              <a:rPr lang="en-US" dirty="0"/>
              <a:t>Important for employees to remember why they do what they do, but also key for mgmt. to recognize good work and keep people motivated to perform at a high level – if people feel valued, they’re not rushed, they are given proper training, they will likely do the right thing</a:t>
            </a:r>
          </a:p>
        </p:txBody>
      </p:sp>
      <p:sp>
        <p:nvSpPr>
          <p:cNvPr id="4" name="Slide Number Placeholder 3"/>
          <p:cNvSpPr>
            <a:spLocks noGrp="1"/>
          </p:cNvSpPr>
          <p:nvPr>
            <p:ph type="sldNum" sz="quarter" idx="10"/>
          </p:nvPr>
        </p:nvSpPr>
        <p:spPr/>
        <p:txBody>
          <a:bodyPr/>
          <a:lstStyle/>
          <a:p>
            <a:fld id="{CA4375D9-BD53-4FE4-903B-B576F557E62A}" type="slidenum">
              <a:rPr lang="en-US" smtClean="0"/>
              <a:t>15</a:t>
            </a:fld>
            <a:endParaRPr lang="en-US"/>
          </a:p>
        </p:txBody>
      </p:sp>
    </p:spTree>
    <p:extLst>
      <p:ext uri="{BB962C8B-B14F-4D97-AF65-F5344CB8AC3E}">
        <p14:creationId xmlns:p14="http://schemas.microsoft.com/office/powerpoint/2010/main" val="108850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3/8/18   Pennsylvania</a:t>
            </a:r>
          </a:p>
          <a:p>
            <a:endParaRPr lang="en-US" dirty="0"/>
          </a:p>
          <a:p>
            <a:r>
              <a:rPr lang="en-US" dirty="0"/>
              <a:t>Eurofins lab, whole effluent toxicity testing for NPDES permits</a:t>
            </a:r>
          </a:p>
          <a:p>
            <a:endParaRPr lang="en-US" dirty="0"/>
          </a:p>
          <a:p>
            <a:r>
              <a:rPr lang="en-US" dirty="0"/>
              <a:t>Initial audit from state agency noticed things didn’t look right, declined to renew their accreditation, so Eurofins hired a third party assessor and dug deeper, found a really big problem</a:t>
            </a:r>
          </a:p>
          <a:p>
            <a:endParaRPr lang="en-US" dirty="0"/>
          </a:p>
          <a:p>
            <a:r>
              <a:rPr lang="en-US" dirty="0"/>
              <a:t>DEP’s statement:  “DEP relies on accredited, third-party laboratories to conduct testing and ensure that regulated entities are complying with state laws and regulations,” and undermine trust</a:t>
            </a:r>
          </a:p>
          <a:p>
            <a:r>
              <a:rPr lang="en-US" dirty="0"/>
              <a:t>Eurofins statement: deflect blame, but they did things to improve, they promptly fired the aquatics testing manager and overhauled their QA program to revise data handling and review processes and whistle blowing measures</a:t>
            </a:r>
          </a:p>
          <a:p>
            <a:endParaRPr lang="en-US" dirty="0"/>
          </a:p>
          <a:p>
            <a:r>
              <a:rPr lang="en-US" dirty="0"/>
              <a:t>From the article:</a:t>
            </a:r>
          </a:p>
          <a:p>
            <a:r>
              <a:rPr lang="en-US" dirty="0"/>
              <a:t>According to a </a:t>
            </a:r>
            <a:r>
              <a:rPr lang="en-US" dirty="0">
                <a:hlinkClick r:id="rId3"/>
              </a:rPr>
              <a:t>news release</a:t>
            </a:r>
            <a:r>
              <a:rPr lang="en-US" dirty="0"/>
              <a:t> from the DEP, audits conducted by the agency and a third party found “hundreds of cases of manipulated or falsified data, as well as hundreds of missing records, and cases where samples were mishandled.”</a:t>
            </a:r>
          </a:p>
          <a:p>
            <a:r>
              <a:rPr lang="en-US" dirty="0">
                <a:highlight>
                  <a:srgbClr val="FFFF00"/>
                </a:highlight>
              </a:rPr>
              <a:t>DEP secretary Patrick McDonnell stated in the release. “Falsifying records and mishandling samples undermines the trust that DEP places in labs.”</a:t>
            </a:r>
          </a:p>
          <a:p>
            <a:r>
              <a:rPr lang="en-US" dirty="0"/>
              <a:t>DEP officials said they first learned something was amiss during a December 2016 audit of the lab’s effluent testing results. Such tests are conducted for clients to ensure facilities discharging liquids into the environment meet regulations set by the National Pollutant Discharge Elimination System.</a:t>
            </a:r>
          </a:p>
          <a:p>
            <a:r>
              <a:rPr lang="en-US" dirty="0"/>
              <a:t>According to the DEP, the audit found sample results that “appeared to be” photocopies of past data, with some minor edits. Two months later, in February 2017, the DEP declined to renew the lab’s accreditation for such tests. Eurofins QC then hired a third-party auditor to conduct an additional review, and found hundreds of additional falsified or missing records.</a:t>
            </a:r>
          </a:p>
          <a:p>
            <a:r>
              <a:rPr lang="en-US" dirty="0"/>
              <a:t>In a statement sent in response to a reporter’s questions, a company representative noted Eurofins QC is a subsidiary of the much larger Eurofins Scientific network of testing laboratories. Eurofins purchased the Upper Southampton location, formerly known as QC Inc., in 2015 and “inherited” the problem, the statement said.</a:t>
            </a:r>
          </a:p>
          <a:p>
            <a:r>
              <a:rPr lang="en-US" dirty="0"/>
              <a:t>“This data integrity issue predates Eurofins Scientific’s purchase,” the statement read.</a:t>
            </a:r>
          </a:p>
          <a:p>
            <a:r>
              <a:rPr lang="en-US" dirty="0"/>
              <a:t>The company said it conducted an internal review and found that the manager of the lab’s aquatic toxicity laboratory had manipulated the data, resulting in his termination in January 2017. Eurofins then “revamped and professionalized” the lab’s quality assurance system, revised its data review process, and improved other data handling and whistle-blowing measures, its statement said.</a:t>
            </a:r>
          </a:p>
          <a:p>
            <a:r>
              <a:rPr lang="en-US" dirty="0"/>
              <a:t>The company further stated that the aquatic toxicity section “represents a small percentage” of the company’s overall laboratory services, with other tests accredited separately. The company says it has built out a new aquatic toxicity lab at a separate Eurofins QC location in Horsham, for which it is currently engaged in a new accreditation process with the state.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2</a:t>
            </a:fld>
            <a:endParaRPr lang="en-US"/>
          </a:p>
        </p:txBody>
      </p:sp>
    </p:spTree>
    <p:extLst>
      <p:ext uri="{BB962C8B-B14F-4D97-AF65-F5344CB8AC3E}">
        <p14:creationId xmlns:p14="http://schemas.microsoft.com/office/powerpoint/2010/main" val="394764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12/22/17   LA County</a:t>
            </a:r>
          </a:p>
          <a:p>
            <a:endParaRPr lang="en-US" dirty="0"/>
          </a:p>
          <a:p>
            <a:r>
              <a:rPr lang="en-US" dirty="0"/>
              <a:t>Environmental lab testing for petroleum contamination at underground storage tank sites</a:t>
            </a:r>
          </a:p>
          <a:p>
            <a:r>
              <a:rPr lang="en-US" dirty="0"/>
              <a:t>Complaint triggered an investigation by the State Water Board Office of Enforcement</a:t>
            </a:r>
          </a:p>
          <a:p>
            <a:r>
              <a:rPr lang="en-US" dirty="0"/>
              <a:t>Lab was receiving money from the state generated by a gas tax being used to facilitate cleaning up contaminated sites (so right there, an ethical issue perhaps)</a:t>
            </a:r>
          </a:p>
          <a:p>
            <a:r>
              <a:rPr lang="en-US" dirty="0"/>
              <a:t>Investigation found no valid lab reports being generated by this facility – not a single one! Altering data, failing QC, and presumably making it look acceptable, and equipment being poorly maintained</a:t>
            </a:r>
          </a:p>
          <a:p>
            <a:r>
              <a:rPr lang="en-US" dirty="0"/>
              <a:t>Interestingly, they were accredited at some point but let it lapse the previous year</a:t>
            </a:r>
          </a:p>
          <a:p>
            <a:r>
              <a:rPr lang="en-US" dirty="0"/>
              <a:t>Owner is facing felony charges and up to 5 years in prison if convicted on all charges</a:t>
            </a:r>
          </a:p>
          <a:p>
            <a:endParaRPr lang="en-US" dirty="0"/>
          </a:p>
          <a:p>
            <a:endParaRPr lang="en-US" dirty="0"/>
          </a:p>
          <a:p>
            <a:endParaRPr lang="en-US" dirty="0"/>
          </a:p>
          <a:p>
            <a:r>
              <a:rPr lang="en-US" dirty="0"/>
              <a:t>From the article:</a:t>
            </a:r>
          </a:p>
          <a:p>
            <a:r>
              <a:rPr lang="en-US" sz="1200" b="0" i="0" kern="1200" dirty="0">
                <a:solidFill>
                  <a:schemeClr val="tx1"/>
                </a:solidFill>
                <a:effectLst/>
                <a:latin typeface="+mn-lt"/>
                <a:ea typeface="+mn-ea"/>
                <a:cs typeface="+mn-cs"/>
              </a:rPr>
              <a:t>The owner of a Paramount environmental testing laboratory is facing felony charges of grand theft, fraud and providing false information to the state after authorities say he altered results of samples taken from underground storage tank facilities with petroleum leaks.</a:t>
            </a:r>
          </a:p>
          <a:p>
            <a:r>
              <a:rPr lang="en-US" sz="1200" b="0" i="0" kern="1200" dirty="0">
                <a:solidFill>
                  <a:schemeClr val="tx1"/>
                </a:solidFill>
                <a:effectLst/>
                <a:latin typeface="+mn-lt"/>
                <a:ea typeface="+mn-ea"/>
                <a:cs typeface="+mn-cs"/>
              </a:rPr>
              <a:t>The data generated by Cal Tech Environmental Laboratories is used by dozens of clients statewide, including environmental consultants, realtors, waste management services and others, according to a complaint based on an investigation by the State Water Board.</a:t>
            </a:r>
          </a:p>
          <a:p>
            <a:r>
              <a:rPr lang="en-US" sz="1200" b="0" i="0" kern="1200" dirty="0">
                <a:solidFill>
                  <a:schemeClr val="tx1"/>
                </a:solidFill>
                <a:effectLst/>
                <a:latin typeface="+mn-lt"/>
                <a:ea typeface="+mn-ea"/>
                <a:cs typeface="+mn-cs"/>
              </a:rPr>
              <a:t>The data is also used by those responsible for cleaning underground storage tank sites, which is financed in part by a 2-cent gas tax. The state is suspending all payments to the Paramount laboratory until the case against its owner, </a:t>
            </a:r>
            <a:r>
              <a:rPr lang="en-US" sz="1200" b="0" i="0" kern="1200" dirty="0" err="1">
                <a:solidFill>
                  <a:schemeClr val="tx1"/>
                </a:solidFill>
                <a:effectLst/>
                <a:latin typeface="+mn-lt"/>
                <a:ea typeface="+mn-ea"/>
                <a:cs typeface="+mn-cs"/>
              </a:rPr>
              <a:t>Roobik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Yaghoubi</a:t>
            </a:r>
            <a:r>
              <a:rPr lang="en-US" sz="1200" b="0" i="0" kern="1200" dirty="0">
                <a:solidFill>
                  <a:schemeClr val="tx1"/>
                </a:solidFill>
                <a:effectLst/>
                <a:latin typeface="+mn-lt"/>
                <a:ea typeface="+mn-ea"/>
                <a:cs typeface="+mn-cs"/>
              </a:rPr>
              <a:t>, is resolved, officials said.</a:t>
            </a:r>
          </a:p>
          <a:p>
            <a:r>
              <a:rPr lang="en-US" sz="1200" b="0" i="0" kern="1200" dirty="0">
                <a:solidFill>
                  <a:schemeClr val="tx1"/>
                </a:solidFill>
                <a:effectLst/>
                <a:latin typeface="+mn-lt"/>
                <a:ea typeface="+mn-ea"/>
                <a:cs typeface="+mn-cs"/>
              </a:rPr>
              <a:t>“Our evidence indicates that there are no valid laboratory reports coming out of (the laboratory),” </a:t>
            </a:r>
            <a:r>
              <a:rPr lang="en-US" sz="1200" b="0" i="0" kern="1200" dirty="0" err="1">
                <a:solidFill>
                  <a:schemeClr val="tx1"/>
                </a:solidFill>
                <a:effectLst/>
                <a:latin typeface="+mn-lt"/>
                <a:ea typeface="+mn-ea"/>
                <a:cs typeface="+mn-cs"/>
              </a:rPr>
              <a:t>Cris</a:t>
            </a:r>
            <a:r>
              <a:rPr lang="en-US" sz="1200" b="0" i="0" kern="1200" dirty="0">
                <a:solidFill>
                  <a:schemeClr val="tx1"/>
                </a:solidFill>
                <a:effectLst/>
                <a:latin typeface="+mn-lt"/>
                <a:ea typeface="+mn-ea"/>
                <a:cs typeface="+mn-cs"/>
              </a:rPr>
              <a:t> Carrigan, director of the State Water Board Office of Enforcement, said in a written statement.</a:t>
            </a:r>
          </a:p>
          <a:p>
            <a:r>
              <a:rPr lang="en-US" sz="1200" b="0" i="0" kern="1200" dirty="0">
                <a:solidFill>
                  <a:schemeClr val="tx1"/>
                </a:solidFill>
                <a:effectLst/>
                <a:latin typeface="+mn-lt"/>
                <a:ea typeface="+mn-ea"/>
                <a:cs typeface="+mn-cs"/>
              </a:rPr>
              <a:t>The Los Angeles District Attorney alleges that </a:t>
            </a:r>
            <a:r>
              <a:rPr lang="en-US" sz="1200" b="0" i="0" kern="1200" dirty="0" err="1">
                <a:solidFill>
                  <a:schemeClr val="tx1"/>
                </a:solidFill>
                <a:effectLst/>
                <a:latin typeface="+mn-lt"/>
                <a:ea typeface="+mn-ea"/>
                <a:cs typeface="+mn-cs"/>
              </a:rPr>
              <a:t>Yaghoubi’s</a:t>
            </a:r>
            <a:r>
              <a:rPr lang="en-US" sz="1200" b="0" i="0" kern="1200" dirty="0">
                <a:solidFill>
                  <a:schemeClr val="tx1"/>
                </a:solidFill>
                <a:effectLst/>
                <a:latin typeface="+mn-lt"/>
                <a:ea typeface="+mn-ea"/>
                <a:cs typeface="+mn-cs"/>
              </a:rPr>
              <a:t> company altered data, failed quality control tests and had poor housekeeping of lab equipment.</a:t>
            </a:r>
          </a:p>
          <a:p>
            <a:r>
              <a:rPr lang="en-US" sz="1200" b="0" i="0" kern="1200" dirty="0">
                <a:solidFill>
                  <a:schemeClr val="tx1"/>
                </a:solidFill>
                <a:effectLst/>
                <a:latin typeface="+mn-lt"/>
                <a:ea typeface="+mn-ea"/>
                <a:cs typeface="+mn-cs"/>
              </a:rPr>
              <a:t>The company, located at 6814 Rosecrans Ave., has been in business since 1999. It was accredited by the Environmental Laboratory Accreditation Program, but that accreditation lapsed in 2016 and was never renewed, the complaint alleges.</a:t>
            </a:r>
          </a:p>
          <a:p>
            <a:r>
              <a:rPr lang="en-US" sz="1200" b="0" i="0" kern="1200" dirty="0" err="1">
                <a:solidFill>
                  <a:schemeClr val="tx1"/>
                </a:solidFill>
                <a:effectLst/>
                <a:latin typeface="+mn-lt"/>
                <a:ea typeface="+mn-ea"/>
                <a:cs typeface="+mn-cs"/>
              </a:rPr>
              <a:t>Yaghoubi</a:t>
            </a:r>
            <a:r>
              <a:rPr lang="en-US" sz="1200" b="0" i="0" kern="1200" dirty="0">
                <a:solidFill>
                  <a:schemeClr val="tx1"/>
                </a:solidFill>
                <a:effectLst/>
                <a:latin typeface="+mn-lt"/>
                <a:ea typeface="+mn-ea"/>
                <a:cs typeface="+mn-cs"/>
              </a:rPr>
              <a:t> was arrested at his home Nov. 16 and is now free on bail. He could not immediately be reached for comment, and it was not clear whether he has legal representation. A call to the business went unanswered.</a:t>
            </a:r>
          </a:p>
          <a:p>
            <a:r>
              <a:rPr lang="en-US" sz="1200" b="0" i="0" kern="1200" dirty="0">
                <a:solidFill>
                  <a:schemeClr val="tx1"/>
                </a:solidFill>
                <a:effectLst/>
                <a:latin typeface="+mn-lt"/>
                <a:ea typeface="+mn-ea"/>
                <a:cs typeface="+mn-cs"/>
              </a:rPr>
              <a:t>If convicted of all the charges, he faces up to five years in jail.</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3</a:t>
            </a:fld>
            <a:endParaRPr lang="en-US"/>
          </a:p>
        </p:txBody>
      </p:sp>
    </p:spTree>
    <p:extLst>
      <p:ext uri="{BB962C8B-B14F-4D97-AF65-F5344CB8AC3E}">
        <p14:creationId xmlns:p14="http://schemas.microsoft.com/office/powerpoint/2010/main" val="351411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the TNI Standard</a:t>
            </a:r>
          </a:p>
          <a:p>
            <a:endParaRPr lang="en-US" dirty="0"/>
          </a:p>
          <a:p>
            <a:r>
              <a:rPr lang="en-US" dirty="0"/>
              <a:t>What is data integrity?  What we want to achieve in the lab – ultimate goal</a:t>
            </a:r>
          </a:p>
          <a:p>
            <a:endParaRPr lang="en-US" dirty="0"/>
          </a:p>
          <a:p>
            <a:r>
              <a:rPr lang="en-US" dirty="0"/>
              <a:t>Noteworthy that data integrity can only be achieved through prevention of both accidental and deliberate alteration of data – we’ll get into the distinctions between those since there are different implications for the consequences that follow, but effect to the data is the same either way – not an accurate reflection of reality, your data has been compromised whether intentionally or unintentionally </a:t>
            </a:r>
          </a:p>
        </p:txBody>
      </p:sp>
      <p:sp>
        <p:nvSpPr>
          <p:cNvPr id="4" name="Slide Number Placeholder 3"/>
          <p:cNvSpPr>
            <a:spLocks noGrp="1"/>
          </p:cNvSpPr>
          <p:nvPr>
            <p:ph type="sldNum" sz="quarter" idx="10"/>
          </p:nvPr>
        </p:nvSpPr>
        <p:spPr/>
        <p:txBody>
          <a:bodyPr/>
          <a:lstStyle/>
          <a:p>
            <a:fld id="{CA4375D9-BD53-4FE4-903B-B576F557E62A}" type="slidenum">
              <a:rPr lang="en-US" smtClean="0"/>
              <a:t>4</a:t>
            </a:fld>
            <a:endParaRPr lang="en-US"/>
          </a:p>
        </p:txBody>
      </p:sp>
    </p:spTree>
    <p:extLst>
      <p:ext uri="{BB962C8B-B14F-4D97-AF65-F5344CB8AC3E}">
        <p14:creationId xmlns:p14="http://schemas.microsoft.com/office/powerpoint/2010/main" val="78611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 . . </a:t>
            </a:r>
          </a:p>
          <a:p>
            <a:endParaRPr lang="en-US" dirty="0"/>
          </a:p>
          <a:p>
            <a:r>
              <a:rPr lang="en-US" dirty="0"/>
              <a:t>Improper practice – someone is doing something that’s wrong, changing the method or procedure, not following directions of some sort, and the result is that the instrument or analysis appears to be working and that the data is fine</a:t>
            </a:r>
          </a:p>
          <a:p>
            <a:endParaRPr lang="en-US" dirty="0"/>
          </a:p>
          <a:p>
            <a:r>
              <a:rPr lang="en-US" dirty="0"/>
              <a:t>When this happens: someone finds it, root cause analysis, fix the problem, document it, determine if past data is affected and notify clients if necessary and life goes on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5</a:t>
            </a:fld>
            <a:endParaRPr lang="en-US"/>
          </a:p>
        </p:txBody>
      </p:sp>
    </p:spTree>
    <p:extLst>
      <p:ext uri="{BB962C8B-B14F-4D97-AF65-F5344CB8AC3E}">
        <p14:creationId xmlns:p14="http://schemas.microsoft.com/office/powerpoint/2010/main" val="147071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difference between improper practice and fraud is the intent to deceive, knowing that something isn’t right and hiding it</a:t>
            </a:r>
          </a:p>
          <a:p>
            <a:endParaRPr lang="en-US" dirty="0"/>
          </a:p>
          <a:p>
            <a:r>
              <a:rPr lang="en-US" dirty="0"/>
              <a:t>Sometimes the only way to tell the difference is documentation, acknowledge an error, correct it, and document why and what was changed (classic example of crossing out and rewriting a handwritten result – without an explanation, it doesn’t look good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6</a:t>
            </a:fld>
            <a:endParaRPr lang="en-US"/>
          </a:p>
        </p:txBody>
      </p:sp>
    </p:spTree>
    <p:extLst>
      <p:ext uri="{BB962C8B-B14F-4D97-AF65-F5344CB8AC3E}">
        <p14:creationId xmlns:p14="http://schemas.microsoft.com/office/powerpoint/2010/main" val="50540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examples of what not to do, these are not exhaustive but come from a list of focus areas of concern for the EPA Office of Inspector General, things they look for in an audit</a:t>
            </a:r>
          </a:p>
          <a:p>
            <a:endParaRPr lang="en-US" dirty="0"/>
          </a:p>
          <a:p>
            <a:r>
              <a:rPr lang="en-US" dirty="0"/>
              <a:t>Integrity starts at the beginning when sample arrives, you can’t always control how a sample is collected, but you can document what you know and can tell when you receive it (improper containers, preservation, hold time exceedances)</a:t>
            </a:r>
          </a:p>
          <a:p>
            <a:r>
              <a:rPr lang="en-US" dirty="0"/>
              <a:t>At sample receipt:  swapping sample labels, broken COC with incomplete info (collection times)</a:t>
            </a:r>
          </a:p>
          <a:p>
            <a:endParaRPr lang="en-US" dirty="0"/>
          </a:p>
          <a:p>
            <a:r>
              <a:rPr lang="en-US" dirty="0"/>
              <a:t>Analysis: </a:t>
            </a:r>
          </a:p>
          <a:p>
            <a:r>
              <a:rPr lang="en-US" dirty="0"/>
              <a:t>Having untrained people running samples (no DOCs), not keeping good records, not following procedures, not calibrating your instrument properly or verifying, not integrating correctly (peak juicing/shaving), only using the QC that passes and not reporting other data, or rerunning the QC a million times until it passes, adding spike after the prep step, changing the times on computers to meet hold or just flat out making up data</a:t>
            </a:r>
          </a:p>
          <a:p>
            <a:endParaRPr lang="en-US" dirty="0"/>
          </a:p>
          <a:p>
            <a:r>
              <a:rPr lang="en-US" dirty="0"/>
              <a:t>Worth noting that some of these could be either improper practice or fraud, depending on whether it was an honest mistake versus deliberate action – importance of documentation </a:t>
            </a:r>
          </a:p>
          <a:p>
            <a:endParaRPr lang="en-US" dirty="0"/>
          </a:p>
          <a:p>
            <a:r>
              <a:rPr lang="en-US" dirty="0"/>
              <a:t>And the threat to data integrity is the same whether it is intentional or not – data may not be an accurate representation of reality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7</a:t>
            </a:fld>
            <a:endParaRPr lang="en-US"/>
          </a:p>
        </p:txBody>
      </p:sp>
    </p:spTree>
    <p:extLst>
      <p:ext uri="{BB962C8B-B14F-4D97-AF65-F5344CB8AC3E}">
        <p14:creationId xmlns:p14="http://schemas.microsoft.com/office/powerpoint/2010/main" val="375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improper practices, the unintentional stuff – documentation!  Mistakes are going to happen, but you can minimize them with good systems and documentation</a:t>
            </a:r>
          </a:p>
          <a:p>
            <a:endParaRPr lang="en-US" dirty="0"/>
          </a:p>
          <a:p>
            <a:r>
              <a:rPr lang="en-US" dirty="0"/>
              <a:t>Have strong, well-documented policies and procedures that staff know well and know where to find to reference, that guide the day-to-day work</a:t>
            </a:r>
          </a:p>
          <a:p>
            <a:endParaRPr lang="en-US" dirty="0"/>
          </a:p>
          <a:p>
            <a:r>
              <a:rPr lang="en-US" dirty="0"/>
              <a:t>Your QA program is the heart of your data integrity management – QA manual is the bible of how you do your work, SOPs should be accurate, up to date and detailed enough to serve as a useful reference for those who are actually doing the test – if you’ve made modifications to your methods, your SOPs should specify that</a:t>
            </a:r>
          </a:p>
          <a:p>
            <a:endParaRPr lang="en-US" dirty="0"/>
          </a:p>
          <a:p>
            <a:r>
              <a:rPr lang="en-US" dirty="0"/>
              <a:t>Have an SOP on manual integration – everyone should be doing it the same way</a:t>
            </a:r>
          </a:p>
          <a:p>
            <a:endParaRPr lang="en-US" dirty="0"/>
          </a:p>
          <a:p>
            <a:r>
              <a:rPr lang="en-US" dirty="0"/>
              <a:t>CARs (go to Jennifer’s talk at the next session!) – way to document deviations from procedures and a systematic way to conduct a root cause analysis</a:t>
            </a:r>
          </a:p>
          <a:p>
            <a:endParaRPr lang="en-US" dirty="0"/>
          </a:p>
          <a:p>
            <a:r>
              <a:rPr lang="en-US" dirty="0"/>
              <a:t>Ongoing internal audits to check the system</a:t>
            </a:r>
          </a:p>
          <a:p>
            <a:endParaRPr lang="en-US" dirty="0"/>
          </a:p>
          <a:p>
            <a:r>
              <a:rPr lang="en-US" dirty="0"/>
              <a:t>Lists and checklists: data review checklists so everyone is looking for the same things when they review data</a:t>
            </a:r>
          </a:p>
          <a:p>
            <a:endParaRPr lang="en-US" dirty="0"/>
          </a:p>
          <a:p>
            <a:r>
              <a:rPr lang="en-US" dirty="0"/>
              <a:t>Policy statements: can be more informal, document things that don’t neatly fall into an SOP and can be more fluid and updated based on changes to best practices</a:t>
            </a:r>
          </a:p>
          <a:p>
            <a:endParaRPr lang="en-US" dirty="0"/>
          </a:p>
          <a:p>
            <a:r>
              <a:rPr lang="en-US" dirty="0"/>
              <a:t>Proper, adequate training is vital to getting good data, analysts need to be given the time and space to learn how the chemistry works, how the instrument works, how the software functions, when things break they need to be given resources and support to fix the problem (including time removed of pressures of producing data) </a:t>
            </a:r>
          </a:p>
          <a:p>
            <a:endParaRPr lang="en-US" dirty="0"/>
          </a:p>
          <a:p>
            <a:r>
              <a:rPr lang="en-US" dirty="0"/>
              <a:t>Keep your instruments and support equipment in good working order</a:t>
            </a:r>
          </a:p>
          <a:p>
            <a:endParaRPr lang="en-US" dirty="0"/>
          </a:p>
          <a:p>
            <a:r>
              <a:rPr lang="en-US" dirty="0"/>
              <a:t>keep up to date on reagents, chemicals, other supplies so people have what they need to do their job, keep good records, keep your lab in good condition – ensures good work as well as communicates the message that the work is important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8</a:t>
            </a:fld>
            <a:endParaRPr lang="en-US"/>
          </a:p>
        </p:txBody>
      </p:sp>
    </p:spTree>
    <p:extLst>
      <p:ext uri="{BB962C8B-B14F-4D97-AF65-F5344CB8AC3E}">
        <p14:creationId xmlns:p14="http://schemas.microsoft.com/office/powerpoint/2010/main" val="341999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Conveying that the work is important is helpful to build a culture of integrity : From the lab’s perspective, if you want to prevent fraud, you need to build a culture of integrity</a:t>
            </a:r>
          </a:p>
          <a:p>
            <a:endParaRPr lang="en-US" dirty="0"/>
          </a:p>
          <a:p>
            <a:r>
              <a:rPr lang="en-US" dirty="0"/>
              <a:t>You have to make it clear to employees that at the end of the day the thing that matters most is producing sound, defensible data – nothing is more important than that, not profits or how much overtime you had to pay or how much it’s going to cost to replace a broken instrument – nothing is worth the cost of cheating – you can always resample, it might not be cheap, but it’ll be easier than trying to rebuild your reputation </a:t>
            </a:r>
          </a:p>
          <a:p>
            <a:endParaRPr lang="en-US" dirty="0"/>
          </a:p>
          <a:p>
            <a:r>
              <a:rPr lang="en-US" dirty="0"/>
              <a:t>Have values, policies and procedures well documented and visible to employees - a code of conduct, sign an ethics agreement, new employees receive ethics training and everyone has an annual refresher – set clear expectations at the outset of employment that ethics are a priority, have a zero tolerance policy for violations and make sure employees understand the consequences of their actions (lose job, jail time, fines, barred from future employment)</a:t>
            </a:r>
          </a:p>
          <a:p>
            <a:endParaRPr lang="en-US" dirty="0"/>
          </a:p>
          <a:p>
            <a:r>
              <a:rPr lang="en-US" dirty="0"/>
              <a:t>Maintain confidentiality – whistle blower policy and any subsequent investigations, open door policy on reporting, multiple pathways for someone to report </a:t>
            </a:r>
          </a:p>
          <a:p>
            <a:endParaRPr lang="en-US" dirty="0"/>
          </a:p>
          <a:p>
            <a:r>
              <a:rPr lang="en-US" dirty="0"/>
              <a:t>Transparency – notify clients if data is impacted, no one likes to have to do this, but it creates a culture of trust </a:t>
            </a:r>
          </a:p>
          <a:p>
            <a:endParaRPr lang="en-US" dirty="0"/>
          </a:p>
          <a:p>
            <a:r>
              <a:rPr lang="en-US" dirty="0"/>
              <a:t>Ultimately it’s about values – quality over TAT, help employees see the big picture of the purpose of their work, keep them informed of what happens to the data if possible, keep them in the loop on why they do the work that they do </a:t>
            </a:r>
          </a:p>
          <a:p>
            <a:endParaRPr lang="en-US" dirty="0"/>
          </a:p>
          <a:p>
            <a:r>
              <a:rPr lang="en-US" dirty="0"/>
              <a:t>Value of continuous improvement: idea that we’re all in this together, we’re all on the same team trying to do good work, and we should be all looking to do better (mistakes are ok, no one is to blame, problems as an opportunity to improve, make things better and easier)</a:t>
            </a:r>
          </a:p>
          <a:p>
            <a:endParaRPr lang="en-US" dirty="0"/>
          </a:p>
          <a:p>
            <a:r>
              <a:rPr lang="en-US" dirty="0"/>
              <a:t>Everyone of us should be acting ethically, but culture really needs to start at the top, mgrs. need to lead by example and set the tone because employees want to please, follow the rules and do what their supervisors say to keep their job, so employees need to feel empowered to speak up when they see something and ask questions</a:t>
            </a:r>
          </a:p>
          <a:p>
            <a:endParaRPr lang="en-US" dirty="0"/>
          </a:p>
        </p:txBody>
      </p:sp>
      <p:sp>
        <p:nvSpPr>
          <p:cNvPr id="4" name="Slide Number Placeholder 3"/>
          <p:cNvSpPr>
            <a:spLocks noGrp="1"/>
          </p:cNvSpPr>
          <p:nvPr>
            <p:ph type="sldNum" sz="quarter" idx="10"/>
          </p:nvPr>
        </p:nvSpPr>
        <p:spPr/>
        <p:txBody>
          <a:bodyPr/>
          <a:lstStyle/>
          <a:p>
            <a:fld id="{CA4375D9-BD53-4FE4-903B-B576F557E62A}" type="slidenum">
              <a:rPr lang="en-US" smtClean="0"/>
              <a:t>9</a:t>
            </a:fld>
            <a:endParaRPr lang="en-US"/>
          </a:p>
        </p:txBody>
      </p:sp>
    </p:spTree>
    <p:extLst>
      <p:ext uri="{BB962C8B-B14F-4D97-AF65-F5344CB8AC3E}">
        <p14:creationId xmlns:p14="http://schemas.microsoft.com/office/powerpoint/2010/main" val="3801105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Grp="1" noChangeArrowheads="1"/>
          </p:cNvSpPr>
          <p:nvPr>
            <p:ph type="ctrTitle"/>
          </p:nvPr>
        </p:nvSpPr>
        <p:spPr>
          <a:xfrm>
            <a:off x="1066800" y="1524000"/>
            <a:ext cx="7924800" cy="1600200"/>
          </a:xfrm>
        </p:spPr>
        <p:txBody>
          <a:bodyPr/>
          <a:lstStyle>
            <a:lvl1pPr algn="r">
              <a:defRPr b="0"/>
            </a:lvl1pPr>
          </a:lstStyle>
          <a:p>
            <a:pPr lvl="0"/>
            <a:r>
              <a:rPr lang="en-US" altLang="en-US" noProof="0" dirty="0"/>
              <a:t>Click to edit Master title style</a:t>
            </a:r>
          </a:p>
        </p:txBody>
      </p:sp>
      <p:sp>
        <p:nvSpPr>
          <p:cNvPr id="3081" name="Rectangle 9"/>
          <p:cNvSpPr>
            <a:spLocks noGrp="1" noChangeArrowheads="1"/>
          </p:cNvSpPr>
          <p:nvPr>
            <p:ph type="subTitle" idx="1"/>
          </p:nvPr>
        </p:nvSpPr>
        <p:spPr>
          <a:xfrm>
            <a:off x="4038600" y="2286000"/>
            <a:ext cx="4953000" cy="1524000"/>
          </a:xfrm>
        </p:spPr>
        <p:txBody>
          <a:bodyPr/>
          <a:lstStyle>
            <a:lvl1pPr marL="0" indent="0" algn="r">
              <a:buFontTx/>
              <a:buNone/>
              <a:defRPr sz="1800"/>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259364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30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2057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77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79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1700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0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99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478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72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892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9859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248400"/>
            <a:ext cx="9144000" cy="609600"/>
          </a:xfrm>
          <a:prstGeom prst="rect">
            <a:avLst/>
          </a:prstGeom>
          <a:gradFill rotWithShape="1">
            <a:gsLst>
              <a:gs pos="0">
                <a:schemeClr val="bg1"/>
              </a:gs>
              <a:gs pos="100000">
                <a:srgbClr val="006325">
                  <a:alpha val="48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7" name="Rectangle 9"/>
          <p:cNvSpPr>
            <a:spLocks noChangeArrowheads="1"/>
          </p:cNvSpPr>
          <p:nvPr userDrawn="1"/>
        </p:nvSpPr>
        <p:spPr bwMode="auto">
          <a:xfrm>
            <a:off x="0" y="0"/>
            <a:ext cx="9144000" cy="457200"/>
          </a:xfrm>
          <a:prstGeom prst="rect">
            <a:avLst/>
          </a:prstGeom>
          <a:gradFill rotWithShape="1">
            <a:gsLst>
              <a:gs pos="0">
                <a:srgbClr val="006325">
                  <a:alpha val="48000"/>
                </a:srgb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8" name="Text Box 11"/>
          <p:cNvSpPr txBox="1">
            <a:spLocks noChangeArrowheads="1"/>
          </p:cNvSpPr>
          <p:nvPr userDrawn="1"/>
        </p:nvSpPr>
        <p:spPr bwMode="auto">
          <a:xfrm>
            <a:off x="914400" y="6477000"/>
            <a:ext cx="723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1">
                <a:solidFill>
                  <a:srgbClr val="006325"/>
                </a:solidFill>
                <a:latin typeface="Calibri" panose="020F0502020204030204" pitchFamily="34" charset="0"/>
              </a:rPr>
              <a:t>Environmental Services   l    Presentation Title</a:t>
            </a:r>
          </a:p>
        </p:txBody>
      </p:sp>
      <p:sp>
        <p:nvSpPr>
          <p:cNvPr id="1029" name="Text Box 12"/>
          <p:cNvSpPr txBox="1">
            <a:spLocks noChangeArrowheads="1"/>
          </p:cNvSpPr>
          <p:nvPr userDrawn="1"/>
        </p:nvSpPr>
        <p:spPr bwMode="auto">
          <a:xfrm>
            <a:off x="8077200" y="64770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C88B43F5-6ACE-4286-BED9-E192AD4141BC}" type="slidenum">
              <a:rPr lang="en-US" altLang="en-US" sz="1000" b="1" smtClean="0">
                <a:solidFill>
                  <a:srgbClr val="006325"/>
                </a:solidFill>
                <a:latin typeface="Calibri" panose="020F0502020204030204" pitchFamily="34" charset="0"/>
              </a:rPr>
              <a:pPr algn="r" eaLnBrk="1" hangingPunct="1">
                <a:spcBef>
                  <a:spcPct val="50000"/>
                </a:spcBef>
                <a:defRPr/>
              </a:pPr>
              <a:t>‹#›</a:t>
            </a:fld>
            <a:endParaRPr lang="en-US" altLang="en-US" sz="1000" b="1">
              <a:solidFill>
                <a:srgbClr val="006325"/>
              </a:solidFill>
              <a:latin typeface="Calibri" panose="020F0502020204030204" pitchFamily="34" charset="0"/>
            </a:endParaRPr>
          </a:p>
        </p:txBody>
      </p:sp>
      <p:pic>
        <p:nvPicPr>
          <p:cNvPr id="1030" name="Picture 13" descr="Her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943600"/>
            <a:ext cx="703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4"/>
          <p:cNvSpPr>
            <a:spLocks noChangeShapeType="1"/>
          </p:cNvSpPr>
          <p:nvPr userDrawn="1"/>
        </p:nvSpPr>
        <p:spPr bwMode="auto">
          <a:xfrm>
            <a:off x="304800" y="914400"/>
            <a:ext cx="8229600" cy="0"/>
          </a:xfrm>
          <a:prstGeom prst="line">
            <a:avLst/>
          </a:prstGeom>
          <a:noFill/>
          <a:ln w="25400">
            <a:solidFill>
              <a:srgbClr val="0063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9"/>
          <p:cNvSpPr>
            <a:spLocks noGrp="1" noChangeArrowheads="1"/>
          </p:cNvSpPr>
          <p:nvPr>
            <p:ph type="title"/>
          </p:nvPr>
        </p:nvSpPr>
        <p:spPr bwMode="auto">
          <a:xfrm>
            <a:off x="2286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3" name="Rectangle 20"/>
          <p:cNvSpPr>
            <a:spLocks noGrp="1" noChangeArrowheads="1"/>
          </p:cNvSpPr>
          <p:nvPr>
            <p:ph type="body" idx="1"/>
          </p:nvPr>
        </p:nvSpPr>
        <p:spPr bwMode="auto">
          <a:xfrm>
            <a:off x="228600" y="1341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sz="3600" b="1" kern="1200">
          <a:solidFill>
            <a:srgbClr val="006325"/>
          </a:solidFill>
          <a:latin typeface="+mj-lt"/>
          <a:ea typeface="+mj-ea"/>
          <a:cs typeface="+mj-cs"/>
        </a:defRPr>
      </a:lvl1pPr>
      <a:lvl2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2pPr>
      <a:lvl3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3pPr>
      <a:lvl4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4pPr>
      <a:lvl5pPr algn="l" rtl="0" eaLnBrk="0" fontAlgn="base" hangingPunct="0">
        <a:spcBef>
          <a:spcPct val="0"/>
        </a:spcBef>
        <a:spcAft>
          <a:spcPct val="0"/>
        </a:spcAft>
        <a:defRPr sz="3600" b="1">
          <a:solidFill>
            <a:srgbClr val="006325"/>
          </a:solidFill>
          <a:latin typeface="Calibri" panose="020F0502020204030204" pitchFamily="34" charset="0"/>
          <a:cs typeface="Arial" panose="020B0604020202020204" pitchFamily="34" charset="0"/>
        </a:defRPr>
      </a:lvl5pPr>
      <a:lvl6pPr marL="4572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6pPr>
      <a:lvl7pPr marL="9144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7pPr>
      <a:lvl8pPr marL="13716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8pPr>
      <a:lvl9pPr marL="1828800" algn="l" rtl="0" fontAlgn="base">
        <a:spcBef>
          <a:spcPct val="0"/>
        </a:spcBef>
        <a:spcAft>
          <a:spcPct val="0"/>
        </a:spcAft>
        <a:defRPr sz="3600" b="1">
          <a:solidFill>
            <a:srgbClr val="006325"/>
          </a:solidFill>
          <a:latin typeface="Calibri" panose="020F050202020403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481138"/>
            <a:ext cx="8458200" cy="1470025"/>
          </a:xfrm>
        </p:spPr>
        <p:txBody>
          <a:bodyPr/>
          <a:lstStyle/>
          <a:p>
            <a:pPr eaLnBrk="1" hangingPunct="1"/>
            <a:r>
              <a:rPr lang="en-US" altLang="en-US" sz="2800" b="1" dirty="0">
                <a:solidFill>
                  <a:srgbClr val="0070C0"/>
                </a:solidFill>
              </a:rPr>
              <a:t>Ethics &amp; Data Integrity in the Environmental Laboratory</a:t>
            </a:r>
          </a:p>
        </p:txBody>
      </p:sp>
      <p:sp>
        <p:nvSpPr>
          <p:cNvPr id="3075" name="Rectangle 3"/>
          <p:cNvSpPr>
            <a:spLocks noGrp="1" noChangeArrowheads="1"/>
          </p:cNvSpPr>
          <p:nvPr>
            <p:ph type="subTitle" idx="1"/>
          </p:nvPr>
        </p:nvSpPr>
        <p:spPr>
          <a:xfrm>
            <a:off x="4419600" y="2057400"/>
            <a:ext cx="4267200" cy="1752600"/>
          </a:xfrm>
        </p:spPr>
        <p:txBody>
          <a:bodyPr/>
          <a:lstStyle/>
          <a:p>
            <a:pPr eaLnBrk="1" hangingPunct="1">
              <a:spcBef>
                <a:spcPts val="300"/>
              </a:spcBef>
            </a:pPr>
            <a:r>
              <a:rPr lang="en-US" altLang="en-US" sz="1600" b="1" dirty="0"/>
              <a:t>KRISTEN THOMAS</a:t>
            </a:r>
          </a:p>
          <a:p>
            <a:pPr eaLnBrk="1" hangingPunct="1">
              <a:spcBef>
                <a:spcPts val="300"/>
              </a:spcBef>
            </a:pPr>
            <a:r>
              <a:rPr lang="en-US" altLang="en-US" sz="1400" dirty="0"/>
              <a:t>Lab Coordinator, Water Pollution Control Lab</a:t>
            </a:r>
          </a:p>
          <a:p>
            <a:pPr eaLnBrk="1" hangingPunct="1">
              <a:spcBef>
                <a:spcPts val="300"/>
              </a:spcBef>
            </a:pPr>
            <a:r>
              <a:rPr lang="en-US" altLang="en-US" sz="1400" dirty="0"/>
              <a:t>April 17,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6F-5449-45D8-B4F7-FD367C35D75F}"/>
              </a:ext>
            </a:extLst>
          </p:cNvPr>
          <p:cNvSpPr>
            <a:spLocks noGrp="1"/>
          </p:cNvSpPr>
          <p:nvPr>
            <p:ph type="title"/>
          </p:nvPr>
        </p:nvSpPr>
        <p:spPr/>
        <p:txBody>
          <a:bodyPr/>
          <a:lstStyle/>
          <a:p>
            <a:r>
              <a:rPr lang="en-US" dirty="0"/>
              <a:t>Preventing Fraud</a:t>
            </a:r>
          </a:p>
        </p:txBody>
      </p:sp>
      <p:graphicFrame>
        <p:nvGraphicFramePr>
          <p:cNvPr id="4" name="Content Placeholder 3">
            <a:extLst>
              <a:ext uri="{FF2B5EF4-FFF2-40B4-BE49-F238E27FC236}">
                <a16:creationId xmlns:a16="http://schemas.microsoft.com/office/drawing/2014/main" id="{DE217F83-6AF8-4DC8-A37A-326E50D1D893}"/>
              </a:ext>
            </a:extLst>
          </p:cNvPr>
          <p:cNvGraphicFramePr>
            <a:graphicFrameLocks noGrp="1"/>
          </p:cNvGraphicFramePr>
          <p:nvPr>
            <p:ph idx="1"/>
            <p:extLst>
              <p:ext uri="{D42A27DB-BD31-4B8C-83A1-F6EECF244321}">
                <p14:modId xmlns:p14="http://schemas.microsoft.com/office/powerpoint/2010/main" val="1887390856"/>
              </p:ext>
            </p:extLst>
          </p:nvPr>
        </p:nvGraphicFramePr>
        <p:xfrm>
          <a:off x="228600" y="990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271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6F-5449-45D8-B4F7-FD367C35D75F}"/>
              </a:ext>
            </a:extLst>
          </p:cNvPr>
          <p:cNvSpPr>
            <a:spLocks noGrp="1"/>
          </p:cNvSpPr>
          <p:nvPr>
            <p:ph type="title"/>
          </p:nvPr>
        </p:nvSpPr>
        <p:spPr/>
        <p:txBody>
          <a:bodyPr/>
          <a:lstStyle/>
          <a:p>
            <a:r>
              <a:rPr lang="en-US" dirty="0"/>
              <a:t>Preventing Fraud</a:t>
            </a:r>
          </a:p>
        </p:txBody>
      </p:sp>
      <p:graphicFrame>
        <p:nvGraphicFramePr>
          <p:cNvPr id="4" name="Content Placeholder 3">
            <a:extLst>
              <a:ext uri="{FF2B5EF4-FFF2-40B4-BE49-F238E27FC236}">
                <a16:creationId xmlns:a16="http://schemas.microsoft.com/office/drawing/2014/main" id="{DE217F83-6AF8-4DC8-A37A-326E50D1D893}"/>
              </a:ext>
            </a:extLst>
          </p:cNvPr>
          <p:cNvGraphicFramePr>
            <a:graphicFrameLocks noGrp="1"/>
          </p:cNvGraphicFramePr>
          <p:nvPr>
            <p:ph idx="1"/>
            <p:extLst>
              <p:ext uri="{D42A27DB-BD31-4B8C-83A1-F6EECF244321}">
                <p14:modId xmlns:p14="http://schemas.microsoft.com/office/powerpoint/2010/main" val="3856120057"/>
              </p:ext>
            </p:extLst>
          </p:nvPr>
        </p:nvGraphicFramePr>
        <p:xfrm>
          <a:off x="228600" y="990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6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6F-5449-45D8-B4F7-FD367C35D75F}"/>
              </a:ext>
            </a:extLst>
          </p:cNvPr>
          <p:cNvSpPr>
            <a:spLocks noGrp="1"/>
          </p:cNvSpPr>
          <p:nvPr>
            <p:ph type="title"/>
          </p:nvPr>
        </p:nvSpPr>
        <p:spPr/>
        <p:txBody>
          <a:bodyPr/>
          <a:lstStyle/>
          <a:p>
            <a:r>
              <a:rPr lang="en-US" dirty="0"/>
              <a:t>Preventing Fraud</a:t>
            </a:r>
          </a:p>
        </p:txBody>
      </p:sp>
      <p:graphicFrame>
        <p:nvGraphicFramePr>
          <p:cNvPr id="4" name="Content Placeholder 3">
            <a:extLst>
              <a:ext uri="{FF2B5EF4-FFF2-40B4-BE49-F238E27FC236}">
                <a16:creationId xmlns:a16="http://schemas.microsoft.com/office/drawing/2014/main" id="{DE217F83-6AF8-4DC8-A37A-326E50D1D893}"/>
              </a:ext>
            </a:extLst>
          </p:cNvPr>
          <p:cNvGraphicFramePr>
            <a:graphicFrameLocks noGrp="1"/>
          </p:cNvGraphicFramePr>
          <p:nvPr>
            <p:ph idx="1"/>
            <p:extLst>
              <p:ext uri="{D42A27DB-BD31-4B8C-83A1-F6EECF244321}">
                <p14:modId xmlns:p14="http://schemas.microsoft.com/office/powerpoint/2010/main" val="1109794956"/>
              </p:ext>
            </p:extLst>
          </p:nvPr>
        </p:nvGraphicFramePr>
        <p:xfrm>
          <a:off x="228600" y="990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96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6F-5449-45D8-B4F7-FD367C35D75F}"/>
              </a:ext>
            </a:extLst>
          </p:cNvPr>
          <p:cNvSpPr>
            <a:spLocks noGrp="1"/>
          </p:cNvSpPr>
          <p:nvPr>
            <p:ph type="title"/>
          </p:nvPr>
        </p:nvSpPr>
        <p:spPr/>
        <p:txBody>
          <a:bodyPr/>
          <a:lstStyle/>
          <a:p>
            <a:r>
              <a:rPr lang="en-US" dirty="0"/>
              <a:t>Preventing Fraud</a:t>
            </a:r>
          </a:p>
        </p:txBody>
      </p:sp>
      <p:graphicFrame>
        <p:nvGraphicFramePr>
          <p:cNvPr id="4" name="Content Placeholder 3">
            <a:extLst>
              <a:ext uri="{FF2B5EF4-FFF2-40B4-BE49-F238E27FC236}">
                <a16:creationId xmlns:a16="http://schemas.microsoft.com/office/drawing/2014/main" id="{DE217F83-6AF8-4DC8-A37A-326E50D1D893}"/>
              </a:ext>
            </a:extLst>
          </p:cNvPr>
          <p:cNvGraphicFramePr>
            <a:graphicFrameLocks noGrp="1"/>
          </p:cNvGraphicFramePr>
          <p:nvPr>
            <p:ph idx="1"/>
            <p:extLst>
              <p:ext uri="{D42A27DB-BD31-4B8C-83A1-F6EECF244321}">
                <p14:modId xmlns:p14="http://schemas.microsoft.com/office/powerpoint/2010/main" val="3019588295"/>
              </p:ext>
            </p:extLst>
          </p:nvPr>
        </p:nvGraphicFramePr>
        <p:xfrm>
          <a:off x="228600" y="990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04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6F-5449-45D8-B4F7-FD367C35D75F}"/>
              </a:ext>
            </a:extLst>
          </p:cNvPr>
          <p:cNvSpPr>
            <a:spLocks noGrp="1"/>
          </p:cNvSpPr>
          <p:nvPr>
            <p:ph type="title"/>
          </p:nvPr>
        </p:nvSpPr>
        <p:spPr/>
        <p:txBody>
          <a:bodyPr/>
          <a:lstStyle/>
          <a:p>
            <a:r>
              <a:rPr lang="en-US" dirty="0"/>
              <a:t>Preventing Fraud</a:t>
            </a:r>
          </a:p>
        </p:txBody>
      </p:sp>
      <p:graphicFrame>
        <p:nvGraphicFramePr>
          <p:cNvPr id="4" name="Content Placeholder 3">
            <a:extLst>
              <a:ext uri="{FF2B5EF4-FFF2-40B4-BE49-F238E27FC236}">
                <a16:creationId xmlns:a16="http://schemas.microsoft.com/office/drawing/2014/main" id="{DE217F83-6AF8-4DC8-A37A-326E50D1D893}"/>
              </a:ext>
            </a:extLst>
          </p:cNvPr>
          <p:cNvGraphicFramePr>
            <a:graphicFrameLocks noGrp="1"/>
          </p:cNvGraphicFramePr>
          <p:nvPr>
            <p:ph idx="1"/>
            <p:extLst/>
          </p:nvPr>
        </p:nvGraphicFramePr>
        <p:xfrm>
          <a:off x="228600" y="990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3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8553-5A13-475F-87F7-F5B330F4B3D1}"/>
              </a:ext>
            </a:extLst>
          </p:cNvPr>
          <p:cNvSpPr>
            <a:spLocks noGrp="1"/>
          </p:cNvSpPr>
          <p:nvPr>
            <p:ph type="title"/>
          </p:nvPr>
        </p:nvSpPr>
        <p:spPr/>
        <p:txBody>
          <a:bodyPr/>
          <a:lstStyle/>
          <a:p>
            <a:r>
              <a:rPr lang="en-US" dirty="0"/>
              <a:t>Preventing Fraud</a:t>
            </a:r>
          </a:p>
        </p:txBody>
      </p:sp>
      <p:sp>
        <p:nvSpPr>
          <p:cNvPr id="3" name="Content Placeholder 2">
            <a:extLst>
              <a:ext uri="{FF2B5EF4-FFF2-40B4-BE49-F238E27FC236}">
                <a16:creationId xmlns:a16="http://schemas.microsoft.com/office/drawing/2014/main" id="{B343D7BD-96FD-471B-9651-9BE5A821DE04}"/>
              </a:ext>
            </a:extLst>
          </p:cNvPr>
          <p:cNvSpPr>
            <a:spLocks noGrp="1"/>
          </p:cNvSpPr>
          <p:nvPr>
            <p:ph idx="1"/>
          </p:nvPr>
        </p:nvSpPr>
        <p:spPr>
          <a:xfrm>
            <a:off x="228600" y="1219200"/>
            <a:ext cx="8229600" cy="5029200"/>
          </a:xfrm>
        </p:spPr>
        <p:txBody>
          <a:bodyPr/>
          <a:lstStyle/>
          <a:p>
            <a:pPr marL="342900" lvl="3" indent="-342900">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Follow policies and procedures</a:t>
            </a:r>
          </a:p>
          <a:p>
            <a:pPr marL="342900" lvl="3" indent="-342900">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Ask for help</a:t>
            </a:r>
          </a:p>
          <a:p>
            <a:pPr marL="342900" lvl="3" indent="-342900">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Help others</a:t>
            </a:r>
          </a:p>
          <a:p>
            <a:pPr marL="342900" lvl="3" indent="-342900">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Report violations</a:t>
            </a:r>
          </a:p>
          <a:p>
            <a:pPr marL="342900" lvl="3" indent="-342900">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Self survey:</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I am an ethical person.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I will do the right thing even if no one knows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I will do the right thing even if under pressure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I want other people to think I’m honest and ethical.</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t>I will do the right thing even if no one else is doing it.</a:t>
            </a:r>
          </a:p>
          <a:p>
            <a:endParaRPr lang="en-US" dirty="0"/>
          </a:p>
        </p:txBody>
      </p:sp>
      <p:pic>
        <p:nvPicPr>
          <p:cNvPr id="5" name="Picture 4">
            <a:extLst>
              <a:ext uri="{FF2B5EF4-FFF2-40B4-BE49-F238E27FC236}">
                <a16:creationId xmlns:a16="http://schemas.microsoft.com/office/drawing/2014/main" id="{AE79BFDE-7767-45A4-97A7-89938A939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637" y="1981200"/>
            <a:ext cx="4002563" cy="2286000"/>
          </a:xfrm>
          <a:prstGeom prst="rect">
            <a:avLst/>
          </a:prstGeom>
        </p:spPr>
      </p:pic>
    </p:spTree>
    <p:extLst>
      <p:ext uri="{BB962C8B-B14F-4D97-AF65-F5344CB8AC3E}">
        <p14:creationId xmlns:p14="http://schemas.microsoft.com/office/powerpoint/2010/main" val="244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BCEC-3157-4073-85D0-6FA2B5EBBE7B}"/>
              </a:ext>
            </a:extLst>
          </p:cNvPr>
          <p:cNvSpPr>
            <a:spLocks noGrp="1"/>
          </p:cNvSpPr>
          <p:nvPr>
            <p:ph type="title"/>
          </p:nvPr>
        </p:nvSpPr>
        <p:spPr/>
        <p:txBody>
          <a:bodyPr/>
          <a:lstStyle/>
          <a:p>
            <a:r>
              <a:rPr lang="en-US" dirty="0"/>
              <a:t>Good people can do bad things . . . </a:t>
            </a:r>
          </a:p>
        </p:txBody>
      </p:sp>
      <p:sp>
        <p:nvSpPr>
          <p:cNvPr id="3" name="Content Placeholder 2">
            <a:extLst>
              <a:ext uri="{FF2B5EF4-FFF2-40B4-BE49-F238E27FC236}">
                <a16:creationId xmlns:a16="http://schemas.microsoft.com/office/drawing/2014/main" id="{C02EF149-A69F-4D6A-93EA-BB6A803465CE}"/>
              </a:ext>
            </a:extLst>
          </p:cNvPr>
          <p:cNvSpPr>
            <a:spLocks noGrp="1"/>
          </p:cNvSpPr>
          <p:nvPr>
            <p:ph idx="1"/>
          </p:nvPr>
        </p:nvSpPr>
        <p:spPr/>
        <p:txBody>
          <a:bodyPr/>
          <a:lstStyle/>
          <a:p>
            <a:pPr marL="0" indent="0" eaLnBrk="1" hangingPunct="1">
              <a:buNone/>
            </a:pPr>
            <a:r>
              <a:rPr lang="en-US" altLang="en-US" dirty="0"/>
              <a:t>but are less likely to do so when:</a:t>
            </a:r>
          </a:p>
          <a:p>
            <a:pPr eaLnBrk="1" hangingPunct="1"/>
            <a:r>
              <a:rPr lang="en-US" altLang="en-US" b="1" i="1" dirty="0"/>
              <a:t>There is a culture of honesty, quality and integrity.</a:t>
            </a:r>
          </a:p>
          <a:p>
            <a:pPr eaLnBrk="1" hangingPunct="1"/>
            <a:r>
              <a:rPr lang="en-US" altLang="en-US" b="1" i="1" dirty="0"/>
              <a:t>There are clear policies and procedures in place.</a:t>
            </a:r>
          </a:p>
          <a:p>
            <a:pPr eaLnBrk="1" hangingPunct="1"/>
            <a:r>
              <a:rPr lang="en-US" altLang="en-US" b="1" i="1" dirty="0"/>
              <a:t>They understand the “big picture” and the value of the work that they do.</a:t>
            </a:r>
          </a:p>
          <a:p>
            <a:endParaRPr lang="en-US" dirty="0"/>
          </a:p>
        </p:txBody>
      </p:sp>
    </p:spTree>
    <p:extLst>
      <p:ext uri="{BB962C8B-B14F-4D97-AF65-F5344CB8AC3E}">
        <p14:creationId xmlns:p14="http://schemas.microsoft.com/office/powerpoint/2010/main" val="15983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3316-3C55-4348-A471-916D2E4A3E20}"/>
              </a:ext>
            </a:extLst>
          </p:cNvPr>
          <p:cNvSpPr>
            <a:spLocks noGrp="1"/>
          </p:cNvSpPr>
          <p:nvPr>
            <p:ph type="title"/>
          </p:nvPr>
        </p:nvSpPr>
        <p:spPr/>
        <p:txBody>
          <a:bodyPr/>
          <a:lstStyle/>
          <a:p>
            <a:r>
              <a:rPr lang="en-US" dirty="0"/>
              <a:t>Certificates available upon request</a:t>
            </a:r>
          </a:p>
        </p:txBody>
      </p:sp>
      <p:pic>
        <p:nvPicPr>
          <p:cNvPr id="4" name="Picture 4">
            <a:extLst>
              <a:ext uri="{FF2B5EF4-FFF2-40B4-BE49-F238E27FC236}">
                <a16:creationId xmlns:a16="http://schemas.microsoft.com/office/drawing/2014/main" id="{90E41896-517C-4796-A2B7-154090986D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1726" y="1341438"/>
            <a:ext cx="6003348" cy="4525962"/>
          </a:xfrm>
        </p:spPr>
      </p:pic>
    </p:spTree>
    <p:extLst>
      <p:ext uri="{BB962C8B-B14F-4D97-AF65-F5344CB8AC3E}">
        <p14:creationId xmlns:p14="http://schemas.microsoft.com/office/powerpoint/2010/main" val="117552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6" descr="15 Mt Hood through Ross Island Cottonwoods.jpg"/>
          <p:cNvPicPr>
            <a:picLocks noChangeAspect="1"/>
          </p:cNvPicPr>
          <p:nvPr/>
        </p:nvPicPr>
        <p:blipFill>
          <a:blip r:embed="rId2">
            <a:extLst>
              <a:ext uri="{28A0092B-C50C-407E-A947-70E740481C1C}">
                <a14:useLocalDpi xmlns:a14="http://schemas.microsoft.com/office/drawing/2010/main" val="0"/>
              </a:ext>
            </a:extLst>
          </a:blip>
          <a:srcRect t="14754" r="-20" b="31613"/>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8"/>
          <p:cNvSpPr>
            <a:spLocks noChangeArrowheads="1"/>
          </p:cNvSpPr>
          <p:nvPr/>
        </p:nvSpPr>
        <p:spPr bwMode="auto">
          <a:xfrm>
            <a:off x="381000" y="0"/>
            <a:ext cx="3429000" cy="69342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48" name="Rectangle 2"/>
          <p:cNvSpPr>
            <a:spLocks noGrp="1" noChangeArrowheads="1"/>
          </p:cNvSpPr>
          <p:nvPr>
            <p:ph type="title"/>
          </p:nvPr>
        </p:nvSpPr>
        <p:spPr>
          <a:xfrm>
            <a:off x="457200" y="228600"/>
            <a:ext cx="3276600" cy="1219200"/>
          </a:xfrm>
        </p:spPr>
        <p:txBody>
          <a:bodyPr/>
          <a:lstStyle/>
          <a:p>
            <a:pPr eaLnBrk="1" hangingPunct="1"/>
            <a:endParaRPr lang="en-US" altLang="en-US" sz="3200" dirty="0">
              <a:solidFill>
                <a:schemeClr val="tx1"/>
              </a:solidFill>
            </a:endParaRPr>
          </a:p>
        </p:txBody>
      </p:sp>
      <p:sp>
        <p:nvSpPr>
          <p:cNvPr id="6149" name="Rectangle 3"/>
          <p:cNvSpPr>
            <a:spLocks noGrp="1" noChangeArrowheads="1"/>
          </p:cNvSpPr>
          <p:nvPr>
            <p:ph type="body" idx="1"/>
          </p:nvPr>
        </p:nvSpPr>
        <p:spPr>
          <a:xfrm>
            <a:off x="457200" y="990600"/>
            <a:ext cx="3276600" cy="5592763"/>
          </a:xfrm>
        </p:spPr>
        <p:txBody>
          <a:bodyPr/>
          <a:lstStyle/>
          <a:p>
            <a:pPr marL="0" indent="0" eaLnBrk="1" hangingPunct="1">
              <a:buNone/>
            </a:pPr>
            <a:r>
              <a:rPr lang="en-US" altLang="en-US" sz="2800" b="1" dirty="0"/>
              <a:t>Questions?</a:t>
            </a:r>
          </a:p>
          <a:p>
            <a:pPr marL="0" indent="0" eaLnBrk="1" hangingPunct="1">
              <a:buNone/>
            </a:pPr>
            <a:endParaRPr lang="en-US" altLang="en-US" sz="2800" dirty="0"/>
          </a:p>
          <a:p>
            <a:pPr marL="0" indent="0" eaLnBrk="1" hangingPunct="1">
              <a:buNone/>
            </a:pPr>
            <a:r>
              <a:rPr lang="en-US" altLang="en-US" sz="2800" dirty="0"/>
              <a:t>Thank you!</a:t>
            </a:r>
          </a:p>
          <a:p>
            <a:pPr marL="0" indent="0" eaLnBrk="1" hangingPunct="1">
              <a:buNone/>
            </a:pPr>
            <a:endParaRPr lang="en-US" altLang="en-US" sz="2800" dirty="0"/>
          </a:p>
          <a:p>
            <a:pPr marL="0" indent="0" eaLnBrk="1" hangingPunct="1">
              <a:buNone/>
            </a:pPr>
            <a:r>
              <a:rPr lang="en-US" altLang="en-US" sz="2800" dirty="0"/>
              <a:t>Kristen Thomas</a:t>
            </a:r>
          </a:p>
          <a:p>
            <a:pPr marL="0" indent="0" eaLnBrk="1" hangingPunct="1">
              <a:buNone/>
            </a:pPr>
            <a:r>
              <a:rPr lang="en-US" altLang="en-US" sz="1600" dirty="0"/>
              <a:t>kristen.thomas@portlandoregon.gov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1CE7-7642-4685-83AB-26F9A7C75B4A}"/>
              </a:ext>
            </a:extLst>
          </p:cNvPr>
          <p:cNvSpPr>
            <a:spLocks noGrp="1"/>
          </p:cNvSpPr>
          <p:nvPr>
            <p:ph type="title"/>
          </p:nvPr>
        </p:nvSpPr>
        <p:spPr/>
        <p:txBody>
          <a:bodyPr/>
          <a:lstStyle/>
          <a:p>
            <a:r>
              <a:rPr lang="en-US" dirty="0"/>
              <a:t>In the News</a:t>
            </a:r>
          </a:p>
        </p:txBody>
      </p:sp>
      <p:pic>
        <p:nvPicPr>
          <p:cNvPr id="5" name="Content Placeholder 4">
            <a:extLst>
              <a:ext uri="{FF2B5EF4-FFF2-40B4-BE49-F238E27FC236}">
                <a16:creationId xmlns:a16="http://schemas.microsoft.com/office/drawing/2014/main" id="{A7CF450D-8514-4CF7-86C8-BA77CBCC5C25}"/>
              </a:ext>
            </a:extLst>
          </p:cNvPr>
          <p:cNvPicPr>
            <a:picLocks noGrp="1" noChangeAspect="1"/>
          </p:cNvPicPr>
          <p:nvPr>
            <p:ph idx="1"/>
          </p:nvPr>
        </p:nvPicPr>
        <p:blipFill>
          <a:blip r:embed="rId3"/>
          <a:stretch>
            <a:fillRect/>
          </a:stretch>
        </p:blipFill>
        <p:spPr>
          <a:xfrm>
            <a:off x="204926" y="1143000"/>
            <a:ext cx="8229600" cy="1086492"/>
          </a:xfrm>
          <a:prstGeom prst="rect">
            <a:avLst/>
          </a:prstGeom>
        </p:spPr>
      </p:pic>
      <p:pic>
        <p:nvPicPr>
          <p:cNvPr id="6" name="Picture 5">
            <a:extLst>
              <a:ext uri="{FF2B5EF4-FFF2-40B4-BE49-F238E27FC236}">
                <a16:creationId xmlns:a16="http://schemas.microsoft.com/office/drawing/2014/main" id="{8448690F-4567-4722-9422-290661EA7E4D}"/>
              </a:ext>
            </a:extLst>
          </p:cNvPr>
          <p:cNvPicPr>
            <a:picLocks noChangeAspect="1"/>
          </p:cNvPicPr>
          <p:nvPr/>
        </p:nvPicPr>
        <p:blipFill>
          <a:blip r:embed="rId4"/>
          <a:stretch>
            <a:fillRect/>
          </a:stretch>
        </p:blipFill>
        <p:spPr>
          <a:xfrm>
            <a:off x="204926" y="990600"/>
            <a:ext cx="3514725" cy="628650"/>
          </a:xfrm>
          <a:prstGeom prst="rect">
            <a:avLst/>
          </a:prstGeom>
        </p:spPr>
      </p:pic>
      <p:sp>
        <p:nvSpPr>
          <p:cNvPr id="14" name="TextBox 13">
            <a:extLst>
              <a:ext uri="{FF2B5EF4-FFF2-40B4-BE49-F238E27FC236}">
                <a16:creationId xmlns:a16="http://schemas.microsoft.com/office/drawing/2014/main" id="{39EFBD37-F04F-4AAD-8C3D-7692E616DD23}"/>
              </a:ext>
            </a:extLst>
          </p:cNvPr>
          <p:cNvSpPr txBox="1"/>
          <p:nvPr/>
        </p:nvSpPr>
        <p:spPr>
          <a:xfrm>
            <a:off x="381000" y="2229492"/>
            <a:ext cx="8229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“hundreds of cases of manipulated or falsified data, as well as hundreds of missing records, and cases where samples were mishandled.”</a:t>
            </a:r>
          </a:p>
          <a:p>
            <a:pPr marL="285750" indent="-285750">
              <a:buFont typeface="Arial" panose="020B0604020202020204" pitchFamily="34" charset="0"/>
              <a:buChar char="•"/>
            </a:pPr>
            <a:r>
              <a:rPr lang="en-US" dirty="0"/>
              <a:t>PA DEP audit: results “appeared to be” photocopies of previous data; denied accreditation renewal</a:t>
            </a:r>
          </a:p>
          <a:p>
            <a:pPr marL="285750" indent="-285750">
              <a:buFont typeface="Arial" panose="020B0604020202020204" pitchFamily="34" charset="0"/>
              <a:buChar char="•"/>
            </a:pPr>
            <a:r>
              <a:rPr lang="en-US" dirty="0"/>
              <a:t>Independent audit: hundreds of additional falsified or missing records</a:t>
            </a:r>
          </a:p>
          <a:p>
            <a:pPr marL="285750" indent="-285750">
              <a:buFont typeface="Arial" panose="020B0604020202020204" pitchFamily="34" charset="0"/>
              <a:buChar char="•"/>
            </a:pPr>
            <a:r>
              <a:rPr lang="en-US" dirty="0"/>
              <a:t>DEP: “Falsifying records and mishandling samples undermines the trust that DEP places in labs”</a:t>
            </a:r>
          </a:p>
          <a:p>
            <a:pPr marL="285750" indent="-285750">
              <a:buFont typeface="Arial" panose="020B0604020202020204" pitchFamily="34" charset="0"/>
              <a:buChar char="•"/>
            </a:pPr>
            <a:r>
              <a:rPr lang="en-US" dirty="0"/>
              <a:t>Eurofins: “This data integrity issue predates Eurofins Scientific’s purchase”</a:t>
            </a:r>
          </a:p>
          <a:p>
            <a:pPr marL="742950" lvl="1" indent="-285750">
              <a:buFont typeface="Arial" panose="020B0604020202020204" pitchFamily="34" charset="0"/>
              <a:buChar char="•"/>
            </a:pPr>
            <a:r>
              <a:rPr lang="en-US" dirty="0"/>
              <a:t>But, they took action:</a:t>
            </a:r>
          </a:p>
          <a:p>
            <a:pPr marL="1200150" lvl="2" indent="-285750">
              <a:buFont typeface="Arial" panose="020B0604020202020204" pitchFamily="34" charset="0"/>
              <a:buChar char="•"/>
            </a:pPr>
            <a:r>
              <a:rPr lang="en-US" dirty="0"/>
              <a:t>Internal review</a:t>
            </a:r>
          </a:p>
          <a:p>
            <a:pPr marL="1200150" lvl="2" indent="-285750">
              <a:buFont typeface="Arial" panose="020B0604020202020204" pitchFamily="34" charset="0"/>
              <a:buChar char="•"/>
            </a:pPr>
            <a:r>
              <a:rPr lang="en-US" dirty="0"/>
              <a:t>Fired lab manager</a:t>
            </a:r>
          </a:p>
          <a:p>
            <a:pPr marL="1200150" lvl="2" indent="-285750">
              <a:buFont typeface="Arial" panose="020B0604020202020204" pitchFamily="34" charset="0"/>
              <a:buChar char="•"/>
            </a:pPr>
            <a:r>
              <a:rPr lang="en-US" dirty="0"/>
              <a:t>“revamped and professionalized” QA program</a:t>
            </a:r>
          </a:p>
          <a:p>
            <a:pPr marL="1200150" lvl="2"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0CE0FA0-F7F4-421E-9644-A6816D1DDB38}"/>
              </a:ext>
            </a:extLst>
          </p:cNvPr>
          <p:cNvSpPr txBox="1"/>
          <p:nvPr/>
        </p:nvSpPr>
        <p:spPr>
          <a:xfrm>
            <a:off x="609600" y="5715000"/>
            <a:ext cx="8382000" cy="523220"/>
          </a:xfrm>
          <a:prstGeom prst="rect">
            <a:avLst/>
          </a:prstGeom>
          <a:noFill/>
        </p:spPr>
        <p:txBody>
          <a:bodyPr wrap="square" rtlCol="0">
            <a:spAutoFit/>
          </a:bodyPr>
          <a:lstStyle/>
          <a:p>
            <a:r>
              <a:rPr lang="en-US" sz="1400" i="1" dirty="0"/>
              <a:t>Source: http://www.buckscountycouriertimes.com/news/20180308/dep-fines-upper-southampton-lab-600k-for-falsified-water-tests </a:t>
            </a:r>
          </a:p>
        </p:txBody>
      </p:sp>
    </p:spTree>
    <p:extLst>
      <p:ext uri="{BB962C8B-B14F-4D97-AF65-F5344CB8AC3E}">
        <p14:creationId xmlns:p14="http://schemas.microsoft.com/office/powerpoint/2010/main" val="42806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F0CF-D57E-477F-8E27-DB2F060C34C4}"/>
              </a:ext>
            </a:extLst>
          </p:cNvPr>
          <p:cNvSpPr>
            <a:spLocks noGrp="1"/>
          </p:cNvSpPr>
          <p:nvPr>
            <p:ph type="title"/>
          </p:nvPr>
        </p:nvSpPr>
        <p:spPr/>
        <p:txBody>
          <a:bodyPr/>
          <a:lstStyle/>
          <a:p>
            <a:r>
              <a:rPr lang="en-US" dirty="0"/>
              <a:t>In the News</a:t>
            </a:r>
          </a:p>
        </p:txBody>
      </p:sp>
      <p:pic>
        <p:nvPicPr>
          <p:cNvPr id="4" name="Content Placeholder 3">
            <a:extLst>
              <a:ext uri="{FF2B5EF4-FFF2-40B4-BE49-F238E27FC236}">
                <a16:creationId xmlns:a16="http://schemas.microsoft.com/office/drawing/2014/main" id="{52881718-ED05-48BC-B008-BFE3F685D7DF}"/>
              </a:ext>
            </a:extLst>
          </p:cNvPr>
          <p:cNvPicPr>
            <a:picLocks noGrp="1" noChangeAspect="1"/>
          </p:cNvPicPr>
          <p:nvPr>
            <p:ph idx="1"/>
          </p:nvPr>
        </p:nvPicPr>
        <p:blipFill>
          <a:blip r:embed="rId3"/>
          <a:stretch>
            <a:fillRect/>
          </a:stretch>
        </p:blipFill>
        <p:spPr>
          <a:xfrm>
            <a:off x="176783" y="1548392"/>
            <a:ext cx="8987153" cy="458888"/>
          </a:xfrm>
          <a:prstGeom prst="rect">
            <a:avLst/>
          </a:prstGeom>
        </p:spPr>
      </p:pic>
      <p:pic>
        <p:nvPicPr>
          <p:cNvPr id="5" name="Picture 4">
            <a:extLst>
              <a:ext uri="{FF2B5EF4-FFF2-40B4-BE49-F238E27FC236}">
                <a16:creationId xmlns:a16="http://schemas.microsoft.com/office/drawing/2014/main" id="{11307395-7067-41BC-B855-45B7EAF87F54}"/>
              </a:ext>
            </a:extLst>
          </p:cNvPr>
          <p:cNvPicPr>
            <a:picLocks noChangeAspect="1"/>
          </p:cNvPicPr>
          <p:nvPr/>
        </p:nvPicPr>
        <p:blipFill>
          <a:blip r:embed="rId4"/>
          <a:stretch>
            <a:fillRect/>
          </a:stretch>
        </p:blipFill>
        <p:spPr>
          <a:xfrm>
            <a:off x="176784" y="947737"/>
            <a:ext cx="4038600" cy="561975"/>
          </a:xfrm>
          <a:prstGeom prst="rect">
            <a:avLst/>
          </a:prstGeom>
        </p:spPr>
      </p:pic>
      <p:sp>
        <p:nvSpPr>
          <p:cNvPr id="9" name="TextBox 8">
            <a:extLst>
              <a:ext uri="{FF2B5EF4-FFF2-40B4-BE49-F238E27FC236}">
                <a16:creationId xmlns:a16="http://schemas.microsoft.com/office/drawing/2014/main" id="{B51E73F4-77FF-425F-BD5A-32AE8D47DD53}"/>
              </a:ext>
            </a:extLst>
          </p:cNvPr>
          <p:cNvSpPr txBox="1"/>
          <p:nvPr/>
        </p:nvSpPr>
        <p:spPr>
          <a:xfrm>
            <a:off x="381000" y="2069192"/>
            <a:ext cx="82296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Complaint triggered state investigation</a:t>
            </a:r>
          </a:p>
          <a:p>
            <a:pPr marL="285750" indent="-285750">
              <a:buFont typeface="Arial" panose="020B0604020202020204" pitchFamily="34" charset="0"/>
              <a:buChar char="•"/>
            </a:pPr>
            <a:r>
              <a:rPr lang="en-US" dirty="0"/>
              <a:t>State Water Board: “No valid lab reports”</a:t>
            </a:r>
          </a:p>
          <a:p>
            <a:pPr marL="742950" lvl="1" indent="-285750">
              <a:buFont typeface="Arial" panose="020B0604020202020204" pitchFamily="34" charset="0"/>
              <a:buChar char="•"/>
            </a:pPr>
            <a:r>
              <a:rPr lang="en-US" dirty="0"/>
              <a:t>Altered results</a:t>
            </a:r>
          </a:p>
          <a:p>
            <a:pPr marL="742950" lvl="1" indent="-285750">
              <a:buFont typeface="Arial" panose="020B0604020202020204" pitchFamily="34" charset="0"/>
              <a:buChar char="•"/>
            </a:pPr>
            <a:r>
              <a:rPr lang="en-US" dirty="0"/>
              <a:t>Failed QC</a:t>
            </a:r>
          </a:p>
          <a:p>
            <a:pPr marL="742950" lvl="1" indent="-285750">
              <a:buFont typeface="Arial" panose="020B0604020202020204" pitchFamily="34" charset="0"/>
              <a:buChar char="•"/>
            </a:pPr>
            <a:r>
              <a:rPr lang="en-US" dirty="0"/>
              <a:t>Poor housekeeping</a:t>
            </a:r>
          </a:p>
          <a:p>
            <a:pPr marL="285750" indent="-285750">
              <a:buFont typeface="Arial" panose="020B0604020202020204" pitchFamily="34" charset="0"/>
              <a:buChar char="•"/>
            </a:pPr>
            <a:r>
              <a:rPr lang="en-US" dirty="0"/>
              <a:t>Lapsed ELAP accreditation in 2016</a:t>
            </a:r>
          </a:p>
          <a:p>
            <a:pPr marL="285750" indent="-285750">
              <a:buFont typeface="Arial" panose="020B0604020202020204" pitchFamily="34" charset="0"/>
              <a:buChar char="•"/>
            </a:pPr>
            <a:r>
              <a:rPr lang="en-US" dirty="0"/>
              <a:t>Felony charges:</a:t>
            </a:r>
          </a:p>
          <a:p>
            <a:pPr marL="742950" lvl="1" indent="-285750">
              <a:buFont typeface="Arial" panose="020B0604020202020204" pitchFamily="34" charset="0"/>
              <a:buChar char="•"/>
            </a:pPr>
            <a:r>
              <a:rPr lang="en-US" dirty="0"/>
              <a:t>Grand theft</a:t>
            </a:r>
          </a:p>
          <a:p>
            <a:pPr marL="742950" lvl="1" indent="-285750">
              <a:buFont typeface="Arial" panose="020B0604020202020204" pitchFamily="34" charset="0"/>
              <a:buChar char="•"/>
            </a:pPr>
            <a:r>
              <a:rPr lang="en-US" dirty="0"/>
              <a:t>Fraud</a:t>
            </a:r>
          </a:p>
          <a:p>
            <a:pPr marL="742950" lvl="1" indent="-285750">
              <a:buFont typeface="Arial" panose="020B0604020202020204" pitchFamily="34" charset="0"/>
              <a:buChar char="•"/>
            </a:pPr>
            <a:r>
              <a:rPr lang="en-US" dirty="0"/>
              <a:t>Providing false information to the state</a:t>
            </a:r>
          </a:p>
          <a:p>
            <a:pPr marL="742950" lvl="1" indent="-285750">
              <a:buFont typeface="Arial" panose="020B0604020202020204" pitchFamily="34" charset="0"/>
              <a:buChar char="•"/>
            </a:pPr>
            <a:r>
              <a:rPr lang="en-US" dirty="0"/>
              <a:t>Up to 5 years in jail</a:t>
            </a:r>
          </a:p>
          <a:p>
            <a:pPr marL="742950" lvl="1" indent="-285750">
              <a:buFont typeface="Arial" panose="020B0604020202020204" pitchFamily="34" charset="0"/>
              <a:buChar char="•"/>
            </a:pPr>
            <a:endParaRPr lang="en-US" dirty="0"/>
          </a:p>
          <a:p>
            <a:endParaRPr lang="en-US" dirty="0"/>
          </a:p>
          <a:p>
            <a:r>
              <a:rPr lang="en-US" sz="1400" i="1" dirty="0"/>
              <a:t>Source:https://www.presstelegram.com/2017/12/22/owner-of-paramount-    testing-lab-is-facing-charges-of-fraud-and-altering-data/ </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6523037-993D-472C-AF7B-3CB3A37EB643}"/>
              </a:ext>
            </a:extLst>
          </p:cNvPr>
          <p:cNvPicPr>
            <a:picLocks noChangeAspect="1"/>
          </p:cNvPicPr>
          <p:nvPr/>
        </p:nvPicPr>
        <p:blipFill>
          <a:blip r:embed="rId5"/>
          <a:stretch>
            <a:fillRect/>
          </a:stretch>
        </p:blipFill>
        <p:spPr>
          <a:xfrm>
            <a:off x="5410200" y="3505200"/>
            <a:ext cx="3200400" cy="2124692"/>
          </a:xfrm>
          <a:prstGeom prst="rect">
            <a:avLst/>
          </a:prstGeom>
        </p:spPr>
      </p:pic>
      <p:sp>
        <p:nvSpPr>
          <p:cNvPr id="11" name="TextBox 10">
            <a:extLst>
              <a:ext uri="{FF2B5EF4-FFF2-40B4-BE49-F238E27FC236}">
                <a16:creationId xmlns:a16="http://schemas.microsoft.com/office/drawing/2014/main" id="{27377EBA-BC36-49DE-8A01-AC9977CC0F66}"/>
              </a:ext>
            </a:extLst>
          </p:cNvPr>
          <p:cNvSpPr txBox="1"/>
          <p:nvPr/>
        </p:nvSpPr>
        <p:spPr>
          <a:xfrm>
            <a:off x="838200" y="6019801"/>
            <a:ext cx="7772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26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2E10-EC8B-4038-BBD9-B69A9752FD96}"/>
              </a:ext>
            </a:extLst>
          </p:cNvPr>
          <p:cNvSpPr>
            <a:spLocks noGrp="1"/>
          </p:cNvSpPr>
          <p:nvPr>
            <p:ph type="title"/>
          </p:nvPr>
        </p:nvSpPr>
        <p:spPr/>
        <p:txBody>
          <a:bodyPr/>
          <a:lstStyle/>
          <a:p>
            <a:r>
              <a:rPr lang="en-US" dirty="0"/>
              <a:t>Data Integrity</a:t>
            </a:r>
          </a:p>
        </p:txBody>
      </p:sp>
      <p:sp>
        <p:nvSpPr>
          <p:cNvPr id="3" name="Content Placeholder 2">
            <a:extLst>
              <a:ext uri="{FF2B5EF4-FFF2-40B4-BE49-F238E27FC236}">
                <a16:creationId xmlns:a16="http://schemas.microsoft.com/office/drawing/2014/main" id="{490837AC-72B4-42FE-8418-F8DD03476066}"/>
              </a:ext>
            </a:extLst>
          </p:cNvPr>
          <p:cNvSpPr>
            <a:spLocks noGrp="1"/>
          </p:cNvSpPr>
          <p:nvPr>
            <p:ph idx="1"/>
          </p:nvPr>
        </p:nvSpPr>
        <p:spPr/>
        <p:txBody>
          <a:bodyPr/>
          <a:lstStyle/>
          <a:p>
            <a:r>
              <a:rPr lang="en-US" altLang="en-US" dirty="0"/>
              <a:t>“The condition that exists when data are sound, correct, and complete and accurately reflects activities and requirements.”</a:t>
            </a:r>
          </a:p>
          <a:p>
            <a:pPr marL="0" indent="0">
              <a:buNone/>
            </a:pPr>
            <a:endParaRPr lang="en-US" altLang="en-US" dirty="0"/>
          </a:p>
          <a:p>
            <a:r>
              <a:rPr lang="en-US" altLang="en-US" dirty="0"/>
              <a:t>It is achieved by preventing accidental or deliberate but unauthorized insertion, modification or destruction of data.</a:t>
            </a:r>
          </a:p>
          <a:p>
            <a:endParaRPr lang="en-US" dirty="0"/>
          </a:p>
        </p:txBody>
      </p:sp>
    </p:spTree>
    <p:extLst>
      <p:ext uri="{BB962C8B-B14F-4D97-AF65-F5344CB8AC3E}">
        <p14:creationId xmlns:p14="http://schemas.microsoft.com/office/powerpoint/2010/main" val="24449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9E84-74F1-4CBC-8409-154C5A771878}"/>
              </a:ext>
            </a:extLst>
          </p:cNvPr>
          <p:cNvSpPr>
            <a:spLocks noGrp="1"/>
          </p:cNvSpPr>
          <p:nvPr>
            <p:ph type="title"/>
          </p:nvPr>
        </p:nvSpPr>
        <p:spPr/>
        <p:txBody>
          <a:bodyPr/>
          <a:lstStyle/>
          <a:p>
            <a:r>
              <a:rPr lang="en-US" dirty="0"/>
              <a:t>Threats to Data Integrity</a:t>
            </a:r>
          </a:p>
        </p:txBody>
      </p:sp>
      <p:sp>
        <p:nvSpPr>
          <p:cNvPr id="3" name="Content Placeholder 2">
            <a:extLst>
              <a:ext uri="{FF2B5EF4-FFF2-40B4-BE49-F238E27FC236}">
                <a16:creationId xmlns:a16="http://schemas.microsoft.com/office/drawing/2014/main" id="{8EEB96B7-A6B0-47C3-B8C8-B03B8EE532EF}"/>
              </a:ext>
            </a:extLst>
          </p:cNvPr>
          <p:cNvSpPr>
            <a:spLocks noGrp="1"/>
          </p:cNvSpPr>
          <p:nvPr>
            <p:ph idx="1"/>
          </p:nvPr>
        </p:nvSpPr>
        <p:spPr>
          <a:xfrm>
            <a:off x="228600" y="1066800"/>
            <a:ext cx="8229600" cy="4800600"/>
          </a:xfrm>
        </p:spPr>
        <p:txBody>
          <a:bodyPr/>
          <a:lstStyle/>
          <a:p>
            <a:pPr>
              <a:defRPr/>
            </a:pPr>
            <a:r>
              <a:rPr lang="en-US" sz="2400" dirty="0"/>
              <a:t>Improper practice</a:t>
            </a:r>
          </a:p>
          <a:p>
            <a:pPr lvl="1">
              <a:defRPr/>
            </a:pPr>
            <a:r>
              <a:rPr lang="en-GB" sz="2400" dirty="0"/>
              <a:t>A scientifically unsound or technically unjustified omission, manipulation, or alteration of procedures or data that bypasses the required quality control parameters, making the results appear acceptable.</a:t>
            </a:r>
            <a:endParaRPr lang="en-US" sz="2400" dirty="0"/>
          </a:p>
          <a:p>
            <a:pPr>
              <a:defRPr/>
            </a:pPr>
            <a:r>
              <a:rPr lang="en-US" sz="2400" dirty="0"/>
              <a:t>Fraud</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The deliberate falsification of analytical or quality assurance results, where failed method requirements are made to appear acceptable during reporting.</a:t>
            </a:r>
            <a:endParaRPr lang="en-GB" sz="2400" dirty="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t>The intentional recording or reporting of incorrect information</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An intentional gross deviation from method specified analytical practices, combined with the intent to conceal the deviation.</a:t>
            </a:r>
          </a:p>
          <a:p>
            <a:endParaRPr lang="en-US" dirty="0"/>
          </a:p>
        </p:txBody>
      </p:sp>
    </p:spTree>
    <p:extLst>
      <p:ext uri="{BB962C8B-B14F-4D97-AF65-F5344CB8AC3E}">
        <p14:creationId xmlns:p14="http://schemas.microsoft.com/office/powerpoint/2010/main" val="243778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9E84-74F1-4CBC-8409-154C5A771878}"/>
              </a:ext>
            </a:extLst>
          </p:cNvPr>
          <p:cNvSpPr>
            <a:spLocks noGrp="1"/>
          </p:cNvSpPr>
          <p:nvPr>
            <p:ph type="title"/>
          </p:nvPr>
        </p:nvSpPr>
        <p:spPr/>
        <p:txBody>
          <a:bodyPr/>
          <a:lstStyle/>
          <a:p>
            <a:r>
              <a:rPr lang="en-US" dirty="0"/>
              <a:t>Threats to Data Integrity</a:t>
            </a:r>
          </a:p>
        </p:txBody>
      </p:sp>
      <p:sp>
        <p:nvSpPr>
          <p:cNvPr id="3" name="Content Placeholder 2">
            <a:extLst>
              <a:ext uri="{FF2B5EF4-FFF2-40B4-BE49-F238E27FC236}">
                <a16:creationId xmlns:a16="http://schemas.microsoft.com/office/drawing/2014/main" id="{8EEB96B7-A6B0-47C3-B8C8-B03B8EE532EF}"/>
              </a:ext>
            </a:extLst>
          </p:cNvPr>
          <p:cNvSpPr>
            <a:spLocks noGrp="1"/>
          </p:cNvSpPr>
          <p:nvPr>
            <p:ph idx="1"/>
          </p:nvPr>
        </p:nvSpPr>
        <p:spPr>
          <a:xfrm>
            <a:off x="228600" y="1066800"/>
            <a:ext cx="8229600" cy="4800600"/>
          </a:xfrm>
        </p:spPr>
        <p:txBody>
          <a:bodyPr/>
          <a:lstStyle/>
          <a:p>
            <a:pPr>
              <a:defRPr/>
            </a:pPr>
            <a:r>
              <a:rPr lang="en-US" sz="2400" dirty="0"/>
              <a:t>Improper practice</a:t>
            </a:r>
          </a:p>
          <a:p>
            <a:pPr lvl="1">
              <a:defRPr/>
            </a:pPr>
            <a:r>
              <a:rPr lang="en-GB" sz="2400" dirty="0"/>
              <a:t>A scientifically unsound or technically unjustified omission, manipulation, or alteration of procedures or data that bypasses the required quality control parameters, making the results appear acceptable.</a:t>
            </a:r>
            <a:endParaRPr lang="en-US" sz="2400" dirty="0"/>
          </a:p>
          <a:p>
            <a:pPr>
              <a:defRPr/>
            </a:pPr>
            <a:r>
              <a:rPr lang="en-US" sz="2400" dirty="0"/>
              <a:t>Fraud</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The </a:t>
            </a:r>
            <a:r>
              <a:rPr lang="en-US" sz="2400" dirty="0">
                <a:highlight>
                  <a:srgbClr val="FFFF00"/>
                </a:highlight>
              </a:rPr>
              <a:t>deliberate</a:t>
            </a:r>
            <a:r>
              <a:rPr lang="en-US" sz="2400" dirty="0"/>
              <a:t> falsification of analytical or quality assurance results, where failed method requirements are made to appear acceptable during reporting.</a:t>
            </a:r>
            <a:endParaRPr lang="en-GB" sz="2400" dirty="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t>The </a:t>
            </a:r>
            <a:r>
              <a:rPr lang="en-GB" sz="2400" dirty="0">
                <a:highlight>
                  <a:srgbClr val="FFFF00"/>
                </a:highlight>
              </a:rPr>
              <a:t>intentional</a:t>
            </a:r>
            <a:r>
              <a:rPr lang="en-GB" sz="2400" dirty="0"/>
              <a:t> recording or reporting of incorrect information</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An </a:t>
            </a:r>
            <a:r>
              <a:rPr lang="en-US" sz="2400" dirty="0">
                <a:highlight>
                  <a:srgbClr val="FFFF00"/>
                </a:highlight>
              </a:rPr>
              <a:t>intentional</a:t>
            </a:r>
            <a:r>
              <a:rPr lang="en-US" sz="2400" dirty="0"/>
              <a:t> gross deviation from method specified analytical practices, combined with the intent to conceal the deviation.</a:t>
            </a:r>
          </a:p>
          <a:p>
            <a:endParaRPr lang="en-US" dirty="0"/>
          </a:p>
        </p:txBody>
      </p:sp>
    </p:spTree>
    <p:extLst>
      <p:ext uri="{BB962C8B-B14F-4D97-AF65-F5344CB8AC3E}">
        <p14:creationId xmlns:p14="http://schemas.microsoft.com/office/powerpoint/2010/main" val="82396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CF22-56AF-4D1A-9F5D-456FFAFC5950}"/>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6B346A23-C67C-4FC3-83AC-D3E9D78EA2F4}"/>
              </a:ext>
            </a:extLst>
          </p:cNvPr>
          <p:cNvSpPr>
            <a:spLocks noGrp="1"/>
          </p:cNvSpPr>
          <p:nvPr>
            <p:ph idx="1"/>
          </p:nvPr>
        </p:nvSpPr>
        <p:spPr>
          <a:xfrm>
            <a:off x="228600" y="1066800"/>
            <a:ext cx="8229600" cy="4800600"/>
          </a:xfrm>
        </p:spPr>
        <p:txBody>
          <a:bodyPr/>
          <a:lstStyle/>
          <a:p>
            <a:r>
              <a:rPr lang="en-US" sz="2300" dirty="0"/>
              <a:t>Sample collection/handling</a:t>
            </a:r>
          </a:p>
          <a:p>
            <a:pPr lvl="1"/>
            <a:r>
              <a:rPr lang="en-US" sz="2300" dirty="0"/>
              <a:t>Improper sampling/handling</a:t>
            </a:r>
          </a:p>
          <a:p>
            <a:pPr lvl="1"/>
            <a:r>
              <a:rPr lang="en-US" sz="2300" dirty="0"/>
              <a:t>Incomplete COC</a:t>
            </a:r>
          </a:p>
          <a:p>
            <a:r>
              <a:rPr lang="en-US" sz="2300" dirty="0"/>
              <a:t>Analysis</a:t>
            </a:r>
          </a:p>
          <a:p>
            <a:pPr lvl="1"/>
            <a:r>
              <a:rPr lang="en-US" sz="2300" dirty="0"/>
              <a:t>Untrained analysts</a:t>
            </a:r>
          </a:p>
          <a:p>
            <a:pPr lvl="1"/>
            <a:r>
              <a:rPr lang="en-US" sz="2300" dirty="0"/>
              <a:t>Inadequate record keeping</a:t>
            </a:r>
          </a:p>
          <a:p>
            <a:pPr lvl="1"/>
            <a:r>
              <a:rPr lang="en-US" sz="2300" dirty="0"/>
              <a:t>Failure to follow SOPs/methods</a:t>
            </a:r>
          </a:p>
          <a:p>
            <a:pPr lvl="1"/>
            <a:r>
              <a:rPr lang="en-US" sz="2300" dirty="0"/>
              <a:t>Improper calibration</a:t>
            </a:r>
          </a:p>
          <a:p>
            <a:pPr lvl="1"/>
            <a:r>
              <a:rPr lang="en-US" sz="2300" dirty="0"/>
              <a:t>Inappropriate manual integrations</a:t>
            </a:r>
          </a:p>
          <a:p>
            <a:pPr lvl="1"/>
            <a:r>
              <a:rPr lang="en-US" sz="2300" dirty="0"/>
              <a:t>Selective use of “good” QC data</a:t>
            </a:r>
          </a:p>
          <a:p>
            <a:pPr lvl="1"/>
            <a:r>
              <a:rPr lang="en-US" sz="2300" dirty="0"/>
              <a:t>Spiking samples after prep</a:t>
            </a:r>
          </a:p>
          <a:p>
            <a:pPr lvl="1"/>
            <a:r>
              <a:rPr lang="en-US" sz="2300" dirty="0"/>
              <a:t>Time travel</a:t>
            </a:r>
          </a:p>
          <a:p>
            <a:pPr lvl="1"/>
            <a:r>
              <a:rPr lang="en-US" sz="2300" dirty="0"/>
              <a:t>Dry </a:t>
            </a:r>
            <a:r>
              <a:rPr lang="en-US" sz="2300" dirty="0" err="1"/>
              <a:t>labbing</a:t>
            </a:r>
            <a:endParaRPr lang="en-US" sz="2300" dirty="0"/>
          </a:p>
        </p:txBody>
      </p:sp>
      <p:pic>
        <p:nvPicPr>
          <p:cNvPr id="5" name="Picture 4">
            <a:extLst>
              <a:ext uri="{FF2B5EF4-FFF2-40B4-BE49-F238E27FC236}">
                <a16:creationId xmlns:a16="http://schemas.microsoft.com/office/drawing/2014/main" id="{BF05ABAA-F302-454F-AD38-C1806CE11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19200"/>
            <a:ext cx="3352800" cy="3352800"/>
          </a:xfrm>
          <a:prstGeom prst="rect">
            <a:avLst/>
          </a:prstGeom>
        </p:spPr>
      </p:pic>
    </p:spTree>
    <p:extLst>
      <p:ext uri="{BB962C8B-B14F-4D97-AF65-F5344CB8AC3E}">
        <p14:creationId xmlns:p14="http://schemas.microsoft.com/office/powerpoint/2010/main" val="3226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AB4A-81B6-4922-9113-32397F7C78DE}"/>
              </a:ext>
            </a:extLst>
          </p:cNvPr>
          <p:cNvSpPr>
            <a:spLocks noGrp="1"/>
          </p:cNvSpPr>
          <p:nvPr>
            <p:ph type="title"/>
          </p:nvPr>
        </p:nvSpPr>
        <p:spPr/>
        <p:txBody>
          <a:bodyPr/>
          <a:lstStyle/>
          <a:p>
            <a:r>
              <a:rPr lang="en-US" dirty="0"/>
              <a:t>Preventing Improper Practices</a:t>
            </a:r>
          </a:p>
        </p:txBody>
      </p:sp>
      <p:sp>
        <p:nvSpPr>
          <p:cNvPr id="3" name="Content Placeholder 2">
            <a:extLst>
              <a:ext uri="{FF2B5EF4-FFF2-40B4-BE49-F238E27FC236}">
                <a16:creationId xmlns:a16="http://schemas.microsoft.com/office/drawing/2014/main" id="{270CA014-11E6-4C7A-B147-E2925AE33234}"/>
              </a:ext>
            </a:extLst>
          </p:cNvPr>
          <p:cNvSpPr>
            <a:spLocks noGrp="1"/>
          </p:cNvSpPr>
          <p:nvPr>
            <p:ph idx="1"/>
          </p:nvPr>
        </p:nvSpPr>
        <p:spPr>
          <a:xfrm>
            <a:off x="228600" y="1143000"/>
            <a:ext cx="8229600" cy="4724400"/>
          </a:xfrm>
        </p:spPr>
        <p:txBody>
          <a:bodyPr/>
          <a:lstStyle/>
          <a:p>
            <a:r>
              <a:rPr lang="en-US" dirty="0"/>
              <a:t>Policies and procedures</a:t>
            </a:r>
          </a:p>
          <a:p>
            <a:pPr lvl="1"/>
            <a:r>
              <a:rPr lang="en-US" dirty="0"/>
              <a:t>QA program</a:t>
            </a:r>
          </a:p>
          <a:p>
            <a:pPr lvl="2"/>
            <a:r>
              <a:rPr lang="en-US" dirty="0"/>
              <a:t>QA Manual</a:t>
            </a:r>
          </a:p>
          <a:p>
            <a:pPr lvl="2"/>
            <a:r>
              <a:rPr lang="en-US" dirty="0"/>
              <a:t>SOPs</a:t>
            </a:r>
          </a:p>
          <a:p>
            <a:pPr lvl="2"/>
            <a:r>
              <a:rPr lang="en-US" dirty="0"/>
              <a:t>CARs</a:t>
            </a:r>
          </a:p>
          <a:p>
            <a:pPr lvl="2"/>
            <a:r>
              <a:rPr lang="en-US" dirty="0"/>
              <a:t>Internal audits</a:t>
            </a:r>
          </a:p>
          <a:p>
            <a:pPr lvl="1"/>
            <a:r>
              <a:rPr lang="en-US" dirty="0"/>
              <a:t>Policy statements</a:t>
            </a:r>
          </a:p>
          <a:p>
            <a:pPr lvl="1"/>
            <a:r>
              <a:rPr lang="en-US" dirty="0"/>
              <a:t>Training</a:t>
            </a:r>
          </a:p>
          <a:p>
            <a:pPr lvl="1"/>
            <a:r>
              <a:rPr lang="en-US" dirty="0"/>
              <a:t>Instrument maintenance</a:t>
            </a:r>
          </a:p>
          <a:p>
            <a:pPr lvl="1"/>
            <a:r>
              <a:rPr lang="en-US" dirty="0"/>
              <a:t>Housekeeping and supplies</a:t>
            </a:r>
          </a:p>
        </p:txBody>
      </p:sp>
      <p:pic>
        <p:nvPicPr>
          <p:cNvPr id="5" name="Picture 4">
            <a:extLst>
              <a:ext uri="{FF2B5EF4-FFF2-40B4-BE49-F238E27FC236}">
                <a16:creationId xmlns:a16="http://schemas.microsoft.com/office/drawing/2014/main" id="{6739D2BE-0638-4A7E-BE26-B9F7B7527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68879"/>
            <a:ext cx="3326921" cy="3326921"/>
          </a:xfrm>
          <a:prstGeom prst="rect">
            <a:avLst/>
          </a:prstGeom>
        </p:spPr>
      </p:pic>
    </p:spTree>
    <p:extLst>
      <p:ext uri="{BB962C8B-B14F-4D97-AF65-F5344CB8AC3E}">
        <p14:creationId xmlns:p14="http://schemas.microsoft.com/office/powerpoint/2010/main" val="27738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166F-5449-45D8-B4F7-FD367C35D75F}"/>
              </a:ext>
            </a:extLst>
          </p:cNvPr>
          <p:cNvSpPr>
            <a:spLocks noGrp="1"/>
          </p:cNvSpPr>
          <p:nvPr>
            <p:ph type="title"/>
          </p:nvPr>
        </p:nvSpPr>
        <p:spPr/>
        <p:txBody>
          <a:bodyPr/>
          <a:lstStyle/>
          <a:p>
            <a:r>
              <a:rPr lang="en-US" dirty="0"/>
              <a:t>Preventing Fraud</a:t>
            </a:r>
          </a:p>
        </p:txBody>
      </p:sp>
      <p:graphicFrame>
        <p:nvGraphicFramePr>
          <p:cNvPr id="4" name="Content Placeholder 3">
            <a:extLst>
              <a:ext uri="{FF2B5EF4-FFF2-40B4-BE49-F238E27FC236}">
                <a16:creationId xmlns:a16="http://schemas.microsoft.com/office/drawing/2014/main" id="{DE217F83-6AF8-4DC8-A37A-326E50D1D893}"/>
              </a:ext>
            </a:extLst>
          </p:cNvPr>
          <p:cNvGraphicFramePr>
            <a:graphicFrameLocks noGrp="1"/>
          </p:cNvGraphicFramePr>
          <p:nvPr>
            <p:ph idx="1"/>
            <p:extLst>
              <p:ext uri="{D42A27DB-BD31-4B8C-83A1-F6EECF244321}">
                <p14:modId xmlns:p14="http://schemas.microsoft.com/office/powerpoint/2010/main" val="2331489947"/>
              </p:ext>
            </p:extLst>
          </p:nvPr>
        </p:nvGraphicFramePr>
        <p:xfrm>
          <a:off x="228600" y="990600"/>
          <a:ext cx="8534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60404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1116</TotalTime>
  <Words>5775</Words>
  <Application>Microsoft Office PowerPoint</Application>
  <PresentationFormat>On-screen Show (4:3)</PresentationFormat>
  <Paragraphs>412</Paragraphs>
  <Slides>18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Default Design</vt:lpstr>
      <vt:lpstr>Ethics &amp; Data Integrity in the Environmental Laboratory</vt:lpstr>
      <vt:lpstr>In the News</vt:lpstr>
      <vt:lpstr>In the News</vt:lpstr>
      <vt:lpstr>Data Integrity</vt:lpstr>
      <vt:lpstr>Threats to Data Integrity</vt:lpstr>
      <vt:lpstr>Threats to Data Integrity</vt:lpstr>
      <vt:lpstr>What Not to Do</vt:lpstr>
      <vt:lpstr>Preventing Improper Practices</vt:lpstr>
      <vt:lpstr>Preventing Fraud</vt:lpstr>
      <vt:lpstr>Preventing Fraud</vt:lpstr>
      <vt:lpstr>Preventing Fraud</vt:lpstr>
      <vt:lpstr>Preventing Fraud</vt:lpstr>
      <vt:lpstr>Preventing Fraud</vt:lpstr>
      <vt:lpstr>Preventing Fraud</vt:lpstr>
      <vt:lpstr>Preventing Fraud</vt:lpstr>
      <vt:lpstr>Good people can do bad things . . . </vt:lpstr>
      <vt:lpstr>Certificates available upon request</vt:lpstr>
      <vt:lpstr>PowerPoint Presentation</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kmartinek</dc:creator>
  <cp:lastModifiedBy>Thomas, Kristen</cp:lastModifiedBy>
  <cp:revision>87</cp:revision>
  <dcterms:created xsi:type="dcterms:W3CDTF">2013-10-16T16:39:34Z</dcterms:created>
  <dcterms:modified xsi:type="dcterms:W3CDTF">2018-04-09T18:09:43Z</dcterms:modified>
</cp:coreProperties>
</file>