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49" r:id="rId2"/>
  </p:sldMasterIdLst>
  <p:notesMasterIdLst>
    <p:notesMasterId r:id="rId44"/>
  </p:notesMasterIdLst>
  <p:handoutMasterIdLst>
    <p:handoutMasterId r:id="rId45"/>
  </p:handoutMasterIdLst>
  <p:sldIdLst>
    <p:sldId id="265" r:id="rId3"/>
    <p:sldId id="311" r:id="rId4"/>
    <p:sldId id="381" r:id="rId5"/>
    <p:sldId id="312" r:id="rId6"/>
    <p:sldId id="384" r:id="rId7"/>
    <p:sldId id="416" r:id="rId8"/>
    <p:sldId id="328" r:id="rId9"/>
    <p:sldId id="382" r:id="rId10"/>
    <p:sldId id="418" r:id="rId11"/>
    <p:sldId id="327" r:id="rId12"/>
    <p:sldId id="417" r:id="rId13"/>
    <p:sldId id="385" r:id="rId14"/>
    <p:sldId id="400" r:id="rId15"/>
    <p:sldId id="330" r:id="rId16"/>
    <p:sldId id="320" r:id="rId17"/>
    <p:sldId id="314" r:id="rId18"/>
    <p:sldId id="404" r:id="rId19"/>
    <p:sldId id="401" r:id="rId20"/>
    <p:sldId id="402" r:id="rId21"/>
    <p:sldId id="403" r:id="rId22"/>
    <p:sldId id="405" r:id="rId23"/>
    <p:sldId id="406" r:id="rId24"/>
    <p:sldId id="396" r:id="rId25"/>
    <p:sldId id="407" r:id="rId26"/>
    <p:sldId id="408" r:id="rId27"/>
    <p:sldId id="322" r:id="rId28"/>
    <p:sldId id="323" r:id="rId29"/>
    <p:sldId id="324" r:id="rId30"/>
    <p:sldId id="399" r:id="rId31"/>
    <p:sldId id="398" r:id="rId32"/>
    <p:sldId id="419" r:id="rId33"/>
    <p:sldId id="420" r:id="rId34"/>
    <p:sldId id="421" r:id="rId35"/>
    <p:sldId id="422" r:id="rId36"/>
    <p:sldId id="424" r:id="rId37"/>
    <p:sldId id="426" r:id="rId38"/>
    <p:sldId id="427" r:id="rId39"/>
    <p:sldId id="435" r:id="rId40"/>
    <p:sldId id="434" r:id="rId41"/>
    <p:sldId id="437" r:id="rId42"/>
    <p:sldId id="436" r:id="rId43"/>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420" autoAdjust="0"/>
    <p:restoredTop sz="80952" autoAdjust="0"/>
  </p:normalViewPr>
  <p:slideViewPr>
    <p:cSldViewPr>
      <p:cViewPr varScale="1">
        <p:scale>
          <a:sx n="83" d="100"/>
          <a:sy n="83" d="100"/>
        </p:scale>
        <p:origin x="102"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31075" name="Rectangle 3"/>
          <p:cNvSpPr>
            <a:spLocks noGrp="1" noChangeArrowheads="1"/>
          </p:cNvSpPr>
          <p:nvPr>
            <p:ph type="dt" sz="quarter"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31076" name="Rectangle 4"/>
          <p:cNvSpPr>
            <a:spLocks noGrp="1" noChangeArrowheads="1"/>
          </p:cNvSpPr>
          <p:nvPr>
            <p:ph type="ftr" sz="quarter" idx="2"/>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31077" name="Rectangle 5"/>
          <p:cNvSpPr>
            <a:spLocks noGrp="1" noChangeArrowheads="1"/>
          </p:cNvSpPr>
          <p:nvPr>
            <p:ph type="sldNum" sz="quarter" idx="3"/>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1877E333-21B6-4749-938C-B42F6B8A7884}" type="slidenum">
              <a:rPr lang="en-US" altLang="en-US"/>
              <a:pPr/>
              <a:t>‹#›</a:t>
            </a:fld>
            <a:endParaRPr lang="en-US" altLang="en-US"/>
          </a:p>
        </p:txBody>
      </p:sp>
    </p:spTree>
    <p:extLst>
      <p:ext uri="{BB962C8B-B14F-4D97-AF65-F5344CB8AC3E}">
        <p14:creationId xmlns:p14="http://schemas.microsoft.com/office/powerpoint/2010/main" val="2617343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a:defRPr sz="1300"/>
            </a:lvl1pPr>
          </a:lstStyle>
          <a:p>
            <a:endParaRPr lang="en-US" altLang="en-US"/>
          </a:p>
        </p:txBody>
      </p:sp>
      <p:sp>
        <p:nvSpPr>
          <p:cNvPr id="15363"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a:lvl1pPr>
          </a:lstStyle>
          <a:p>
            <a:endParaRPr lang="en-US" altLang="en-US"/>
          </a:p>
        </p:txBody>
      </p:sp>
      <p:sp>
        <p:nvSpPr>
          <p:cNvPr id="15364"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5366"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a:defRPr sz="1300"/>
            </a:lvl1pPr>
          </a:lstStyle>
          <a:p>
            <a:endParaRPr lang="en-US" altLang="en-US"/>
          </a:p>
        </p:txBody>
      </p:sp>
      <p:sp>
        <p:nvSpPr>
          <p:cNvPr id="15367"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a:lvl1pPr>
          </a:lstStyle>
          <a:p>
            <a:fld id="{040DD1B2-9755-4CE9-B400-12A1B4DEDC48}" type="slidenum">
              <a:rPr lang="en-US" altLang="en-US"/>
              <a:pPr/>
              <a:t>‹#›</a:t>
            </a:fld>
            <a:endParaRPr lang="en-US" altLang="en-US"/>
          </a:p>
        </p:txBody>
      </p:sp>
    </p:spTree>
    <p:extLst>
      <p:ext uri="{BB962C8B-B14F-4D97-AF65-F5344CB8AC3E}">
        <p14:creationId xmlns:p14="http://schemas.microsoft.com/office/powerpoint/2010/main" val="8902807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C96831D-E40E-4E19-9FD7-0139F6135006}" type="slidenum">
              <a:rPr lang="en-US" altLang="en-US"/>
              <a:pPr/>
              <a:t>1</a:t>
            </a:fld>
            <a:endParaRPr lang="en-US" altLang="en-US"/>
          </a:p>
        </p:txBody>
      </p:sp>
      <p:sp>
        <p:nvSpPr>
          <p:cNvPr id="20482" name="Rectangle 7"/>
          <p:cNvSpPr txBox="1">
            <a:spLocks noGrp="1" noChangeArrowheads="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39" tIns="49520" rIns="99039" bIns="49520" anchor="b"/>
          <a:lstStyle>
            <a:lvl1pPr defTabSz="990600">
              <a:defRPr>
                <a:solidFill>
                  <a:schemeClr val="tx1"/>
                </a:solidFill>
                <a:latin typeface="Arial" panose="020B0604020202020204" pitchFamily="34" charset="0"/>
              </a:defRPr>
            </a:lvl1pPr>
            <a:lvl2pPr marL="762000" indent="-293688" defTabSz="990600">
              <a:defRPr>
                <a:solidFill>
                  <a:schemeClr val="tx1"/>
                </a:solidFill>
                <a:latin typeface="Arial" panose="020B0604020202020204" pitchFamily="34" charset="0"/>
              </a:defRPr>
            </a:lvl2pPr>
            <a:lvl3pPr marL="1171575" indent="-234950" defTabSz="990600">
              <a:defRPr>
                <a:solidFill>
                  <a:schemeClr val="tx1"/>
                </a:solidFill>
                <a:latin typeface="Arial" panose="020B0604020202020204" pitchFamily="34" charset="0"/>
              </a:defRPr>
            </a:lvl3pPr>
            <a:lvl4pPr marL="1638300" indent="-233363" defTabSz="990600">
              <a:defRPr>
                <a:solidFill>
                  <a:schemeClr val="tx1"/>
                </a:solidFill>
                <a:latin typeface="Arial" panose="020B0604020202020204" pitchFamily="34" charset="0"/>
              </a:defRPr>
            </a:lvl4pPr>
            <a:lvl5pPr marL="2108200" indent="-233363" defTabSz="990600">
              <a:defRPr>
                <a:solidFill>
                  <a:schemeClr val="tx1"/>
                </a:solidFill>
                <a:latin typeface="Arial" panose="020B0604020202020204" pitchFamily="34" charset="0"/>
              </a:defRPr>
            </a:lvl5pPr>
            <a:lvl6pPr marL="2565400" indent="-233363" defTabSz="990600" fontAlgn="base">
              <a:spcBef>
                <a:spcPct val="0"/>
              </a:spcBef>
              <a:spcAft>
                <a:spcPct val="0"/>
              </a:spcAft>
              <a:defRPr>
                <a:solidFill>
                  <a:schemeClr val="tx1"/>
                </a:solidFill>
                <a:latin typeface="Arial" panose="020B0604020202020204" pitchFamily="34" charset="0"/>
              </a:defRPr>
            </a:lvl6pPr>
            <a:lvl7pPr marL="3022600" indent="-233363" defTabSz="990600" fontAlgn="base">
              <a:spcBef>
                <a:spcPct val="0"/>
              </a:spcBef>
              <a:spcAft>
                <a:spcPct val="0"/>
              </a:spcAft>
              <a:defRPr>
                <a:solidFill>
                  <a:schemeClr val="tx1"/>
                </a:solidFill>
                <a:latin typeface="Arial" panose="020B0604020202020204" pitchFamily="34" charset="0"/>
              </a:defRPr>
            </a:lvl7pPr>
            <a:lvl8pPr marL="3479800" indent="-233363" defTabSz="990600" fontAlgn="base">
              <a:spcBef>
                <a:spcPct val="0"/>
              </a:spcBef>
              <a:spcAft>
                <a:spcPct val="0"/>
              </a:spcAft>
              <a:defRPr>
                <a:solidFill>
                  <a:schemeClr val="tx1"/>
                </a:solidFill>
                <a:latin typeface="Arial" panose="020B0604020202020204" pitchFamily="34" charset="0"/>
              </a:defRPr>
            </a:lvl8pPr>
            <a:lvl9pPr marL="3937000" indent="-233363" defTabSz="990600" fontAlgn="base">
              <a:spcBef>
                <a:spcPct val="0"/>
              </a:spcBef>
              <a:spcAft>
                <a:spcPct val="0"/>
              </a:spcAft>
              <a:defRPr>
                <a:solidFill>
                  <a:schemeClr val="tx1"/>
                </a:solidFill>
                <a:latin typeface="Arial" panose="020B0604020202020204" pitchFamily="34" charset="0"/>
              </a:defRPr>
            </a:lvl9pPr>
          </a:lstStyle>
          <a:p>
            <a:pPr algn="r"/>
            <a:fld id="{7CB319C5-2029-4722-BD4A-8136F468EA49}" type="slidenum">
              <a:rPr lang="en-US" altLang="en-US" sz="1300"/>
              <a:pPr algn="r"/>
              <a:t>1</a:t>
            </a:fld>
            <a:endParaRPr lang="en-US" altLang="en-US" sz="1300"/>
          </a:p>
        </p:txBody>
      </p:sp>
      <p:sp>
        <p:nvSpPr>
          <p:cNvPr id="20483" name="Rectangle 2"/>
          <p:cNvSpPr>
            <a:spLocks noGrp="1" noRot="1" noChangeAspect="1" noChangeArrowheads="1" noTextEdit="1"/>
          </p:cNvSpPr>
          <p:nvPr>
            <p:ph type="sldImg"/>
          </p:nvPr>
        </p:nvSpPr>
        <p:spPr>
          <a:xfrm>
            <a:off x="993775" y="768350"/>
            <a:ext cx="5114925" cy="3836988"/>
          </a:xfrm>
          <a:ln/>
        </p:spPr>
      </p:sp>
      <p:sp>
        <p:nvSpPr>
          <p:cNvPr id="20484" name="Rectangle 3"/>
          <p:cNvSpPr>
            <a:spLocks noGrp="1" noChangeArrowheads="1"/>
          </p:cNvSpPr>
          <p:nvPr>
            <p:ph type="body" idx="1"/>
          </p:nvPr>
        </p:nvSpPr>
        <p:spPr/>
        <p:txBody>
          <a:bodyPr lIns="99039" tIns="49520" rIns="99039" bIns="49520"/>
          <a:lstStyle/>
          <a:p>
            <a:endParaRPr lang="en-US" altLang="en-US" dirty="0"/>
          </a:p>
        </p:txBody>
      </p:sp>
    </p:spTree>
    <p:extLst>
      <p:ext uri="{BB962C8B-B14F-4D97-AF65-F5344CB8AC3E}">
        <p14:creationId xmlns:p14="http://schemas.microsoft.com/office/powerpoint/2010/main" val="407876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a:solidFill>
                  <a:schemeClr val="tx1"/>
                </a:solidFill>
                <a:effectLst/>
                <a:latin typeface="Arial" panose="020B0604020202020204" pitchFamily="34" charset="0"/>
                <a:ea typeface="+mn-ea"/>
                <a:cs typeface="+mn-cs"/>
              </a:rPr>
              <a:t>The ISO/IEC 17025 in Section 5.4 discuss standard and non-standard methods, but these terms are not defined. The TNI standard uses the term reference method to differentiate this from the well-known Standard Methods in the US.  Modules 3-7 describe various method validation activities to be carried out for reference methods and non-reference methods.</a:t>
            </a:r>
          </a:p>
          <a:p>
            <a:endParaRPr lang="en-US" dirty="0"/>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11</a:t>
            </a:fld>
            <a:endParaRPr lang="en-US" altLang="en-US"/>
          </a:p>
        </p:txBody>
      </p:sp>
    </p:spTree>
    <p:extLst>
      <p:ext uri="{BB962C8B-B14F-4D97-AF65-F5344CB8AC3E}">
        <p14:creationId xmlns:p14="http://schemas.microsoft.com/office/powerpoint/2010/main" val="40920875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a:solidFill>
                  <a:schemeClr val="tx1"/>
                </a:solidFill>
                <a:effectLst/>
                <a:latin typeface="Arial" panose="020B0604020202020204" pitchFamily="34" charset="0"/>
                <a:ea typeface="+mn-ea"/>
                <a:cs typeface="+mn-cs"/>
              </a:rPr>
              <a:t>The revised definition for Demonstration of Capability focuses on competence of the analyst.</a:t>
            </a:r>
          </a:p>
          <a:p>
            <a:endParaRPr lang="en-US" dirty="0"/>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12</a:t>
            </a:fld>
            <a:endParaRPr lang="en-US" altLang="en-US"/>
          </a:p>
        </p:txBody>
      </p:sp>
    </p:spTree>
    <p:extLst>
      <p:ext uri="{BB962C8B-B14F-4D97-AF65-F5344CB8AC3E}">
        <p14:creationId xmlns:p14="http://schemas.microsoft.com/office/powerpoint/2010/main" val="12373330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a:solidFill>
                  <a:schemeClr val="tx1"/>
                </a:solidFill>
                <a:effectLst/>
                <a:latin typeface="Arial" panose="020B0604020202020204" pitchFamily="34" charset="0"/>
                <a:ea typeface="+mn-ea"/>
                <a:cs typeface="+mn-cs"/>
              </a:rPr>
              <a:t>The definition of “lot” was added to help clarify the requirements in Modules 3-7 for various Quality Control (QC) checks such as second source standards. </a:t>
            </a:r>
          </a:p>
          <a:p>
            <a:endParaRPr lang="en-US" dirty="0"/>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13</a:t>
            </a:fld>
            <a:endParaRPr lang="en-US" altLang="en-US"/>
          </a:p>
        </p:txBody>
      </p:sp>
    </p:spTree>
    <p:extLst>
      <p:ext uri="{BB962C8B-B14F-4D97-AF65-F5344CB8AC3E}">
        <p14:creationId xmlns:p14="http://schemas.microsoft.com/office/powerpoint/2010/main" val="13272656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A6B320-CEB8-4F53-A632-ABD01A5FE473}" type="slidenum">
              <a:rPr lang="en-US" altLang="en-US"/>
              <a:pPr/>
              <a:t>14</a:t>
            </a:fld>
            <a:endParaRPr lang="en-US" altLang="en-US"/>
          </a:p>
        </p:txBody>
      </p:sp>
      <p:sp>
        <p:nvSpPr>
          <p:cNvPr id="166914" name="Rectangle 2"/>
          <p:cNvSpPr>
            <a:spLocks noGrp="1" noRot="1" noChangeAspect="1" noChangeArrowheads="1" noTextEdit="1"/>
          </p:cNvSpPr>
          <p:nvPr>
            <p:ph type="sldImg"/>
          </p:nvPr>
        </p:nvSpPr>
        <p:spPr>
          <a:xfrm>
            <a:off x="992188" y="768350"/>
            <a:ext cx="5114925" cy="3836988"/>
          </a:xfrm>
          <a:ln/>
        </p:spPr>
      </p:sp>
      <p:sp>
        <p:nvSpPr>
          <p:cNvPr id="166915" name="Rectangle 3"/>
          <p:cNvSpPr>
            <a:spLocks noGrp="1" noChangeArrowheads="1"/>
          </p:cNvSpPr>
          <p:nvPr>
            <p:ph type="body" idx="1"/>
          </p:nvPr>
        </p:nvSpPr>
        <p:spPr/>
        <p:txBody>
          <a:bodyPr/>
          <a:lstStyle/>
          <a:p>
            <a:pPr lvl="1"/>
            <a:r>
              <a:rPr lang="en-US" sz="1200" kern="1200" dirty="0">
                <a:solidFill>
                  <a:schemeClr val="tx1"/>
                </a:solidFill>
                <a:effectLst/>
                <a:latin typeface="Arial" panose="020B0604020202020204" pitchFamily="34" charset="0"/>
                <a:ea typeface="+mn-ea"/>
                <a:cs typeface="+mn-cs"/>
              </a:rPr>
              <a:t>Section 5.2.7 discusses data integrity training and in-depth data monitoring, but these terms were not defined in the 2009 standard, which resulted in confusion among some laboratories.</a:t>
            </a:r>
          </a:p>
          <a:p>
            <a:endParaRPr lang="en-US" altLang="en-US" dirty="0"/>
          </a:p>
        </p:txBody>
      </p:sp>
    </p:spTree>
    <p:extLst>
      <p:ext uri="{BB962C8B-B14F-4D97-AF65-F5344CB8AC3E}">
        <p14:creationId xmlns:p14="http://schemas.microsoft.com/office/powerpoint/2010/main" val="4285620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D801A1-1CFC-431D-8704-ADC527DB8277}" type="slidenum">
              <a:rPr lang="en-US" altLang="en-US"/>
              <a:pPr/>
              <a:t>15</a:t>
            </a:fld>
            <a:endParaRPr lang="en-US" altLang="en-US"/>
          </a:p>
        </p:txBody>
      </p:sp>
      <p:sp>
        <p:nvSpPr>
          <p:cNvPr id="146434" name="Rectangle 2"/>
          <p:cNvSpPr>
            <a:spLocks noGrp="1" noRot="1" noChangeAspect="1" noChangeArrowheads="1" noTextEdit="1"/>
          </p:cNvSpPr>
          <p:nvPr>
            <p:ph type="sldImg"/>
          </p:nvPr>
        </p:nvSpPr>
        <p:spPr>
          <a:xfrm>
            <a:off x="992188" y="768350"/>
            <a:ext cx="5114925" cy="3836988"/>
          </a:xfrm>
          <a:ln/>
        </p:spPr>
      </p:sp>
      <p:sp>
        <p:nvSpPr>
          <p:cNvPr id="146435" name="Rectangle 3"/>
          <p:cNvSpPr>
            <a:spLocks noGrp="1" noChangeArrowheads="1"/>
          </p:cNvSpPr>
          <p:nvPr>
            <p:ph type="body" idx="1"/>
          </p:nvPr>
        </p:nvSpPr>
        <p:spPr/>
        <p:txBody>
          <a:bodyPr/>
          <a:lstStyle/>
          <a:p>
            <a:r>
              <a:rPr lang="en-US" altLang="en-US" dirty="0"/>
              <a:t>In-depth data monitoring was defined as it related to Data Integrity. Previously, these requirements included ‘monitoring of data integrity’.  Data integrity isn’t a ‘thing’ that can be monitored.  Rather, you need to do these things to relate to data integrity as a whole.</a:t>
            </a:r>
          </a:p>
        </p:txBody>
      </p:sp>
    </p:spTree>
    <p:extLst>
      <p:ext uri="{BB962C8B-B14F-4D97-AF65-F5344CB8AC3E}">
        <p14:creationId xmlns:p14="http://schemas.microsoft.com/office/powerpoint/2010/main" val="23844564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861944-1A8E-41CB-98DD-E8002DADF1A3}" type="slidenum">
              <a:rPr lang="en-US" altLang="en-US"/>
              <a:pPr/>
              <a:t>16</a:t>
            </a:fld>
            <a:endParaRPr lang="en-US" altLang="en-US"/>
          </a:p>
        </p:txBody>
      </p:sp>
      <p:sp>
        <p:nvSpPr>
          <p:cNvPr id="121858" name="Rectangle 2"/>
          <p:cNvSpPr>
            <a:spLocks noGrp="1" noRot="1" noChangeAspect="1" noChangeArrowheads="1" noTextEdit="1"/>
          </p:cNvSpPr>
          <p:nvPr>
            <p:ph type="sldImg"/>
          </p:nvPr>
        </p:nvSpPr>
        <p:spPr>
          <a:xfrm>
            <a:off x="992188" y="768350"/>
            <a:ext cx="5114925" cy="3836988"/>
          </a:xfrm>
          <a:ln/>
        </p:spPr>
      </p:sp>
      <p:sp>
        <p:nvSpPr>
          <p:cNvPr id="121859" name="Rectangle 3"/>
          <p:cNvSpPr>
            <a:spLocks noGrp="1" noChangeArrowheads="1"/>
          </p:cNvSpPr>
          <p:nvPr>
            <p:ph type="body" idx="1"/>
          </p:nvPr>
        </p:nvSpPr>
        <p:spPr/>
        <p:txBody>
          <a:bodyPr/>
          <a:lstStyle/>
          <a:p>
            <a:pPr lvl="0"/>
            <a:r>
              <a:rPr lang="en-US" sz="1200" kern="1200" dirty="0">
                <a:solidFill>
                  <a:schemeClr val="tx1"/>
                </a:solidFill>
                <a:effectLst/>
                <a:latin typeface="Arial" panose="020B0604020202020204" pitchFamily="34" charset="0"/>
                <a:ea typeface="+mn-ea"/>
                <a:cs typeface="+mn-cs"/>
              </a:rPr>
              <a:t>Added back language concerning non-standard methods and method validation in Sections 5.4.4 and 5.4.5 from ISO/IEC 17025. The 2009 Standard had moved some language from these sections into the Technical Modules 3-7, but in an inconsistent manner and some language from ISO/IEC 17025 was omitted. The 2016 standard faithfully contains all of the language in these sections in Module 2,. Additional language was added to sections 5.4.4 and 5.4.5 to link these requirements to the method validation requirements in Technical Modules 3-7.</a:t>
            </a:r>
          </a:p>
        </p:txBody>
      </p:sp>
    </p:spTree>
    <p:extLst>
      <p:ext uri="{BB962C8B-B14F-4D97-AF65-F5344CB8AC3E}">
        <p14:creationId xmlns:p14="http://schemas.microsoft.com/office/powerpoint/2010/main" val="19250317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2AE07D-E121-4138-8D94-47C4372239B3}" type="slidenum">
              <a:rPr lang="en-US"/>
              <a:pPr/>
              <a:t>17</a:t>
            </a:fld>
            <a:endParaRPr lang="en-US"/>
          </a:p>
        </p:txBody>
      </p:sp>
      <p:sp>
        <p:nvSpPr>
          <p:cNvPr id="607234" name="Rectangle 2"/>
          <p:cNvSpPr>
            <a:spLocks noGrp="1" noRot="1" noChangeAspect="1" noChangeArrowheads="1" noTextEdit="1"/>
          </p:cNvSpPr>
          <p:nvPr>
            <p:ph type="sldImg"/>
          </p:nvPr>
        </p:nvSpPr>
        <p:spPr>
          <a:xfrm>
            <a:off x="992188" y="768350"/>
            <a:ext cx="5114925" cy="3836988"/>
          </a:xfrm>
          <a:ln cap="flat"/>
        </p:spPr>
      </p:sp>
      <p:sp>
        <p:nvSpPr>
          <p:cNvPr id="607235" name="Rectangle 3"/>
          <p:cNvSpPr>
            <a:spLocks noGrp="1" noChangeArrowheads="1"/>
          </p:cNvSpPr>
          <p:nvPr>
            <p:ph type="body" idx="1"/>
          </p:nvPr>
        </p:nvSpPr>
        <p:spPr>
          <a:xfrm>
            <a:off x="915989" y="4315023"/>
            <a:ext cx="5026025" cy="4158943"/>
          </a:xfrm>
          <a:solidFill>
            <a:srgbClr val="FFFFFF"/>
          </a:solidFill>
          <a:ln w="12700" cap="flat">
            <a:solidFill>
              <a:srgbClr val="000000"/>
            </a:solidFill>
          </a:ln>
        </p:spPr>
        <p:txBody>
          <a:bodyPr/>
          <a:lstStyle/>
          <a:p>
            <a:endParaRPr lang="en-US"/>
          </a:p>
        </p:txBody>
      </p:sp>
    </p:spTree>
    <p:extLst>
      <p:ext uri="{BB962C8B-B14F-4D97-AF65-F5344CB8AC3E}">
        <p14:creationId xmlns:p14="http://schemas.microsoft.com/office/powerpoint/2010/main" val="14650326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A1EC3B-B458-4962-BB78-FD2BB5B0BCE0}" type="slidenum">
              <a:rPr lang="en-US"/>
              <a:pPr/>
              <a:t>18</a:t>
            </a:fld>
            <a:endParaRPr lang="en-US"/>
          </a:p>
        </p:txBody>
      </p:sp>
      <p:sp>
        <p:nvSpPr>
          <p:cNvPr id="611330" name="Rectangle 2"/>
          <p:cNvSpPr>
            <a:spLocks noGrp="1" noRot="1" noChangeAspect="1" noChangeArrowheads="1" noTextEdit="1"/>
          </p:cNvSpPr>
          <p:nvPr>
            <p:ph type="sldImg"/>
          </p:nvPr>
        </p:nvSpPr>
        <p:spPr>
          <a:xfrm>
            <a:off x="992188" y="768350"/>
            <a:ext cx="5114925" cy="3836988"/>
          </a:xfrm>
          <a:ln cap="flat"/>
        </p:spPr>
      </p:sp>
      <p:sp>
        <p:nvSpPr>
          <p:cNvPr id="611331" name="Rectangle 3"/>
          <p:cNvSpPr>
            <a:spLocks noGrp="1" noChangeArrowheads="1"/>
          </p:cNvSpPr>
          <p:nvPr>
            <p:ph type="body" idx="1"/>
          </p:nvPr>
        </p:nvSpPr>
        <p:spPr>
          <a:xfrm>
            <a:off x="915989" y="4315023"/>
            <a:ext cx="5026025" cy="4158943"/>
          </a:xfrm>
          <a:solidFill>
            <a:srgbClr val="FFFFFF"/>
          </a:solidFill>
          <a:ln w="12700" cap="flat">
            <a:solidFill>
              <a:srgbClr val="000000"/>
            </a:solidFill>
          </a:ln>
        </p:spPr>
        <p:txBody>
          <a:bodyPr/>
          <a:lstStyle/>
          <a:p>
            <a:endParaRPr lang="en-US" dirty="0"/>
          </a:p>
        </p:txBody>
      </p:sp>
    </p:spTree>
    <p:extLst>
      <p:ext uri="{BB962C8B-B14F-4D97-AF65-F5344CB8AC3E}">
        <p14:creationId xmlns:p14="http://schemas.microsoft.com/office/powerpoint/2010/main" val="37913416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A1EC3B-B458-4962-BB78-FD2BB5B0BCE0}" type="slidenum">
              <a:rPr lang="en-US"/>
              <a:pPr/>
              <a:t>19</a:t>
            </a:fld>
            <a:endParaRPr lang="en-US"/>
          </a:p>
        </p:txBody>
      </p:sp>
      <p:sp>
        <p:nvSpPr>
          <p:cNvPr id="611330" name="Rectangle 2"/>
          <p:cNvSpPr>
            <a:spLocks noGrp="1" noRot="1" noChangeAspect="1" noChangeArrowheads="1" noTextEdit="1"/>
          </p:cNvSpPr>
          <p:nvPr>
            <p:ph type="sldImg"/>
          </p:nvPr>
        </p:nvSpPr>
        <p:spPr>
          <a:xfrm>
            <a:off x="992188" y="768350"/>
            <a:ext cx="5114925" cy="3836988"/>
          </a:xfrm>
          <a:ln cap="flat"/>
        </p:spPr>
      </p:sp>
      <p:sp>
        <p:nvSpPr>
          <p:cNvPr id="611331" name="Rectangle 3"/>
          <p:cNvSpPr>
            <a:spLocks noGrp="1" noChangeArrowheads="1"/>
          </p:cNvSpPr>
          <p:nvPr>
            <p:ph type="body" idx="1"/>
          </p:nvPr>
        </p:nvSpPr>
        <p:spPr>
          <a:xfrm>
            <a:off x="915989" y="4315023"/>
            <a:ext cx="5026025" cy="4158943"/>
          </a:xfrm>
          <a:solidFill>
            <a:srgbClr val="FFFFFF"/>
          </a:solidFill>
          <a:ln w="12700" cap="flat">
            <a:solidFill>
              <a:srgbClr val="000000"/>
            </a:solidFill>
          </a:ln>
        </p:spPr>
        <p:txBody>
          <a:bodyPr/>
          <a:lstStyle/>
          <a:p>
            <a:endParaRPr lang="en-US" dirty="0"/>
          </a:p>
        </p:txBody>
      </p:sp>
    </p:spTree>
    <p:extLst>
      <p:ext uri="{BB962C8B-B14F-4D97-AF65-F5344CB8AC3E}">
        <p14:creationId xmlns:p14="http://schemas.microsoft.com/office/powerpoint/2010/main" val="2518756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1105E4-9E70-4B8C-B294-1B0219D99967}" type="slidenum">
              <a:rPr lang="en-US" smtClean="0"/>
              <a:pPr/>
              <a:t>20</a:t>
            </a:fld>
            <a:endParaRPr lang="en-US"/>
          </a:p>
        </p:txBody>
      </p:sp>
    </p:spTree>
    <p:extLst>
      <p:ext uri="{BB962C8B-B14F-4D97-AF65-F5344CB8AC3E}">
        <p14:creationId xmlns:p14="http://schemas.microsoft.com/office/powerpoint/2010/main" val="225363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593FDE-53EB-4E34-B8EA-0C58EA1E2DE8}" type="slidenum">
              <a:rPr lang="en-US" altLang="en-US"/>
              <a:pPr/>
              <a:t>2</a:t>
            </a:fld>
            <a:endParaRPr lang="en-US" altLang="en-US"/>
          </a:p>
        </p:txBody>
      </p:sp>
      <p:sp>
        <p:nvSpPr>
          <p:cNvPr id="115714" name="Rectangle 2"/>
          <p:cNvSpPr>
            <a:spLocks noGrp="1" noRot="1" noChangeAspect="1" noChangeArrowheads="1" noTextEdit="1"/>
          </p:cNvSpPr>
          <p:nvPr>
            <p:ph type="sldImg"/>
          </p:nvPr>
        </p:nvSpPr>
        <p:spPr>
          <a:xfrm>
            <a:off x="992188" y="768350"/>
            <a:ext cx="5114925" cy="3836988"/>
          </a:xfrm>
          <a:ln/>
        </p:spPr>
      </p:sp>
      <p:sp>
        <p:nvSpPr>
          <p:cNvPr id="115715" name="Rectangle 3"/>
          <p:cNvSpPr>
            <a:spLocks noGrp="1" noChangeArrowheads="1"/>
          </p:cNvSpPr>
          <p:nvPr>
            <p:ph type="body" idx="1"/>
          </p:nvPr>
        </p:nvSpPr>
        <p:spPr/>
        <p:txBody>
          <a:bodyPr/>
          <a:lstStyle/>
          <a:p>
            <a:r>
              <a:rPr lang="en-US" altLang="en-US"/>
              <a:t>These changes were brought on by (1) LOD FACA; and (2) Comments submitted from previous revisions – not a lot of agreement on what was presented for LOD/LOQ</a:t>
            </a:r>
          </a:p>
        </p:txBody>
      </p:sp>
    </p:spTree>
    <p:extLst>
      <p:ext uri="{BB962C8B-B14F-4D97-AF65-F5344CB8AC3E}">
        <p14:creationId xmlns:p14="http://schemas.microsoft.com/office/powerpoint/2010/main" val="5881968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dirty="0"/>
              <a:t>This clause was not in the 2009 standard to ensure </a:t>
            </a:r>
            <a:r>
              <a:rPr lang="en-US" sz="1200" kern="1200" dirty="0">
                <a:solidFill>
                  <a:schemeClr val="tx1"/>
                </a:solidFill>
                <a:effectLst/>
                <a:latin typeface="Arial" panose="020B0604020202020204" pitchFamily="34" charset="0"/>
                <a:ea typeface="+mn-ea"/>
                <a:cs typeface="+mn-cs"/>
              </a:rPr>
              <a:t>laboratories to assess the results from method validation studies to customer needs.</a:t>
            </a:r>
            <a:endParaRPr lang="en-US" dirty="0"/>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21</a:t>
            </a:fld>
            <a:endParaRPr lang="en-US" altLang="en-US"/>
          </a:p>
        </p:txBody>
      </p:sp>
    </p:spTree>
    <p:extLst>
      <p:ext uri="{BB962C8B-B14F-4D97-AF65-F5344CB8AC3E}">
        <p14:creationId xmlns:p14="http://schemas.microsoft.com/office/powerpoint/2010/main" val="3979249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mn-cs"/>
              </a:rPr>
              <a:t>Require the laboratory to establish specifications for calibration of support equipment. Active voice rather than passive.</a:t>
            </a:r>
            <a:endParaRPr lang="en-US" dirty="0"/>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24</a:t>
            </a:fld>
            <a:endParaRPr lang="en-US" altLang="en-US"/>
          </a:p>
        </p:txBody>
      </p:sp>
    </p:spTree>
    <p:extLst>
      <p:ext uri="{BB962C8B-B14F-4D97-AF65-F5344CB8AC3E}">
        <p14:creationId xmlns:p14="http://schemas.microsoft.com/office/powerpoint/2010/main" val="13450306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dirty="0"/>
              <a:t>The DOD Quality Systems Manual has established acceptance criteria for a number of support equipment.  You do not have to use these, but they could be a good starting point.</a:t>
            </a:r>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25</a:t>
            </a:fld>
            <a:endParaRPr lang="en-US" altLang="en-US"/>
          </a:p>
        </p:txBody>
      </p:sp>
    </p:spTree>
    <p:extLst>
      <p:ext uri="{BB962C8B-B14F-4D97-AF65-F5344CB8AC3E}">
        <p14:creationId xmlns:p14="http://schemas.microsoft.com/office/powerpoint/2010/main" val="5157677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C53095-9B8D-4FE5-B860-16909AC72460}" type="slidenum">
              <a:rPr lang="en-US" altLang="en-US"/>
              <a:pPr/>
              <a:t>26</a:t>
            </a:fld>
            <a:endParaRPr lang="en-US" altLang="en-US"/>
          </a:p>
        </p:txBody>
      </p:sp>
      <p:sp>
        <p:nvSpPr>
          <p:cNvPr id="150530" name="Rectangle 2"/>
          <p:cNvSpPr>
            <a:spLocks noGrp="1" noRot="1" noChangeAspect="1" noChangeArrowheads="1" noTextEdit="1"/>
          </p:cNvSpPr>
          <p:nvPr>
            <p:ph type="sldImg"/>
          </p:nvPr>
        </p:nvSpPr>
        <p:spPr>
          <a:xfrm>
            <a:off x="992188" y="768350"/>
            <a:ext cx="5114925" cy="3836988"/>
          </a:xfrm>
          <a:ln/>
        </p:spPr>
      </p:sp>
      <p:sp>
        <p:nvSpPr>
          <p:cNvPr id="150531" name="Rectangle 3"/>
          <p:cNvSpPr>
            <a:spLocks noGrp="1" noChangeArrowheads="1"/>
          </p:cNvSpPr>
          <p:nvPr>
            <p:ph type="body" idx="1"/>
          </p:nvPr>
        </p:nvSpPr>
        <p:spPr/>
        <p:txBody>
          <a:bodyPr/>
          <a:lstStyle/>
          <a:p>
            <a:r>
              <a:rPr lang="en-US" altLang="en-US" dirty="0"/>
              <a:t>A documented system could include things other than an ID code.  This expanded definition applies not to just the samples, but all the subsamples and derived samples such as extracts or digestate.</a:t>
            </a:r>
          </a:p>
        </p:txBody>
      </p:sp>
    </p:spTree>
    <p:extLst>
      <p:ext uri="{BB962C8B-B14F-4D97-AF65-F5344CB8AC3E}">
        <p14:creationId xmlns:p14="http://schemas.microsoft.com/office/powerpoint/2010/main" val="33638036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55D154-B0D4-4B84-94AA-344FFC885565}" type="slidenum">
              <a:rPr lang="en-US" altLang="en-US"/>
              <a:pPr/>
              <a:t>27</a:t>
            </a:fld>
            <a:endParaRPr lang="en-US" altLang="en-US"/>
          </a:p>
        </p:txBody>
      </p:sp>
      <p:sp>
        <p:nvSpPr>
          <p:cNvPr id="152578" name="Rectangle 2"/>
          <p:cNvSpPr>
            <a:spLocks noGrp="1" noRot="1" noChangeAspect="1" noChangeArrowheads="1" noTextEdit="1"/>
          </p:cNvSpPr>
          <p:nvPr>
            <p:ph type="sldImg"/>
          </p:nvPr>
        </p:nvSpPr>
        <p:spPr>
          <a:xfrm>
            <a:off x="992188" y="768350"/>
            <a:ext cx="5114925" cy="3836988"/>
          </a:xfrm>
          <a:ln/>
        </p:spPr>
      </p:sp>
      <p:sp>
        <p:nvSpPr>
          <p:cNvPr id="152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7394555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6A921A-C73E-4EFC-B341-3B7DDCEE6EC0}" type="slidenum">
              <a:rPr lang="en-US" altLang="en-US"/>
              <a:pPr/>
              <a:t>28</a:t>
            </a:fld>
            <a:endParaRPr lang="en-US" altLang="en-US"/>
          </a:p>
        </p:txBody>
      </p:sp>
      <p:sp>
        <p:nvSpPr>
          <p:cNvPr id="154626" name="Rectangle 2"/>
          <p:cNvSpPr>
            <a:spLocks noGrp="1" noRot="1" noChangeAspect="1" noChangeArrowheads="1" noTextEdit="1"/>
          </p:cNvSpPr>
          <p:nvPr>
            <p:ph type="sldImg"/>
          </p:nvPr>
        </p:nvSpPr>
        <p:spPr>
          <a:xfrm>
            <a:off x="992188" y="768350"/>
            <a:ext cx="5114925" cy="3836988"/>
          </a:xfrm>
          <a:ln/>
        </p:spPr>
      </p:sp>
      <p:sp>
        <p:nvSpPr>
          <p:cNvPr id="154627" name="Rectangle 3"/>
          <p:cNvSpPr>
            <a:spLocks noGrp="1" noChangeArrowheads="1"/>
          </p:cNvSpPr>
          <p:nvPr>
            <p:ph type="body" idx="1"/>
          </p:nvPr>
        </p:nvSpPr>
        <p:spPr/>
        <p:txBody>
          <a:bodyPr/>
          <a:lstStyle/>
          <a:p>
            <a:r>
              <a:rPr lang="en-US" altLang="en-US" dirty="0"/>
              <a:t>As this language was being developed, someone asked ‘Why 10°C’?  That would cover the allowed range for sample storage, drying ovens, incubators – pretty much anything where a range of acceptability is described.</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dirty="0"/>
              <a:t>This is the failsafe so that you can’t take a single thermometer, use it in a refrigerator (around 0°C) AND a drying oven (around 100°C), and just check it at 50°.  It also means that if you have a thermometer for Flashpoint that is used to report data over the range of 30°C to 110°C, you need to ANNUALLY verify that thermometer at 30 and 110.</a:t>
            </a:r>
          </a:p>
          <a:p>
            <a:endParaRPr lang="en-US" altLang="en-US" dirty="0"/>
          </a:p>
          <a:p>
            <a:endParaRPr lang="en-US" altLang="en-US" dirty="0"/>
          </a:p>
        </p:txBody>
      </p:sp>
    </p:spTree>
    <p:extLst>
      <p:ext uri="{BB962C8B-B14F-4D97-AF65-F5344CB8AC3E}">
        <p14:creationId xmlns:p14="http://schemas.microsoft.com/office/powerpoint/2010/main" val="6254650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dirty="0"/>
              <a:t>Early adoption means there are some things that labs could implement now and be in compliance with both standards, e.g., the new MDL procedure.  There are other items that would need to wait unless the lab gets approval from their AB, the temperature bracketing issue.</a:t>
            </a:r>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32</a:t>
            </a:fld>
            <a:endParaRPr lang="en-US" altLang="en-US"/>
          </a:p>
        </p:txBody>
      </p:sp>
    </p:spTree>
    <p:extLst>
      <p:ext uri="{BB962C8B-B14F-4D97-AF65-F5344CB8AC3E}">
        <p14:creationId xmlns:p14="http://schemas.microsoft.com/office/powerpoint/2010/main" val="29356431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041CF28-65C7-447B-B7E7-56CB7670B206}"/>
              </a:ext>
            </a:extLst>
          </p:cNvPr>
          <p:cNvSpPr>
            <a:spLocks noGrp="1" noChangeArrowheads="1"/>
          </p:cNvSpPr>
          <p:nvPr>
            <p:ph type="sldNum" sz="quarter" idx="5"/>
          </p:nvPr>
        </p:nvSpPr>
        <p:spPr>
          <a:ln/>
        </p:spPr>
        <p:txBody>
          <a:bodyPr/>
          <a:lstStyle/>
          <a:p>
            <a:fld id="{3329933C-B56F-42DD-A98B-0E534C48C35E}" type="slidenum">
              <a:rPr lang="en-US" altLang="en-US"/>
              <a:pPr/>
              <a:t>33</a:t>
            </a:fld>
            <a:endParaRPr lang="en-US" altLang="en-US"/>
          </a:p>
        </p:txBody>
      </p:sp>
      <p:sp>
        <p:nvSpPr>
          <p:cNvPr id="234498" name="Rectangle 2">
            <a:extLst>
              <a:ext uri="{FF2B5EF4-FFF2-40B4-BE49-F238E27FC236}">
                <a16:creationId xmlns:a16="http://schemas.microsoft.com/office/drawing/2014/main" id="{B43CCFE9-61F3-423D-B8BC-02DCC00228DA}"/>
              </a:ext>
            </a:extLst>
          </p:cNvPr>
          <p:cNvSpPr>
            <a:spLocks noGrp="1" noRot="1" noChangeAspect="1" noChangeArrowheads="1" noTextEdit="1"/>
          </p:cNvSpPr>
          <p:nvPr>
            <p:ph type="sldImg"/>
          </p:nvPr>
        </p:nvSpPr>
        <p:spPr>
          <a:xfrm>
            <a:off x="992188" y="768350"/>
            <a:ext cx="5114925" cy="3836988"/>
          </a:xfrm>
          <a:ln/>
        </p:spPr>
      </p:sp>
      <p:sp>
        <p:nvSpPr>
          <p:cNvPr id="234499" name="Rectangle 3">
            <a:extLst>
              <a:ext uri="{FF2B5EF4-FFF2-40B4-BE49-F238E27FC236}">
                <a16:creationId xmlns:a16="http://schemas.microsoft.com/office/drawing/2014/main" id="{B0BE3DDF-D00A-4F83-8B65-E06A707B8495}"/>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273516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40</a:t>
            </a:fld>
            <a:endParaRPr lang="en-US" altLang="en-US"/>
          </a:p>
        </p:txBody>
      </p:sp>
    </p:spTree>
    <p:extLst>
      <p:ext uri="{BB962C8B-B14F-4D97-AF65-F5344CB8AC3E}">
        <p14:creationId xmlns:p14="http://schemas.microsoft.com/office/powerpoint/2010/main" val="29317099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a:ln/>
        </p:spPr>
      </p:sp>
      <p:sp>
        <p:nvSpPr>
          <p:cNvPr id="147459" name="Notes Placeholder 2"/>
          <p:cNvSpPr>
            <a:spLocks noGrp="1"/>
          </p:cNvSpPr>
          <p:nvPr>
            <p:ph type="body" idx="1"/>
          </p:nvPr>
        </p:nvSpPr>
        <p:spPr>
          <a:noFill/>
          <a:ln/>
        </p:spPr>
        <p:txBody>
          <a:bodyPr/>
          <a:lstStyle/>
          <a:p>
            <a:endParaRPr lang="en-US">
              <a:latin typeface="Arial" pitchFamily="34" charset="0"/>
            </a:endParaRPr>
          </a:p>
        </p:txBody>
      </p:sp>
      <p:sp>
        <p:nvSpPr>
          <p:cNvPr id="147460" name="Slide Number Placeholder 3"/>
          <p:cNvSpPr>
            <a:spLocks noGrp="1"/>
          </p:cNvSpPr>
          <p:nvPr>
            <p:ph type="sldNum" sz="quarter" idx="5"/>
          </p:nvPr>
        </p:nvSpPr>
        <p:spPr>
          <a:noFill/>
        </p:spPr>
        <p:txBody>
          <a:bodyPr/>
          <a:lstStyle/>
          <a:p>
            <a:fld id="{3DCFBA77-E12B-4AD4-8D47-61383AC2BE01}" type="slidenum">
              <a:rPr lang="en-US" smtClean="0"/>
              <a:pPr/>
              <a:t>41</a:t>
            </a:fld>
            <a:endParaRPr lang="en-US"/>
          </a:p>
        </p:txBody>
      </p:sp>
    </p:spTree>
    <p:extLst>
      <p:ext uri="{BB962C8B-B14F-4D97-AF65-F5344CB8AC3E}">
        <p14:creationId xmlns:p14="http://schemas.microsoft.com/office/powerpoint/2010/main" val="812391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B1C2DF-53AA-4E38-8411-64C6DDCD4EE5}" type="slidenum">
              <a:rPr lang="en-US" altLang="en-US"/>
              <a:pPr/>
              <a:t>4</a:t>
            </a:fld>
            <a:endParaRPr lang="en-US" altLang="en-US"/>
          </a:p>
        </p:txBody>
      </p:sp>
      <p:sp>
        <p:nvSpPr>
          <p:cNvPr id="117762" name="Rectangle 2"/>
          <p:cNvSpPr>
            <a:spLocks noGrp="1" noRot="1" noChangeAspect="1" noChangeArrowheads="1" noTextEdit="1"/>
          </p:cNvSpPr>
          <p:nvPr>
            <p:ph type="sldImg"/>
          </p:nvPr>
        </p:nvSpPr>
        <p:spPr>
          <a:xfrm>
            <a:off x="992188" y="768350"/>
            <a:ext cx="5114925" cy="3836988"/>
          </a:xfrm>
          <a:ln/>
        </p:spPr>
      </p:sp>
      <p:sp>
        <p:nvSpPr>
          <p:cNvPr id="117763" name="Rectangle 3"/>
          <p:cNvSpPr>
            <a:spLocks noGrp="1" noChangeArrowheads="1"/>
          </p:cNvSpPr>
          <p:nvPr>
            <p:ph type="body" idx="1"/>
          </p:nvPr>
        </p:nvSpPr>
        <p:spPr/>
        <p:txBody>
          <a:bodyPr/>
          <a:lstStyle/>
          <a:p>
            <a:r>
              <a:rPr lang="en-US" altLang="en-US" dirty="0"/>
              <a:t>ISO 17025: “The notes given provide clarification of the text, examples and/or guidance. They do not contain requirements and do not form an integral part of this Standard.”</a:t>
            </a:r>
            <a:br>
              <a:rPr lang="en-US" altLang="en-US" dirty="0"/>
            </a:br>
            <a:br>
              <a:rPr lang="en-US" altLang="en-US" dirty="0"/>
            </a:br>
            <a:r>
              <a:rPr lang="en-US" altLang="en-US" dirty="0"/>
              <a:t>For example, the management review in Section 4.15 is clarified by TNI as occurring annually; the method development notes found in Section 5.4.4 are requirements per TNI</a:t>
            </a:r>
          </a:p>
        </p:txBody>
      </p:sp>
    </p:spTree>
    <p:extLst>
      <p:ext uri="{BB962C8B-B14F-4D97-AF65-F5344CB8AC3E}">
        <p14:creationId xmlns:p14="http://schemas.microsoft.com/office/powerpoint/2010/main" val="907005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dirty="0"/>
              <a:t>Definitions are not considered requirement, but removing the Note in the second sentence expands the definition.</a:t>
            </a:r>
          </a:p>
          <a:p>
            <a:r>
              <a:rPr lang="en-US" dirty="0"/>
              <a:t>Removing Note from 4.1.7.1 ensures this option is available to labs.</a:t>
            </a:r>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5</a:t>
            </a:fld>
            <a:endParaRPr lang="en-US" altLang="en-US"/>
          </a:p>
        </p:txBody>
      </p:sp>
    </p:spTree>
    <p:extLst>
      <p:ext uri="{BB962C8B-B14F-4D97-AF65-F5344CB8AC3E}">
        <p14:creationId xmlns:p14="http://schemas.microsoft.com/office/powerpoint/2010/main" val="2386261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dirty="0"/>
              <a:t>5.5 relates to calibration of support equipment (e.g., balances). </a:t>
            </a:r>
          </a:p>
          <a:p>
            <a:r>
              <a:rPr lang="en-US" dirty="0"/>
              <a:t>The change to 5.8.7.3 eliminates confusion.</a:t>
            </a:r>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6</a:t>
            </a:fld>
            <a:endParaRPr lang="en-US" altLang="en-US"/>
          </a:p>
        </p:txBody>
      </p:sp>
    </p:spTree>
    <p:extLst>
      <p:ext uri="{BB962C8B-B14F-4D97-AF65-F5344CB8AC3E}">
        <p14:creationId xmlns:p14="http://schemas.microsoft.com/office/powerpoint/2010/main" val="1873487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76B129-CACA-4B55-9BCD-D838A6956D08}" type="slidenum">
              <a:rPr lang="en-US" altLang="en-US"/>
              <a:pPr/>
              <a:t>7</a:t>
            </a:fld>
            <a:endParaRPr lang="en-US" altLang="en-US"/>
          </a:p>
        </p:txBody>
      </p:sp>
      <p:sp>
        <p:nvSpPr>
          <p:cNvPr id="162818" name="Rectangle 2"/>
          <p:cNvSpPr>
            <a:spLocks noGrp="1" noRot="1" noChangeAspect="1" noChangeArrowheads="1" noTextEdit="1"/>
          </p:cNvSpPr>
          <p:nvPr>
            <p:ph type="sldImg"/>
          </p:nvPr>
        </p:nvSpPr>
        <p:spPr>
          <a:xfrm>
            <a:off x="992188" y="768350"/>
            <a:ext cx="5114925" cy="3836988"/>
          </a:xfrm>
          <a:ln/>
        </p:spPr>
      </p:sp>
      <p:sp>
        <p:nvSpPr>
          <p:cNvPr id="162819" name="Rectangle 3"/>
          <p:cNvSpPr>
            <a:spLocks noGrp="1" noChangeArrowheads="1"/>
          </p:cNvSpPr>
          <p:nvPr>
            <p:ph type="body" idx="1"/>
          </p:nvPr>
        </p:nvSpPr>
        <p:spPr/>
        <p:txBody>
          <a:bodyPr/>
          <a:lstStyle/>
          <a:p>
            <a:r>
              <a:rPr lang="en-US" altLang="en-US"/>
              <a:t>The notes given provide clarification of the text, examples and/or guidance. They do not contain requirements and do not form an integral part of this Standard.</a:t>
            </a:r>
            <a:br>
              <a:rPr lang="en-US" altLang="en-US"/>
            </a:br>
            <a:br>
              <a:rPr lang="en-US" altLang="en-US"/>
            </a:br>
            <a:r>
              <a:rPr lang="en-US" altLang="en-US"/>
              <a:t>For example, the management review in Section 4.15 is clarified by TNI as occurring annually; the method development notes found in Section 5.4.4 are requirements per TNI</a:t>
            </a:r>
          </a:p>
        </p:txBody>
      </p:sp>
    </p:spTree>
    <p:extLst>
      <p:ext uri="{BB962C8B-B14F-4D97-AF65-F5344CB8AC3E}">
        <p14:creationId xmlns:p14="http://schemas.microsoft.com/office/powerpoint/2010/main" val="21847997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994834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dirty="0"/>
              <a:t>The 2009 definition is Lloyd Curie’s Determination Level and is not equivalent to the MDL</a:t>
            </a:r>
          </a:p>
        </p:txBody>
      </p:sp>
      <p:sp>
        <p:nvSpPr>
          <p:cNvPr id="4" name="Slide Number Placeholder 3"/>
          <p:cNvSpPr>
            <a:spLocks noGrp="1"/>
          </p:cNvSpPr>
          <p:nvPr>
            <p:ph type="sldNum" sz="quarter" idx="10"/>
          </p:nvPr>
        </p:nvSpPr>
        <p:spPr/>
        <p:txBody>
          <a:bodyPr/>
          <a:lstStyle/>
          <a:p>
            <a:fld id="{040DD1B2-9755-4CE9-B400-12A1B4DEDC48}" type="slidenum">
              <a:rPr lang="en-US" altLang="en-US" smtClean="0"/>
              <a:pPr/>
              <a:t>9</a:t>
            </a:fld>
            <a:endParaRPr lang="en-US" altLang="en-US"/>
          </a:p>
        </p:txBody>
      </p:sp>
    </p:spTree>
    <p:extLst>
      <p:ext uri="{BB962C8B-B14F-4D97-AF65-F5344CB8AC3E}">
        <p14:creationId xmlns:p14="http://schemas.microsoft.com/office/powerpoint/2010/main" val="12592537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77DBC0-749A-46EC-89E1-A3D91B5F4DB6}" type="slidenum">
              <a:rPr lang="en-US" altLang="en-US"/>
              <a:pPr/>
              <a:t>10</a:t>
            </a:fld>
            <a:endParaRPr lang="en-US" altLang="en-US"/>
          </a:p>
        </p:txBody>
      </p:sp>
      <p:sp>
        <p:nvSpPr>
          <p:cNvPr id="160770" name="Rectangle 2"/>
          <p:cNvSpPr>
            <a:spLocks noGrp="1" noRot="1" noChangeAspect="1" noChangeArrowheads="1" noTextEdit="1"/>
          </p:cNvSpPr>
          <p:nvPr>
            <p:ph type="sldImg"/>
          </p:nvPr>
        </p:nvSpPr>
        <p:spPr>
          <a:xfrm>
            <a:off x="992188" y="768350"/>
            <a:ext cx="5114925" cy="3836988"/>
          </a:xfrm>
          <a:ln/>
        </p:spPr>
      </p:sp>
      <p:sp>
        <p:nvSpPr>
          <p:cNvPr id="160771" name="Rectangle 3"/>
          <p:cNvSpPr>
            <a:spLocks noGrp="1" noChangeArrowheads="1"/>
          </p:cNvSpPr>
          <p:nvPr>
            <p:ph type="body" idx="1"/>
          </p:nvPr>
        </p:nvSpPr>
        <p:spPr/>
        <p:txBody>
          <a:bodyPr/>
          <a:lstStyle/>
          <a:p>
            <a:pPr lvl="1"/>
            <a:r>
              <a:rPr lang="en-US" sz="1200" kern="1200" dirty="0">
                <a:solidFill>
                  <a:schemeClr val="tx1"/>
                </a:solidFill>
                <a:effectLst/>
                <a:latin typeface="Arial" panose="020B0604020202020204" pitchFamily="34" charset="0"/>
                <a:ea typeface="+mn-ea"/>
                <a:cs typeface="+mn-cs"/>
              </a:rPr>
              <a:t>Modules 3 thru 7 in the 2009 Standard used the word “parameter” to describe what is being measured, but the definition of this term did not reflect this purpose. The 2016 Standard added Analyte and Physical Parameter to clarify the difference and reflect common practice.</a:t>
            </a:r>
          </a:p>
          <a:p>
            <a:endParaRPr lang="en-US" altLang="en-US" dirty="0"/>
          </a:p>
        </p:txBody>
      </p:sp>
    </p:spTree>
    <p:extLst>
      <p:ext uri="{BB962C8B-B14F-4D97-AF65-F5344CB8AC3E}">
        <p14:creationId xmlns:p14="http://schemas.microsoft.com/office/powerpoint/2010/main" val="2744231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334E4D5-92A2-41C6-B58C-0A68AEA8ADDC}" type="slidenum">
              <a:rPr lang="en-US" altLang="en-US"/>
              <a:pPr/>
              <a:t>‹#›</a:t>
            </a:fld>
            <a:endParaRPr lang="en-US" altLang="en-US"/>
          </a:p>
        </p:txBody>
      </p:sp>
    </p:spTree>
    <p:extLst>
      <p:ext uri="{BB962C8B-B14F-4D97-AF65-F5344CB8AC3E}">
        <p14:creationId xmlns:p14="http://schemas.microsoft.com/office/powerpoint/2010/main" val="2697659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DD73A26-77C1-4322-97A7-17D9B66E4F39}" type="slidenum">
              <a:rPr lang="en-US" altLang="en-US"/>
              <a:pPr/>
              <a:t>‹#›</a:t>
            </a:fld>
            <a:endParaRPr lang="en-US" altLang="en-US"/>
          </a:p>
        </p:txBody>
      </p:sp>
    </p:spTree>
    <p:extLst>
      <p:ext uri="{BB962C8B-B14F-4D97-AF65-F5344CB8AC3E}">
        <p14:creationId xmlns:p14="http://schemas.microsoft.com/office/powerpoint/2010/main" val="2105660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DAADF57-1BDA-450F-9DC4-8D29FCC1BF26}" type="slidenum">
              <a:rPr lang="en-US" altLang="en-US"/>
              <a:pPr/>
              <a:t>‹#›</a:t>
            </a:fld>
            <a:endParaRPr lang="en-US" altLang="en-US"/>
          </a:p>
        </p:txBody>
      </p:sp>
    </p:spTree>
    <p:extLst>
      <p:ext uri="{BB962C8B-B14F-4D97-AF65-F5344CB8AC3E}">
        <p14:creationId xmlns:p14="http://schemas.microsoft.com/office/powerpoint/2010/main" val="4127262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DBEC701-232F-4355-B927-1C933086EE16}" type="slidenum">
              <a:rPr lang="en-US" altLang="en-US"/>
              <a:pPr/>
              <a:t>‹#›</a:t>
            </a:fld>
            <a:endParaRPr lang="en-US" altLang="en-US"/>
          </a:p>
        </p:txBody>
      </p:sp>
    </p:spTree>
    <p:extLst>
      <p:ext uri="{BB962C8B-B14F-4D97-AF65-F5344CB8AC3E}">
        <p14:creationId xmlns:p14="http://schemas.microsoft.com/office/powerpoint/2010/main" val="4016350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478C2CB-1523-4FA7-891E-7B518DEEEEB4}" type="slidenum">
              <a:rPr lang="en-US" altLang="en-US"/>
              <a:pPr/>
              <a:t>‹#›</a:t>
            </a:fld>
            <a:endParaRPr lang="en-US" altLang="en-US"/>
          </a:p>
        </p:txBody>
      </p:sp>
    </p:spTree>
    <p:extLst>
      <p:ext uri="{BB962C8B-B14F-4D97-AF65-F5344CB8AC3E}">
        <p14:creationId xmlns:p14="http://schemas.microsoft.com/office/powerpoint/2010/main" val="3893393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9D28E44-4A44-4F78-9884-0A56138F0AE6}" type="slidenum">
              <a:rPr lang="en-US" altLang="en-US"/>
              <a:pPr/>
              <a:t>‹#›</a:t>
            </a:fld>
            <a:endParaRPr lang="en-US" altLang="en-US"/>
          </a:p>
        </p:txBody>
      </p:sp>
    </p:spTree>
    <p:extLst>
      <p:ext uri="{BB962C8B-B14F-4D97-AF65-F5344CB8AC3E}">
        <p14:creationId xmlns:p14="http://schemas.microsoft.com/office/powerpoint/2010/main" val="25808345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A59ED340-35C6-4655-BB31-E9B1ECE424C7}" type="slidenum">
              <a:rPr lang="en-US" altLang="en-US"/>
              <a:pPr/>
              <a:t>‹#›</a:t>
            </a:fld>
            <a:endParaRPr lang="en-US" altLang="en-US"/>
          </a:p>
        </p:txBody>
      </p:sp>
    </p:spTree>
    <p:extLst>
      <p:ext uri="{BB962C8B-B14F-4D97-AF65-F5344CB8AC3E}">
        <p14:creationId xmlns:p14="http://schemas.microsoft.com/office/powerpoint/2010/main" val="1833714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019A130D-12B2-446B-92A8-E953E376895E}" type="slidenum">
              <a:rPr lang="en-US" altLang="en-US"/>
              <a:pPr/>
              <a:t>‹#›</a:t>
            </a:fld>
            <a:endParaRPr lang="en-US" altLang="en-US"/>
          </a:p>
        </p:txBody>
      </p:sp>
    </p:spTree>
    <p:extLst>
      <p:ext uri="{BB962C8B-B14F-4D97-AF65-F5344CB8AC3E}">
        <p14:creationId xmlns:p14="http://schemas.microsoft.com/office/powerpoint/2010/main" val="4332134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BB436DE8-D7A1-48C8-A1E3-327A108523AB}" type="slidenum">
              <a:rPr lang="en-US" altLang="en-US"/>
              <a:pPr/>
              <a:t>‹#›</a:t>
            </a:fld>
            <a:endParaRPr lang="en-US" altLang="en-US"/>
          </a:p>
        </p:txBody>
      </p:sp>
    </p:spTree>
    <p:extLst>
      <p:ext uri="{BB962C8B-B14F-4D97-AF65-F5344CB8AC3E}">
        <p14:creationId xmlns:p14="http://schemas.microsoft.com/office/powerpoint/2010/main" val="19786669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2FE3103A-29A1-4583-BFF5-2C926E1C75AA}" type="slidenum">
              <a:rPr lang="en-US" altLang="en-US"/>
              <a:pPr/>
              <a:t>‹#›</a:t>
            </a:fld>
            <a:endParaRPr lang="en-US" altLang="en-US"/>
          </a:p>
        </p:txBody>
      </p:sp>
    </p:spTree>
    <p:extLst>
      <p:ext uri="{BB962C8B-B14F-4D97-AF65-F5344CB8AC3E}">
        <p14:creationId xmlns:p14="http://schemas.microsoft.com/office/powerpoint/2010/main" val="27382919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7A79C074-1356-4B68-B03F-F8AF5C72C8A2}" type="slidenum">
              <a:rPr lang="en-US" altLang="en-US"/>
              <a:pPr/>
              <a:t>‹#›</a:t>
            </a:fld>
            <a:endParaRPr lang="en-US" altLang="en-US"/>
          </a:p>
        </p:txBody>
      </p:sp>
    </p:spTree>
    <p:extLst>
      <p:ext uri="{BB962C8B-B14F-4D97-AF65-F5344CB8AC3E}">
        <p14:creationId xmlns:p14="http://schemas.microsoft.com/office/powerpoint/2010/main" val="2917668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24F91C9-24B1-4845-BE17-5F3760FFA445}" type="slidenum">
              <a:rPr lang="en-US" altLang="en-US"/>
              <a:pPr/>
              <a:t>‹#›</a:t>
            </a:fld>
            <a:endParaRPr lang="en-US" altLang="en-US"/>
          </a:p>
        </p:txBody>
      </p:sp>
    </p:spTree>
    <p:extLst>
      <p:ext uri="{BB962C8B-B14F-4D97-AF65-F5344CB8AC3E}">
        <p14:creationId xmlns:p14="http://schemas.microsoft.com/office/powerpoint/2010/main" val="5832270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CA2A98E8-2810-4107-8523-91D83A2B355A}" type="slidenum">
              <a:rPr lang="en-US" altLang="en-US"/>
              <a:pPr/>
              <a:t>‹#›</a:t>
            </a:fld>
            <a:endParaRPr lang="en-US" altLang="en-US"/>
          </a:p>
        </p:txBody>
      </p:sp>
    </p:spTree>
    <p:extLst>
      <p:ext uri="{BB962C8B-B14F-4D97-AF65-F5344CB8AC3E}">
        <p14:creationId xmlns:p14="http://schemas.microsoft.com/office/powerpoint/2010/main" val="6942491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A3F27F3-8905-49D1-997D-9EB92A12B2E0}" type="slidenum">
              <a:rPr lang="en-US" altLang="en-US"/>
              <a:pPr/>
              <a:t>‹#›</a:t>
            </a:fld>
            <a:endParaRPr lang="en-US" altLang="en-US"/>
          </a:p>
        </p:txBody>
      </p:sp>
    </p:spTree>
    <p:extLst>
      <p:ext uri="{BB962C8B-B14F-4D97-AF65-F5344CB8AC3E}">
        <p14:creationId xmlns:p14="http://schemas.microsoft.com/office/powerpoint/2010/main" val="2171269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37CA57C-C961-429A-84F8-369CF171CE1D}" type="slidenum">
              <a:rPr lang="en-US" altLang="en-US"/>
              <a:pPr/>
              <a:t>‹#›</a:t>
            </a:fld>
            <a:endParaRPr lang="en-US" altLang="en-US"/>
          </a:p>
        </p:txBody>
      </p:sp>
    </p:spTree>
    <p:extLst>
      <p:ext uri="{BB962C8B-B14F-4D97-AF65-F5344CB8AC3E}">
        <p14:creationId xmlns:p14="http://schemas.microsoft.com/office/powerpoint/2010/main" val="3793151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5863545-F1AC-4E39-A626-5C7F285C46D2}" type="slidenum">
              <a:rPr lang="en-US" altLang="en-US"/>
              <a:pPr/>
              <a:t>‹#›</a:t>
            </a:fld>
            <a:endParaRPr lang="en-US" altLang="en-US"/>
          </a:p>
        </p:txBody>
      </p:sp>
    </p:spTree>
    <p:extLst>
      <p:ext uri="{BB962C8B-B14F-4D97-AF65-F5344CB8AC3E}">
        <p14:creationId xmlns:p14="http://schemas.microsoft.com/office/powerpoint/2010/main" val="4064895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5695270E-1D0B-41FC-B3DF-B194FCEB6933}" type="slidenum">
              <a:rPr lang="en-US" altLang="en-US"/>
              <a:pPr/>
              <a:t>‹#›</a:t>
            </a:fld>
            <a:endParaRPr lang="en-US" altLang="en-US"/>
          </a:p>
        </p:txBody>
      </p:sp>
    </p:spTree>
    <p:extLst>
      <p:ext uri="{BB962C8B-B14F-4D97-AF65-F5344CB8AC3E}">
        <p14:creationId xmlns:p14="http://schemas.microsoft.com/office/powerpoint/2010/main" val="918252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714645B3-156F-4684-BB3B-3D9D488E1B77}" type="slidenum">
              <a:rPr lang="en-US" altLang="en-US"/>
              <a:pPr/>
              <a:t>‹#›</a:t>
            </a:fld>
            <a:endParaRPr lang="en-US" altLang="en-US"/>
          </a:p>
        </p:txBody>
      </p:sp>
    </p:spTree>
    <p:extLst>
      <p:ext uri="{BB962C8B-B14F-4D97-AF65-F5344CB8AC3E}">
        <p14:creationId xmlns:p14="http://schemas.microsoft.com/office/powerpoint/2010/main" val="268458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80881CED-449A-40E5-8DCF-A867D4D9D9F1}" type="slidenum">
              <a:rPr lang="en-US" altLang="en-US"/>
              <a:pPr/>
              <a:t>‹#›</a:t>
            </a:fld>
            <a:endParaRPr lang="en-US" altLang="en-US"/>
          </a:p>
        </p:txBody>
      </p:sp>
    </p:spTree>
    <p:extLst>
      <p:ext uri="{BB962C8B-B14F-4D97-AF65-F5344CB8AC3E}">
        <p14:creationId xmlns:p14="http://schemas.microsoft.com/office/powerpoint/2010/main" val="2693703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B6AB8DDA-0C63-45B6-8FD9-E2FEE1454D3B}" type="slidenum">
              <a:rPr lang="en-US" altLang="en-US"/>
              <a:pPr/>
              <a:t>‹#›</a:t>
            </a:fld>
            <a:endParaRPr lang="en-US" altLang="en-US"/>
          </a:p>
        </p:txBody>
      </p:sp>
    </p:spTree>
    <p:extLst>
      <p:ext uri="{BB962C8B-B14F-4D97-AF65-F5344CB8AC3E}">
        <p14:creationId xmlns:p14="http://schemas.microsoft.com/office/powerpoint/2010/main" val="2743814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F4B03415-B8A7-446B-8277-6128FF4759A3}" type="slidenum">
              <a:rPr lang="en-US" altLang="en-US"/>
              <a:pPr/>
              <a:t>‹#›</a:t>
            </a:fld>
            <a:endParaRPr lang="en-US" altLang="en-US"/>
          </a:p>
        </p:txBody>
      </p:sp>
    </p:spTree>
    <p:extLst>
      <p:ext uri="{BB962C8B-B14F-4D97-AF65-F5344CB8AC3E}">
        <p14:creationId xmlns:p14="http://schemas.microsoft.com/office/powerpoint/2010/main" val="2818997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CFA20989-3862-4650-A9CA-830C559C7ABC}" type="slidenum">
              <a:rPr lang="en-US" altLang="en-US"/>
              <a:pPr/>
              <a:t>‹#›</a:t>
            </a:fld>
            <a:endParaRPr lang="en-US" altLang="en-US"/>
          </a:p>
        </p:txBody>
      </p:sp>
    </p:spTree>
    <p:extLst>
      <p:ext uri="{BB962C8B-B14F-4D97-AF65-F5344CB8AC3E}">
        <p14:creationId xmlns:p14="http://schemas.microsoft.com/office/powerpoint/2010/main" val="2455037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146" name="Picture 2" descr="title-page-blue-righ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a:spLocks noGrp="1" noChangeArrowheads="1"/>
          </p:cNvSpPr>
          <p:nvPr>
            <p:ph type="title"/>
          </p:nvPr>
        </p:nvSpPr>
        <p:spPr bwMode="auto">
          <a:xfrm>
            <a:off x="2057400" y="274638"/>
            <a:ext cx="6629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Edit Master title style</a:t>
            </a:r>
          </a:p>
        </p:txBody>
      </p:sp>
      <p:sp>
        <p:nvSpPr>
          <p:cNvPr id="6148" name="Rectangle 4"/>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 name="Rectangle 5"/>
          <p:cNvSpPr>
            <a:spLocks noGrp="1" noChangeArrowheads="1"/>
          </p:cNvSpPr>
          <p:nvPr>
            <p:ph type="dt" sz="half" idx="2"/>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 name="Rectangle 6"/>
          <p:cNvSpPr>
            <a:spLocks noGrp="1" noChangeArrowheads="1"/>
          </p:cNvSpPr>
          <p:nvPr>
            <p:ph type="ftr" sz="quarter" idx="3"/>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1" name="Rectangle 7"/>
          <p:cNvSpPr>
            <a:spLocks noGrp="1" noChangeArrowheads="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3C47145E-D6FA-4330-A200-D712008FCC9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4000" b="1" kern="1200">
          <a:solidFill>
            <a:srgbClr val="0064A2"/>
          </a:solidFill>
          <a:latin typeface="+mj-lt"/>
          <a:ea typeface="+mj-ea"/>
          <a:cs typeface="+mj-cs"/>
        </a:defRPr>
      </a:lvl1pPr>
      <a:lvl2pPr algn="ctr" rtl="0" eaLnBrk="0" fontAlgn="base" hangingPunct="0">
        <a:spcBef>
          <a:spcPct val="0"/>
        </a:spcBef>
        <a:spcAft>
          <a:spcPct val="0"/>
        </a:spcAft>
        <a:defRPr sz="4000" b="1">
          <a:solidFill>
            <a:srgbClr val="0064A2"/>
          </a:solidFill>
          <a:latin typeface="Optima"/>
        </a:defRPr>
      </a:lvl2pPr>
      <a:lvl3pPr algn="ctr" rtl="0" eaLnBrk="0" fontAlgn="base" hangingPunct="0">
        <a:spcBef>
          <a:spcPct val="0"/>
        </a:spcBef>
        <a:spcAft>
          <a:spcPct val="0"/>
        </a:spcAft>
        <a:defRPr sz="4000" b="1">
          <a:solidFill>
            <a:srgbClr val="0064A2"/>
          </a:solidFill>
          <a:latin typeface="Optima"/>
        </a:defRPr>
      </a:lvl3pPr>
      <a:lvl4pPr algn="ctr" rtl="0" eaLnBrk="0" fontAlgn="base" hangingPunct="0">
        <a:spcBef>
          <a:spcPct val="0"/>
        </a:spcBef>
        <a:spcAft>
          <a:spcPct val="0"/>
        </a:spcAft>
        <a:defRPr sz="4000" b="1">
          <a:solidFill>
            <a:srgbClr val="0064A2"/>
          </a:solidFill>
          <a:latin typeface="Optima"/>
        </a:defRPr>
      </a:lvl4pPr>
      <a:lvl5pPr algn="ctr" rtl="0" eaLnBrk="0" fontAlgn="base" hangingPunct="0">
        <a:spcBef>
          <a:spcPct val="0"/>
        </a:spcBef>
        <a:spcAft>
          <a:spcPct val="0"/>
        </a:spcAft>
        <a:defRPr sz="4000" b="1">
          <a:solidFill>
            <a:srgbClr val="0064A2"/>
          </a:solidFill>
          <a:latin typeface="Optima"/>
        </a:defRPr>
      </a:lvl5pPr>
      <a:lvl6pPr marL="457200" algn="ctr" rtl="0" eaLnBrk="0" fontAlgn="base" hangingPunct="0">
        <a:spcBef>
          <a:spcPct val="0"/>
        </a:spcBef>
        <a:spcAft>
          <a:spcPct val="0"/>
        </a:spcAft>
        <a:defRPr sz="4000" b="1">
          <a:solidFill>
            <a:srgbClr val="0064A2"/>
          </a:solidFill>
          <a:latin typeface="Optima"/>
        </a:defRPr>
      </a:lvl6pPr>
      <a:lvl7pPr marL="914400" algn="ctr" rtl="0" eaLnBrk="0" fontAlgn="base" hangingPunct="0">
        <a:spcBef>
          <a:spcPct val="0"/>
        </a:spcBef>
        <a:spcAft>
          <a:spcPct val="0"/>
        </a:spcAft>
        <a:defRPr sz="4000" b="1">
          <a:solidFill>
            <a:srgbClr val="0064A2"/>
          </a:solidFill>
          <a:latin typeface="Optima"/>
        </a:defRPr>
      </a:lvl7pPr>
      <a:lvl8pPr marL="1371600" algn="ctr" rtl="0" eaLnBrk="0" fontAlgn="base" hangingPunct="0">
        <a:spcBef>
          <a:spcPct val="0"/>
        </a:spcBef>
        <a:spcAft>
          <a:spcPct val="0"/>
        </a:spcAft>
        <a:defRPr sz="4000" b="1">
          <a:solidFill>
            <a:srgbClr val="0064A2"/>
          </a:solidFill>
          <a:latin typeface="Optima"/>
        </a:defRPr>
      </a:lvl8pPr>
      <a:lvl9pPr marL="1828800" algn="ctr" rtl="0" eaLnBrk="0" fontAlgn="base" hangingPunct="0">
        <a:spcBef>
          <a:spcPct val="0"/>
        </a:spcBef>
        <a:spcAft>
          <a:spcPct val="0"/>
        </a:spcAft>
        <a:defRPr sz="4000" b="1">
          <a:solidFill>
            <a:srgbClr val="0064A2"/>
          </a:solidFill>
          <a:latin typeface="Optima"/>
        </a:defRPr>
      </a:lvl9pPr>
    </p:titleStyle>
    <p:bodyStyle>
      <a:lvl1pPr marL="342900" indent="-342900" algn="l" rtl="0" eaLnBrk="0" fontAlgn="base" hangingPunct="0">
        <a:spcBef>
          <a:spcPct val="20000"/>
        </a:spcBef>
        <a:spcAft>
          <a:spcPct val="0"/>
        </a:spcAft>
        <a:buClr>
          <a:srgbClr val="0064A2"/>
        </a:buClr>
        <a:buSzPct val="50000"/>
        <a:buFont typeface="Wingdings" panose="05000000000000000000"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0064A2"/>
        </a:buClr>
        <a:buSzPct val="60000"/>
        <a:buFont typeface="Wingdings" panose="05000000000000000000" pitchFamily="2" charset="2"/>
        <a:buChar char="Ø"/>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0064A2"/>
        </a:buClr>
        <a:buSzPct val="60000"/>
        <a:buFont typeface="Wingdings" panose="05000000000000000000" pitchFamily="2" charset="2"/>
        <a:buChar char="ª"/>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64A2"/>
        </a:buClr>
        <a:buSzPct val="35000"/>
        <a:buFont typeface="Wingdings" panose="05000000000000000000" pitchFamily="2" charset="2"/>
        <a:buChar char="u"/>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64A2"/>
        </a:buClr>
        <a:buSzPct val="35000"/>
        <a:buFont typeface="Wingdings" panose="05000000000000000000" pitchFamily="2" charset="2"/>
        <a:buChar char="v"/>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2" descr="slide-page-blue-righ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p:nvPr>
        </p:nvSpPr>
        <p:spPr bwMode="auto">
          <a:xfrm>
            <a:off x="2057400" y="274638"/>
            <a:ext cx="6629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Edit Master title style</a:t>
            </a:r>
          </a:p>
        </p:txBody>
      </p:sp>
      <p:sp>
        <p:nvSpPr>
          <p:cNvPr id="5124" name="Rectangle 4"/>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7829"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77830"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77831"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CD4CACC-71A0-44BF-8512-AF3C421A7AB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fontAlgn="base">
        <a:spcBef>
          <a:spcPct val="0"/>
        </a:spcBef>
        <a:spcAft>
          <a:spcPct val="0"/>
        </a:spcAft>
        <a:defRPr sz="4000" b="1" kern="1200">
          <a:solidFill>
            <a:srgbClr val="0064A2"/>
          </a:solidFill>
          <a:latin typeface="+mj-lt"/>
          <a:ea typeface="+mj-ea"/>
          <a:cs typeface="+mj-cs"/>
        </a:defRPr>
      </a:lvl1pPr>
      <a:lvl2pPr algn="ctr" rtl="0" fontAlgn="base">
        <a:spcBef>
          <a:spcPct val="0"/>
        </a:spcBef>
        <a:spcAft>
          <a:spcPct val="0"/>
        </a:spcAft>
        <a:defRPr sz="4000" b="1">
          <a:solidFill>
            <a:srgbClr val="0064A2"/>
          </a:solidFill>
          <a:latin typeface="Optima"/>
        </a:defRPr>
      </a:lvl2pPr>
      <a:lvl3pPr algn="ctr" rtl="0" fontAlgn="base">
        <a:spcBef>
          <a:spcPct val="0"/>
        </a:spcBef>
        <a:spcAft>
          <a:spcPct val="0"/>
        </a:spcAft>
        <a:defRPr sz="4000" b="1">
          <a:solidFill>
            <a:srgbClr val="0064A2"/>
          </a:solidFill>
          <a:latin typeface="Optima"/>
        </a:defRPr>
      </a:lvl3pPr>
      <a:lvl4pPr algn="ctr" rtl="0" fontAlgn="base">
        <a:spcBef>
          <a:spcPct val="0"/>
        </a:spcBef>
        <a:spcAft>
          <a:spcPct val="0"/>
        </a:spcAft>
        <a:defRPr sz="4000" b="1">
          <a:solidFill>
            <a:srgbClr val="0064A2"/>
          </a:solidFill>
          <a:latin typeface="Optima"/>
        </a:defRPr>
      </a:lvl4pPr>
      <a:lvl5pPr algn="ctr" rtl="0" fontAlgn="base">
        <a:spcBef>
          <a:spcPct val="0"/>
        </a:spcBef>
        <a:spcAft>
          <a:spcPct val="0"/>
        </a:spcAft>
        <a:defRPr sz="4000" b="1">
          <a:solidFill>
            <a:srgbClr val="0064A2"/>
          </a:solidFill>
          <a:latin typeface="Optima"/>
        </a:defRPr>
      </a:lvl5pPr>
      <a:lvl6pPr marL="457200" algn="ctr" rtl="0" fontAlgn="base">
        <a:spcBef>
          <a:spcPct val="0"/>
        </a:spcBef>
        <a:spcAft>
          <a:spcPct val="0"/>
        </a:spcAft>
        <a:defRPr sz="4000" b="1">
          <a:solidFill>
            <a:srgbClr val="0064A2"/>
          </a:solidFill>
          <a:latin typeface="Optima"/>
        </a:defRPr>
      </a:lvl6pPr>
      <a:lvl7pPr marL="914400" algn="ctr" rtl="0" fontAlgn="base">
        <a:spcBef>
          <a:spcPct val="0"/>
        </a:spcBef>
        <a:spcAft>
          <a:spcPct val="0"/>
        </a:spcAft>
        <a:defRPr sz="4000" b="1">
          <a:solidFill>
            <a:srgbClr val="0064A2"/>
          </a:solidFill>
          <a:latin typeface="Optima"/>
        </a:defRPr>
      </a:lvl7pPr>
      <a:lvl8pPr marL="1371600" algn="ctr" rtl="0" fontAlgn="base">
        <a:spcBef>
          <a:spcPct val="0"/>
        </a:spcBef>
        <a:spcAft>
          <a:spcPct val="0"/>
        </a:spcAft>
        <a:defRPr sz="4000" b="1">
          <a:solidFill>
            <a:srgbClr val="0064A2"/>
          </a:solidFill>
          <a:latin typeface="Optima"/>
        </a:defRPr>
      </a:lvl8pPr>
      <a:lvl9pPr marL="1828800" algn="ctr" rtl="0" fontAlgn="base">
        <a:spcBef>
          <a:spcPct val="0"/>
        </a:spcBef>
        <a:spcAft>
          <a:spcPct val="0"/>
        </a:spcAft>
        <a:defRPr sz="4000" b="1">
          <a:solidFill>
            <a:srgbClr val="0064A2"/>
          </a:solidFill>
          <a:latin typeface="Optima"/>
        </a:defRPr>
      </a:lvl9pPr>
    </p:titleStyle>
    <p:bodyStyle>
      <a:lvl1pPr marL="342900" indent="-342900" algn="l" rtl="0" fontAlgn="base">
        <a:spcBef>
          <a:spcPct val="20000"/>
        </a:spcBef>
        <a:spcAft>
          <a:spcPct val="0"/>
        </a:spcAft>
        <a:buClr>
          <a:srgbClr val="0064A2"/>
        </a:buClr>
        <a:buSzPct val="50000"/>
        <a:buFont typeface="Wingdings" panose="05000000000000000000" pitchFamily="2" charset="2"/>
        <a:buChar char="¨"/>
        <a:defRPr sz="3200" kern="1200">
          <a:solidFill>
            <a:schemeClr val="tx1"/>
          </a:solidFill>
          <a:latin typeface="+mn-lt"/>
          <a:ea typeface="+mn-ea"/>
          <a:cs typeface="+mn-cs"/>
        </a:defRPr>
      </a:lvl1pPr>
      <a:lvl2pPr marL="742950" indent="-285750" algn="l" rtl="0" fontAlgn="base">
        <a:spcBef>
          <a:spcPct val="20000"/>
        </a:spcBef>
        <a:spcAft>
          <a:spcPct val="0"/>
        </a:spcAft>
        <a:buClr>
          <a:srgbClr val="0064A2"/>
        </a:buClr>
        <a:buSzPct val="60000"/>
        <a:buFont typeface="Wingdings" panose="05000000000000000000" pitchFamily="2" charset="2"/>
        <a:buChar char="Ø"/>
        <a:defRPr sz="2800" kern="1200">
          <a:solidFill>
            <a:schemeClr val="tx1"/>
          </a:solidFill>
          <a:latin typeface="+mn-lt"/>
          <a:ea typeface="+mn-ea"/>
          <a:cs typeface="+mn-cs"/>
        </a:defRPr>
      </a:lvl2pPr>
      <a:lvl3pPr marL="1143000" indent="-228600" algn="l" rtl="0" fontAlgn="base">
        <a:spcBef>
          <a:spcPct val="20000"/>
        </a:spcBef>
        <a:spcAft>
          <a:spcPct val="0"/>
        </a:spcAft>
        <a:buClr>
          <a:srgbClr val="0064A2"/>
        </a:buClr>
        <a:buSzPct val="60000"/>
        <a:buFont typeface="Wingdings" panose="05000000000000000000" pitchFamily="2" charset="2"/>
        <a:buChar char="ª"/>
        <a:defRPr sz="2400" kern="1200">
          <a:solidFill>
            <a:schemeClr val="tx1"/>
          </a:solidFill>
          <a:latin typeface="+mn-lt"/>
          <a:ea typeface="+mn-ea"/>
          <a:cs typeface="+mn-cs"/>
        </a:defRPr>
      </a:lvl3pPr>
      <a:lvl4pPr marL="1600200" indent="-228600" algn="l" rtl="0" fontAlgn="base">
        <a:spcBef>
          <a:spcPct val="20000"/>
        </a:spcBef>
        <a:spcAft>
          <a:spcPct val="0"/>
        </a:spcAft>
        <a:buClr>
          <a:srgbClr val="0064A2"/>
        </a:buClr>
        <a:buSzPct val="35000"/>
        <a:buFont typeface="Wingdings" panose="05000000000000000000" pitchFamily="2" charset="2"/>
        <a:buChar char="u"/>
        <a:defRPr sz="2000" kern="1200">
          <a:solidFill>
            <a:schemeClr val="tx1"/>
          </a:solidFill>
          <a:latin typeface="+mn-lt"/>
          <a:ea typeface="+mn-ea"/>
          <a:cs typeface="+mn-cs"/>
        </a:defRPr>
      </a:lvl4pPr>
      <a:lvl5pPr marL="2057400" indent="-228600" algn="l" rtl="0" fontAlgn="base">
        <a:spcBef>
          <a:spcPct val="20000"/>
        </a:spcBef>
        <a:spcAft>
          <a:spcPct val="0"/>
        </a:spcAft>
        <a:buClr>
          <a:srgbClr val="0064A2"/>
        </a:buClr>
        <a:buSzPct val="35000"/>
        <a:buFont typeface="Wingdings" panose="05000000000000000000" pitchFamily="2" charset="2"/>
        <a:buChar char="v"/>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idx="4294967295"/>
          </p:nvPr>
        </p:nvSpPr>
        <p:spPr>
          <a:xfrm>
            <a:off x="228600" y="1066800"/>
            <a:ext cx="8458200" cy="2133600"/>
          </a:xfrm>
        </p:spPr>
        <p:txBody>
          <a:bodyPr/>
          <a:lstStyle/>
          <a:p>
            <a:r>
              <a:rPr lang="en-US" altLang="en-US" dirty="0"/>
              <a:t>The 2016 TNI Standard – Module 2</a:t>
            </a:r>
            <a:br>
              <a:rPr lang="en-US" altLang="en-US" dirty="0"/>
            </a:br>
            <a:r>
              <a:rPr lang="en-US" altLang="en-US" dirty="0"/>
              <a:t>Quality Systems General Requirements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r>
              <a:rPr lang="en-US" altLang="en-US" dirty="0"/>
              <a:t>Parameter and Analyte</a:t>
            </a:r>
          </a:p>
        </p:txBody>
      </p:sp>
      <p:sp>
        <p:nvSpPr>
          <p:cNvPr id="159747" name="Rectangle 4"/>
          <p:cNvSpPr>
            <a:spLocks noChangeArrowheads="1"/>
          </p:cNvSpPr>
          <p:nvPr/>
        </p:nvSpPr>
        <p:spPr bwMode="auto">
          <a:xfrm>
            <a:off x="448733" y="12954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lvl="1"/>
            <a:r>
              <a:rPr lang="en-US" altLang="en-US" sz="2400" b="1" strike="sngStrike" dirty="0"/>
              <a:t>Parameter: </a:t>
            </a:r>
            <a:r>
              <a:rPr lang="en-US" altLang="en-US" sz="2400" strike="sngStrike" dirty="0"/>
              <a:t>a measurable quantity, e.g. temperature, that determines the result of a scientific experiment and can be altered to vary the result.</a:t>
            </a:r>
          </a:p>
          <a:p>
            <a:pPr lvl="1"/>
            <a:r>
              <a:rPr lang="en-US" altLang="en-US" sz="2400" b="1" dirty="0"/>
              <a:t>Physical Parameter:  </a:t>
            </a:r>
            <a:r>
              <a:rPr lang="en-US" altLang="en-US" sz="2400" dirty="0"/>
              <a:t>a measurement of a physical characteristic or property of a sample as distinguished from the concentrations of chemical or biological components</a:t>
            </a:r>
          </a:p>
          <a:p>
            <a:pPr lvl="1"/>
            <a:r>
              <a:rPr lang="en-US" altLang="en-US" sz="2400" b="1" dirty="0"/>
              <a:t>Analyte: </a:t>
            </a:r>
            <a:r>
              <a:rPr lang="en-US" altLang="en-US" sz="2400" dirty="0"/>
              <a:t>A substance, organism, physical parameter, property, or chemical constituent(s) for which an environmental sample is being analyzed.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A69618-19EA-4726-98F1-2D25D136BB66}"/>
              </a:ext>
            </a:extLst>
          </p:cNvPr>
          <p:cNvSpPr>
            <a:spLocks noGrp="1"/>
          </p:cNvSpPr>
          <p:nvPr>
            <p:ph type="title"/>
          </p:nvPr>
        </p:nvSpPr>
        <p:spPr/>
        <p:txBody>
          <a:bodyPr/>
          <a:lstStyle/>
          <a:p>
            <a:r>
              <a:rPr lang="en-US" dirty="0"/>
              <a:t>Reference Method</a:t>
            </a:r>
          </a:p>
        </p:txBody>
      </p:sp>
      <p:sp>
        <p:nvSpPr>
          <p:cNvPr id="4" name="Content Placeholder 3">
            <a:extLst>
              <a:ext uri="{FF2B5EF4-FFF2-40B4-BE49-F238E27FC236}">
                <a16:creationId xmlns:a16="http://schemas.microsoft.com/office/drawing/2014/main" id="{3722D784-8A6D-44FC-88A3-7F7E7F3A2871}"/>
              </a:ext>
            </a:extLst>
          </p:cNvPr>
          <p:cNvSpPr>
            <a:spLocks noGrp="1"/>
          </p:cNvSpPr>
          <p:nvPr>
            <p:ph idx="1"/>
          </p:nvPr>
        </p:nvSpPr>
        <p:spPr>
          <a:xfrm>
            <a:off x="228600" y="1524000"/>
            <a:ext cx="6877050" cy="4114800"/>
          </a:xfrm>
        </p:spPr>
        <p:txBody>
          <a:bodyPr/>
          <a:lstStyle/>
          <a:p>
            <a:r>
              <a:rPr lang="en-US" sz="2400" dirty="0"/>
              <a:t>A published method issued by an organization generally recognized as competent to do so. </a:t>
            </a:r>
          </a:p>
          <a:p>
            <a:endParaRPr lang="en-US" sz="2400" dirty="0"/>
          </a:p>
          <a:p>
            <a:r>
              <a:rPr lang="en-US" sz="2400" dirty="0"/>
              <a:t>When ISO 17025 refers to a “standard method”, that term is equivalent to reference method.</a:t>
            </a:r>
          </a:p>
          <a:p>
            <a:endParaRPr lang="en-US" sz="2400" dirty="0"/>
          </a:p>
          <a:p>
            <a:r>
              <a:rPr lang="en-US" sz="2400" dirty="0"/>
              <a:t>Definition important for Modules 3-7, especially Module 4, Chemical Testing</a:t>
            </a:r>
          </a:p>
        </p:txBody>
      </p:sp>
      <p:pic>
        <p:nvPicPr>
          <p:cNvPr id="5" name="Picture 4">
            <a:extLst>
              <a:ext uri="{FF2B5EF4-FFF2-40B4-BE49-F238E27FC236}">
                <a16:creationId xmlns:a16="http://schemas.microsoft.com/office/drawing/2014/main" id="{E3996427-24F1-4FE8-9000-01F453B9B1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5200" y="1417638"/>
            <a:ext cx="1581150" cy="2095500"/>
          </a:xfrm>
          <a:prstGeom prst="rect">
            <a:avLst/>
          </a:prstGeom>
        </p:spPr>
      </p:pic>
    </p:spTree>
    <p:extLst>
      <p:ext uri="{BB962C8B-B14F-4D97-AF65-F5344CB8AC3E}">
        <p14:creationId xmlns:p14="http://schemas.microsoft.com/office/powerpoint/2010/main" val="4087290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Demonstration of Capability</a:t>
            </a:r>
          </a:p>
        </p:txBody>
      </p:sp>
      <p:sp>
        <p:nvSpPr>
          <p:cNvPr id="4" name="Content Placeholder 3"/>
          <p:cNvSpPr>
            <a:spLocks noGrp="1"/>
          </p:cNvSpPr>
          <p:nvPr>
            <p:ph idx="1"/>
          </p:nvPr>
        </p:nvSpPr>
        <p:spPr/>
        <p:txBody>
          <a:bodyPr/>
          <a:lstStyle/>
          <a:p>
            <a:r>
              <a:rPr lang="en-US" b="1" dirty="0"/>
              <a:t>Demonstration of Capability:</a:t>
            </a:r>
            <a:r>
              <a:rPr lang="en-US" dirty="0"/>
              <a:t> A procedure to establish the ability of the analyst to </a:t>
            </a:r>
            <a:r>
              <a:rPr lang="en-US" strike="sngStrike" dirty="0"/>
              <a:t>generate analytical results of</a:t>
            </a:r>
            <a:r>
              <a:rPr lang="en-US" dirty="0"/>
              <a:t> </a:t>
            </a:r>
            <a:r>
              <a:rPr lang="en-US" dirty="0">
                <a:solidFill>
                  <a:srgbClr val="FF0000"/>
                </a:solidFill>
              </a:rPr>
              <a:t>perform analyses with</a:t>
            </a:r>
            <a:r>
              <a:rPr lang="en-US" dirty="0"/>
              <a:t> acceptable accuracy and precision.</a:t>
            </a:r>
          </a:p>
        </p:txBody>
      </p:sp>
    </p:spTree>
    <p:extLst>
      <p:ext uri="{BB962C8B-B14F-4D97-AF65-F5344CB8AC3E}">
        <p14:creationId xmlns:p14="http://schemas.microsoft.com/office/powerpoint/2010/main" val="1522935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Lot</a:t>
            </a:r>
          </a:p>
        </p:txBody>
      </p:sp>
      <p:sp>
        <p:nvSpPr>
          <p:cNvPr id="3" name="Content Placeholder 2"/>
          <p:cNvSpPr>
            <a:spLocks noGrp="1"/>
          </p:cNvSpPr>
          <p:nvPr>
            <p:ph idx="1"/>
          </p:nvPr>
        </p:nvSpPr>
        <p:spPr/>
        <p:txBody>
          <a:bodyPr/>
          <a:lstStyle/>
          <a:p>
            <a:r>
              <a:rPr lang="en-US" dirty="0"/>
              <a:t>A definite amount of material produced during a single manufacturing cycle, and intended to have uniform character and quality.</a:t>
            </a:r>
          </a:p>
          <a:p>
            <a:r>
              <a:rPr lang="en-US" dirty="0"/>
              <a:t>Important for second source verification in Module 4, Chemistry</a:t>
            </a:r>
          </a:p>
          <a:p>
            <a:r>
              <a:rPr lang="en-US" dirty="0"/>
              <a:t>Important for media in Module 5, Microbiology</a:t>
            </a:r>
          </a:p>
        </p:txBody>
      </p:sp>
    </p:spTree>
    <p:extLst>
      <p:ext uri="{BB962C8B-B14F-4D97-AF65-F5344CB8AC3E}">
        <p14:creationId xmlns:p14="http://schemas.microsoft.com/office/powerpoint/2010/main" val="214809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US" altLang="en-US" dirty="0"/>
              <a:t>Data Integrity</a:t>
            </a:r>
          </a:p>
        </p:txBody>
      </p:sp>
      <p:sp>
        <p:nvSpPr>
          <p:cNvPr id="165891" name="Rectangle 4"/>
          <p:cNvSpPr>
            <a:spLocks noChangeArrowheads="1"/>
          </p:cNvSpPr>
          <p:nvPr/>
        </p:nvSpPr>
        <p:spPr bwMode="auto">
          <a:xfrm>
            <a:off x="152400" y="1417638"/>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lvl="1">
              <a:buFont typeface="Wingdings" panose="05000000000000000000" pitchFamily="2" charset="2"/>
              <a:buChar char="q"/>
            </a:pPr>
            <a:r>
              <a:rPr lang="en-US" altLang="en-US" sz="2400" b="1" dirty="0"/>
              <a:t>Data Integrity: </a:t>
            </a:r>
            <a:r>
              <a:rPr lang="en-US" altLang="en-US" sz="2400" dirty="0"/>
              <a:t>The condition that exists when data are sound, correct, and complete and accurately reflect activities and requirements.</a:t>
            </a:r>
          </a:p>
          <a:p>
            <a:pPr lvl="1">
              <a:buFont typeface="Wingdings" panose="05000000000000000000" pitchFamily="2" charset="2"/>
              <a:buChar char="q"/>
            </a:pPr>
            <a:r>
              <a:rPr lang="en-US" sz="2400" b="1" dirty="0"/>
              <a:t>In-depth Data Monitoring</a:t>
            </a:r>
            <a:r>
              <a:rPr lang="en-US" sz="2400" dirty="0"/>
              <a:t>:  When used in the context of data integrity activities, a review and evaluation of documentation related to all aspects of the data generation process that includes items such as preparation, equipment, software, calculations and quality controls.  Such monitoring shall determine if the laboratory uses appropriate data handling, data use and data reduction activities to support the laboratory’s data integrity policies and procedures.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US" altLang="en-US" dirty="0"/>
              <a:t>Data Integrity Clarification</a:t>
            </a:r>
          </a:p>
        </p:txBody>
      </p:sp>
      <p:sp>
        <p:nvSpPr>
          <p:cNvPr id="145411" name="Rectangle 4"/>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a:buFont typeface="Wingdings" panose="05000000000000000000" pitchFamily="2" charset="2"/>
              <a:buNone/>
            </a:pPr>
            <a:r>
              <a:rPr lang="en-US" altLang="en-US"/>
              <a:t>4.2.8.1 The laboratory shall establish and maintain a documented data integrity system. There are four (4) required elements within a data integrity system. These are 1) data integrity training, 2) signed data integrity documentation for all laboratory employees, 3) periodic in-depth data monitoring, and 4) data integrity procedure documentation.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ltLang="en-US" dirty="0"/>
              <a:t>Move of ISO Language</a:t>
            </a:r>
          </a:p>
        </p:txBody>
      </p:sp>
      <p:sp>
        <p:nvSpPr>
          <p:cNvPr id="120835" name="Rectangle 4"/>
          <p:cNvSpPr>
            <a:spLocks noChangeArrowheads="1"/>
          </p:cNvSpPr>
          <p:nvPr/>
        </p:nvSpPr>
        <p:spPr bwMode="auto">
          <a:xfrm>
            <a:off x="457200" y="1600201"/>
            <a:ext cx="82296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r>
              <a:rPr lang="en-US" altLang="en-US" dirty="0"/>
              <a:t>5.4.4 Non Standard Methods </a:t>
            </a:r>
          </a:p>
          <a:p>
            <a:pPr lvl="1"/>
            <a:r>
              <a:rPr lang="en-US" altLang="en-US" dirty="0"/>
              <a:t>5.4.4.1 and 5.4.4.2 </a:t>
            </a:r>
            <a:r>
              <a:rPr lang="en-US" altLang="en-US" i="1" dirty="0"/>
              <a:t>(TNI additional requirements – added for clarity)</a:t>
            </a:r>
            <a:endParaRPr lang="en-US" altLang="en-US" dirty="0"/>
          </a:p>
          <a:p>
            <a:r>
              <a:rPr lang="en-US" altLang="en-US" dirty="0"/>
              <a:t>5.4.5 Validation of Methods</a:t>
            </a:r>
          </a:p>
          <a:p>
            <a:pPr lvl="1"/>
            <a:r>
              <a:rPr lang="en-US" altLang="en-US" dirty="0"/>
              <a:t>5.4.5.4 </a:t>
            </a:r>
            <a:r>
              <a:rPr lang="en-US" altLang="en-US" i="1" dirty="0"/>
              <a:t>(TNI additional requirements – added for clarity)</a:t>
            </a:r>
          </a:p>
        </p:txBody>
      </p:sp>
      <p:sp>
        <p:nvSpPr>
          <p:cNvPr id="2" name="TextBox 1"/>
          <p:cNvSpPr txBox="1"/>
          <p:nvPr/>
        </p:nvSpPr>
        <p:spPr>
          <a:xfrm>
            <a:off x="1295400" y="5334000"/>
            <a:ext cx="6248400" cy="83099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dirty="0"/>
              <a:t>These sections only apply to laboratories that develop or modify methods.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2"/>
          <p:cNvSpPr>
            <a:spLocks noGrp="1" noChangeArrowheads="1"/>
          </p:cNvSpPr>
          <p:nvPr>
            <p:ph type="title"/>
          </p:nvPr>
        </p:nvSpPr>
        <p:spPr>
          <a:xfrm>
            <a:off x="990600" y="381000"/>
            <a:ext cx="8204200" cy="1143000"/>
          </a:xfrm>
          <a:noFill/>
          <a:ln/>
        </p:spPr>
        <p:txBody>
          <a:bodyPr/>
          <a:lstStyle/>
          <a:p>
            <a:r>
              <a:rPr lang="en-US" dirty="0"/>
              <a:t>5.4.4 Non-standard Methods</a:t>
            </a:r>
          </a:p>
        </p:txBody>
      </p:sp>
      <p:sp>
        <p:nvSpPr>
          <p:cNvPr id="606211" name="Rectangle 3"/>
          <p:cNvSpPr>
            <a:spLocks noGrp="1" noChangeArrowheads="1"/>
          </p:cNvSpPr>
          <p:nvPr>
            <p:ph sz="quarter" idx="1"/>
          </p:nvPr>
        </p:nvSpPr>
        <p:spPr>
          <a:xfrm>
            <a:off x="457200" y="1524000"/>
            <a:ext cx="8153400" cy="4591050"/>
          </a:xfrm>
          <a:noFill/>
          <a:ln/>
        </p:spPr>
        <p:txBody>
          <a:bodyPr>
            <a:normAutofit lnSpcReduction="10000"/>
          </a:bodyPr>
          <a:lstStyle/>
          <a:p>
            <a:pPr>
              <a:buFont typeface="Wingdings" pitchFamily="2" charset="2"/>
              <a:buChar char="Ø"/>
            </a:pPr>
            <a:r>
              <a:rPr lang="en-US" dirty="0"/>
              <a:t>  Subject to agreement with client</a:t>
            </a:r>
          </a:p>
          <a:p>
            <a:pPr>
              <a:buFont typeface="Wingdings" pitchFamily="2" charset="2"/>
              <a:buChar char="Ø"/>
            </a:pPr>
            <a:r>
              <a:rPr lang="en-US" dirty="0"/>
              <a:t>  Requires clear client specification</a:t>
            </a:r>
          </a:p>
          <a:p>
            <a:pPr>
              <a:buFont typeface="Wingdings" pitchFamily="2" charset="2"/>
              <a:buChar char="Ø"/>
            </a:pPr>
            <a:r>
              <a:rPr lang="en-US" dirty="0"/>
              <a:t>  Requires validation before use</a:t>
            </a:r>
          </a:p>
          <a:p>
            <a:pPr marL="0" indent="0">
              <a:buNone/>
            </a:pPr>
            <a:r>
              <a:rPr lang="en-US" dirty="0"/>
              <a:t>5.4.4.1 Notes a-k shall be considered, e.g.:</a:t>
            </a:r>
          </a:p>
          <a:p>
            <a:pPr>
              <a:buFont typeface="Wingdings" panose="05000000000000000000" pitchFamily="2" charset="2"/>
              <a:buChar char="Ø"/>
            </a:pPr>
            <a:r>
              <a:rPr lang="en-US" dirty="0"/>
              <a:t>Scope</a:t>
            </a:r>
          </a:p>
          <a:p>
            <a:pPr>
              <a:buFont typeface="Wingdings" panose="05000000000000000000" pitchFamily="2" charset="2"/>
              <a:buChar char="Ø"/>
            </a:pPr>
            <a:r>
              <a:rPr lang="en-US" dirty="0"/>
              <a:t>Procedure</a:t>
            </a:r>
          </a:p>
          <a:p>
            <a:pPr>
              <a:buFont typeface="Wingdings" panose="05000000000000000000" pitchFamily="2" charset="2"/>
              <a:buChar char="Ø"/>
            </a:pPr>
            <a:r>
              <a:rPr lang="en-US" dirty="0"/>
              <a:t>Acceptance criteria</a:t>
            </a:r>
          </a:p>
          <a:p>
            <a:pPr marL="0" indent="0">
              <a:buNone/>
            </a:pPr>
            <a:r>
              <a:rPr lang="en-US" dirty="0"/>
              <a:t>5.4.4.2 SOP required for methods</a:t>
            </a:r>
          </a:p>
          <a:p>
            <a:pPr marL="0" indent="0">
              <a:buNone/>
            </a:pPr>
            <a:endParaRPr lang="en-US" dirty="0"/>
          </a:p>
        </p:txBody>
      </p:sp>
    </p:spTree>
    <p:extLst>
      <p:ext uri="{BB962C8B-B14F-4D97-AF65-F5344CB8AC3E}">
        <p14:creationId xmlns:p14="http://schemas.microsoft.com/office/powerpoint/2010/main" val="1119960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6" name="Rectangle 2"/>
          <p:cNvSpPr>
            <a:spLocks noGrp="1" noChangeArrowheads="1"/>
          </p:cNvSpPr>
          <p:nvPr>
            <p:ph type="title"/>
          </p:nvPr>
        </p:nvSpPr>
        <p:spPr>
          <a:noFill/>
          <a:ln/>
        </p:spPr>
        <p:txBody>
          <a:bodyPr/>
          <a:lstStyle/>
          <a:p>
            <a:r>
              <a:rPr lang="en-US" dirty="0"/>
              <a:t>5.4.5.1 Validation</a:t>
            </a:r>
          </a:p>
        </p:txBody>
      </p:sp>
      <p:sp>
        <p:nvSpPr>
          <p:cNvPr id="610307" name="Rectangle 3"/>
          <p:cNvSpPr>
            <a:spLocks noGrp="1" noChangeArrowheads="1"/>
          </p:cNvSpPr>
          <p:nvPr>
            <p:ph sz="quarter" idx="1"/>
          </p:nvPr>
        </p:nvSpPr>
        <p:spPr>
          <a:xfrm>
            <a:off x="228600" y="1752600"/>
            <a:ext cx="8178800" cy="3048000"/>
          </a:xfrm>
          <a:noFill/>
          <a:ln/>
        </p:spPr>
        <p:txBody>
          <a:bodyPr/>
          <a:lstStyle/>
          <a:p>
            <a:r>
              <a:rPr lang="en-US" dirty="0"/>
              <a:t>Validation is the confirmation by </a:t>
            </a:r>
            <a:r>
              <a:rPr lang="en-US" u="sng" dirty="0"/>
              <a:t>examination</a:t>
            </a:r>
            <a:r>
              <a:rPr lang="en-US" dirty="0"/>
              <a:t> and the provision of </a:t>
            </a:r>
            <a:r>
              <a:rPr lang="en-US" u="sng" dirty="0"/>
              <a:t>objective evidence</a:t>
            </a:r>
            <a:r>
              <a:rPr lang="en-US" dirty="0"/>
              <a:t> that the particular requirements for a </a:t>
            </a:r>
            <a:r>
              <a:rPr lang="en-US" u="sng" dirty="0"/>
              <a:t>specific intended use</a:t>
            </a:r>
            <a:r>
              <a:rPr lang="en-US" dirty="0"/>
              <a:t> are fulfilled.</a:t>
            </a:r>
          </a:p>
        </p:txBody>
      </p:sp>
    </p:spTree>
    <p:extLst>
      <p:ext uri="{BB962C8B-B14F-4D97-AF65-F5344CB8AC3E}">
        <p14:creationId xmlns:p14="http://schemas.microsoft.com/office/powerpoint/2010/main" val="4215582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6" name="Rectangle 2"/>
          <p:cNvSpPr>
            <a:spLocks noGrp="1" noChangeArrowheads="1"/>
          </p:cNvSpPr>
          <p:nvPr>
            <p:ph type="title"/>
          </p:nvPr>
        </p:nvSpPr>
        <p:spPr>
          <a:noFill/>
          <a:ln/>
        </p:spPr>
        <p:txBody>
          <a:bodyPr/>
          <a:lstStyle/>
          <a:p>
            <a:r>
              <a:rPr lang="en-US" dirty="0"/>
              <a:t>5.4.5.2 Validation of Methods</a:t>
            </a:r>
          </a:p>
        </p:txBody>
      </p:sp>
      <p:sp>
        <p:nvSpPr>
          <p:cNvPr id="610307" name="Rectangle 3"/>
          <p:cNvSpPr>
            <a:spLocks noGrp="1" noChangeArrowheads="1"/>
          </p:cNvSpPr>
          <p:nvPr>
            <p:ph sz="quarter" idx="1"/>
          </p:nvPr>
        </p:nvSpPr>
        <p:spPr>
          <a:xfrm>
            <a:off x="228600" y="1600200"/>
            <a:ext cx="8178800" cy="4800600"/>
          </a:xfrm>
          <a:noFill/>
          <a:ln/>
        </p:spPr>
        <p:txBody>
          <a:bodyPr/>
          <a:lstStyle/>
          <a:p>
            <a:pPr>
              <a:lnSpc>
                <a:spcPct val="90000"/>
              </a:lnSpc>
            </a:pPr>
            <a:r>
              <a:rPr lang="en-US" dirty="0"/>
              <a:t>Laboratory shall validate:</a:t>
            </a:r>
          </a:p>
          <a:p>
            <a:pPr lvl="1">
              <a:lnSpc>
                <a:spcPct val="90000"/>
              </a:lnSpc>
            </a:pPr>
            <a:r>
              <a:rPr lang="en-US" dirty="0"/>
              <a:t>non-standard methods</a:t>
            </a:r>
          </a:p>
          <a:p>
            <a:pPr lvl="1">
              <a:lnSpc>
                <a:spcPct val="90000"/>
              </a:lnSpc>
            </a:pPr>
            <a:r>
              <a:rPr lang="en-US" dirty="0"/>
              <a:t>laboratory developed methods</a:t>
            </a:r>
          </a:p>
          <a:p>
            <a:pPr lvl="1">
              <a:lnSpc>
                <a:spcPct val="90000"/>
              </a:lnSpc>
            </a:pPr>
            <a:r>
              <a:rPr lang="en-US" dirty="0"/>
              <a:t>standard methods used outside scope</a:t>
            </a:r>
          </a:p>
          <a:p>
            <a:pPr lvl="1">
              <a:lnSpc>
                <a:spcPct val="90000"/>
              </a:lnSpc>
            </a:pPr>
            <a:r>
              <a:rPr lang="en-US" dirty="0"/>
              <a:t>modifications of standard methods</a:t>
            </a:r>
          </a:p>
          <a:p>
            <a:pPr>
              <a:lnSpc>
                <a:spcPct val="90000"/>
              </a:lnSpc>
            </a:pPr>
            <a:r>
              <a:rPr lang="en-US" dirty="0"/>
              <a:t>Validation </a:t>
            </a:r>
            <a:r>
              <a:rPr lang="en-US" b="1" dirty="0"/>
              <a:t>as extensive as necessary</a:t>
            </a:r>
          </a:p>
          <a:p>
            <a:pPr>
              <a:lnSpc>
                <a:spcPct val="90000"/>
              </a:lnSpc>
            </a:pPr>
            <a:r>
              <a:rPr lang="en-US" dirty="0"/>
              <a:t>New validation required if changes made</a:t>
            </a:r>
          </a:p>
          <a:p>
            <a:pPr>
              <a:lnSpc>
                <a:spcPct val="90000"/>
              </a:lnSpc>
            </a:pPr>
            <a:r>
              <a:rPr lang="en-US" dirty="0">
                <a:solidFill>
                  <a:schemeClr val="bg2">
                    <a:lumMod val="25000"/>
                  </a:schemeClr>
                </a:solidFill>
              </a:rPr>
              <a:t>Results assessed against intended use</a:t>
            </a:r>
          </a:p>
        </p:txBody>
      </p:sp>
    </p:spTree>
    <p:extLst>
      <p:ext uri="{BB962C8B-B14F-4D97-AF65-F5344CB8AC3E}">
        <p14:creationId xmlns:p14="http://schemas.microsoft.com/office/powerpoint/2010/main" val="1600583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altLang="en-US" dirty="0"/>
              <a:t>Summary of Changes</a:t>
            </a:r>
          </a:p>
        </p:txBody>
      </p:sp>
      <p:sp>
        <p:nvSpPr>
          <p:cNvPr id="114691" name="Rectangle 4"/>
          <p:cNvSpPr>
            <a:spLocks noChangeArrowheads="1"/>
          </p:cNvSpPr>
          <p:nvPr/>
        </p:nvSpPr>
        <p:spPr bwMode="auto">
          <a:xfrm>
            <a:off x="440267" y="1219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a:buFont typeface="Wingdings" panose="05000000000000000000" pitchFamily="2" charset="2"/>
              <a:buNone/>
            </a:pPr>
            <a:r>
              <a:rPr lang="en-US" altLang="en-US" dirty="0"/>
              <a:t>Revisions to the 2009 Quality Systems Standard were almost exclusively clarifications</a:t>
            </a:r>
          </a:p>
          <a:p>
            <a:pPr>
              <a:buFont typeface="Wingdings" panose="05000000000000000000" pitchFamily="2" charset="2"/>
              <a:buNone/>
            </a:pPr>
            <a:endParaRPr lang="en-US" altLang="en-US" sz="2000" dirty="0"/>
          </a:p>
          <a:p>
            <a:pPr>
              <a:buFont typeface="Wingdings" panose="05000000000000000000" pitchFamily="2" charset="2"/>
              <a:buNone/>
            </a:pPr>
            <a:r>
              <a:rPr lang="en-US" altLang="en-US" dirty="0"/>
              <a:t>Chemistry Committee has done a great deal of work on LOD/LOQ and Calibration – those are more than clarifications</a:t>
            </a:r>
          </a:p>
          <a:p>
            <a:pPr>
              <a:buNone/>
            </a:pPr>
            <a:r>
              <a:rPr lang="en-US" altLang="en-US" dirty="0"/>
              <a:t>Microbiology and Radiochemistry Committees completely revised modules – those are more than clarifications</a:t>
            </a:r>
          </a:p>
          <a:p>
            <a:pPr>
              <a:buFont typeface="Wingdings" panose="05000000000000000000" pitchFamily="2" charset="2"/>
              <a:buNone/>
            </a:pPr>
            <a:endParaRPr lang="en-US" altLang="en-US" dirty="0"/>
          </a:p>
          <a:p>
            <a:pPr lvl="1"/>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39762"/>
          </a:xfrm>
        </p:spPr>
        <p:txBody>
          <a:bodyPr/>
          <a:lstStyle/>
          <a:p>
            <a:r>
              <a:rPr lang="en-US" dirty="0"/>
              <a:t>Validation Techniques</a:t>
            </a:r>
          </a:p>
        </p:txBody>
      </p:sp>
      <p:sp>
        <p:nvSpPr>
          <p:cNvPr id="3" name="Content Placeholder 2"/>
          <p:cNvSpPr>
            <a:spLocks noGrp="1"/>
          </p:cNvSpPr>
          <p:nvPr>
            <p:ph sz="quarter" idx="1"/>
          </p:nvPr>
        </p:nvSpPr>
        <p:spPr/>
        <p:txBody>
          <a:bodyPr>
            <a:normAutofit lnSpcReduction="10000"/>
          </a:bodyPr>
          <a:lstStyle/>
          <a:p>
            <a:r>
              <a:rPr lang="en-US" b="1" dirty="0"/>
              <a:t>Note:</a:t>
            </a:r>
            <a:r>
              <a:rPr lang="en-US" dirty="0"/>
              <a:t> should be one of, or a combination of:</a:t>
            </a:r>
          </a:p>
          <a:p>
            <a:pPr marL="914400" indent="-515938">
              <a:buFont typeface="Wingdings" pitchFamily="2" charset="2"/>
              <a:buChar char="Ø"/>
            </a:pPr>
            <a:r>
              <a:rPr lang="en-US" sz="2600" dirty="0"/>
              <a:t>calibration using reference standards or reference materials; </a:t>
            </a:r>
          </a:p>
          <a:p>
            <a:pPr marL="914400" indent="-515938">
              <a:buFont typeface="Wingdings" pitchFamily="2" charset="2"/>
              <a:buChar char="Ø"/>
            </a:pPr>
            <a:r>
              <a:rPr lang="en-US" sz="2600" dirty="0"/>
              <a:t>comparison of results achieved with other methods;</a:t>
            </a:r>
          </a:p>
          <a:p>
            <a:pPr marL="914400" indent="-515938">
              <a:buFont typeface="Wingdings" pitchFamily="2" charset="2"/>
              <a:buChar char="Ø"/>
            </a:pPr>
            <a:r>
              <a:rPr lang="en-US" sz="2600" dirty="0" err="1"/>
              <a:t>interlaboratory</a:t>
            </a:r>
            <a:r>
              <a:rPr lang="en-US" sz="2600" dirty="0"/>
              <a:t> comparisons;</a:t>
            </a:r>
          </a:p>
          <a:p>
            <a:pPr marL="914400" indent="-515938">
              <a:buFont typeface="Wingdings" pitchFamily="2" charset="2"/>
              <a:buChar char="Ø"/>
            </a:pPr>
            <a:r>
              <a:rPr lang="en-US" sz="2600" dirty="0"/>
              <a:t>systematic assessment of the factors influencing the result;</a:t>
            </a:r>
          </a:p>
          <a:p>
            <a:pPr marL="914400" indent="-515938">
              <a:buFont typeface="Wingdings" pitchFamily="2" charset="2"/>
              <a:buChar char="Ø"/>
            </a:pPr>
            <a:r>
              <a:rPr lang="en-US" sz="2600" dirty="0"/>
              <a:t>assessment of the uncertainty of the results based on scientific understanding of the theoretical principles of the method and practical experience.</a:t>
            </a:r>
          </a:p>
          <a:p>
            <a:endParaRPr lang="en-US" dirty="0"/>
          </a:p>
        </p:txBody>
      </p:sp>
    </p:spTree>
    <p:extLst>
      <p:ext uri="{BB962C8B-B14F-4D97-AF65-F5344CB8AC3E}">
        <p14:creationId xmlns:p14="http://schemas.microsoft.com/office/powerpoint/2010/main" val="6871364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5.4.5.3 Assessment of Validation Data</a:t>
            </a:r>
          </a:p>
        </p:txBody>
      </p:sp>
      <p:sp>
        <p:nvSpPr>
          <p:cNvPr id="3" name="Content Placeholder 2"/>
          <p:cNvSpPr>
            <a:spLocks noGrp="1"/>
          </p:cNvSpPr>
          <p:nvPr>
            <p:ph idx="1"/>
          </p:nvPr>
        </p:nvSpPr>
        <p:spPr/>
        <p:txBody>
          <a:bodyPr/>
          <a:lstStyle/>
          <a:p>
            <a:r>
              <a:rPr lang="en-US" dirty="0"/>
              <a:t>The range and accuracy of the values obtainable from validated methods, as assessed for the intended use, shall be relevant to the customers' needs.</a:t>
            </a:r>
          </a:p>
          <a:p>
            <a:endParaRPr lang="en-US" dirty="0"/>
          </a:p>
        </p:txBody>
      </p:sp>
    </p:spTree>
    <p:extLst>
      <p:ext uri="{BB962C8B-B14F-4D97-AF65-F5344CB8AC3E}">
        <p14:creationId xmlns:p14="http://schemas.microsoft.com/office/powerpoint/2010/main" val="492221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5.4.5.4 Extent of Validation (TNI)</a:t>
            </a:r>
          </a:p>
        </p:txBody>
      </p:sp>
      <p:sp>
        <p:nvSpPr>
          <p:cNvPr id="3" name="Content Placeholder 2"/>
          <p:cNvSpPr>
            <a:spLocks noGrp="1"/>
          </p:cNvSpPr>
          <p:nvPr>
            <p:ph idx="1"/>
          </p:nvPr>
        </p:nvSpPr>
        <p:spPr>
          <a:xfrm>
            <a:off x="457200" y="1600201"/>
            <a:ext cx="8229600" cy="3886200"/>
          </a:xfrm>
        </p:spPr>
        <p:txBody>
          <a:bodyPr/>
          <a:lstStyle/>
          <a:p>
            <a:r>
              <a:rPr lang="en-US" dirty="0"/>
              <a:t>Refer to Module 3-7</a:t>
            </a:r>
          </a:p>
          <a:p>
            <a:r>
              <a:rPr lang="en-US" dirty="0"/>
              <a:t>Validation of reference methods</a:t>
            </a:r>
          </a:p>
          <a:p>
            <a:pPr lvl="1"/>
            <a:r>
              <a:rPr lang="en-US" dirty="0"/>
              <a:t>Focus is on laboratory capability</a:t>
            </a:r>
          </a:p>
          <a:p>
            <a:pPr lvl="1"/>
            <a:r>
              <a:rPr lang="en-US" dirty="0"/>
              <a:t>Lab IDOC appropriate effort</a:t>
            </a:r>
          </a:p>
          <a:p>
            <a:r>
              <a:rPr lang="en-US" dirty="0"/>
              <a:t>Validation of non-standard methods</a:t>
            </a:r>
          </a:p>
          <a:p>
            <a:pPr lvl="1"/>
            <a:r>
              <a:rPr lang="en-US" dirty="0"/>
              <a:t>Focus is on technical validity of method</a:t>
            </a:r>
          </a:p>
          <a:p>
            <a:pPr lvl="1"/>
            <a:r>
              <a:rPr lang="en-US" dirty="0"/>
              <a:t>Validation should be more extensive</a:t>
            </a:r>
          </a:p>
        </p:txBody>
      </p:sp>
      <p:sp>
        <p:nvSpPr>
          <p:cNvPr id="4" name="TextBox 3"/>
          <p:cNvSpPr txBox="1"/>
          <p:nvPr/>
        </p:nvSpPr>
        <p:spPr>
          <a:xfrm>
            <a:off x="1143000" y="5702831"/>
            <a:ext cx="6096000" cy="461665"/>
          </a:xfrm>
          <a:prstGeom prst="rect">
            <a:avLst/>
          </a:prstGeom>
          <a:noFill/>
        </p:spPr>
        <p:txBody>
          <a:bodyPr wrap="square" rtlCol="0">
            <a:spAutoFit/>
          </a:bodyPr>
          <a:lstStyle/>
          <a:p>
            <a:r>
              <a:rPr lang="en-US" sz="2400" dirty="0"/>
              <a:t>More discussion in Module 4</a:t>
            </a:r>
          </a:p>
        </p:txBody>
      </p:sp>
    </p:spTree>
    <p:extLst>
      <p:ext uri="{BB962C8B-B14F-4D97-AF65-F5344CB8AC3E}">
        <p14:creationId xmlns:p14="http://schemas.microsoft.com/office/powerpoint/2010/main" val="2236980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6934200" cy="1143000"/>
          </a:xfrm>
        </p:spPr>
        <p:txBody>
          <a:bodyPr/>
          <a:lstStyle/>
          <a:p>
            <a:r>
              <a:rPr lang="en-US" dirty="0"/>
              <a:t>5.5.13.1 Support Equipment</a:t>
            </a:r>
          </a:p>
        </p:txBody>
      </p:sp>
      <p:sp>
        <p:nvSpPr>
          <p:cNvPr id="3" name="Content Placeholder 2"/>
          <p:cNvSpPr>
            <a:spLocks noGrp="1"/>
          </p:cNvSpPr>
          <p:nvPr>
            <p:ph idx="1"/>
          </p:nvPr>
        </p:nvSpPr>
        <p:spPr>
          <a:xfrm>
            <a:off x="457200" y="1676400"/>
            <a:ext cx="8229600" cy="4525963"/>
          </a:xfrm>
        </p:spPr>
        <p:txBody>
          <a:bodyPr/>
          <a:lstStyle/>
          <a:p>
            <a:r>
              <a:rPr lang="en-US" dirty="0"/>
              <a:t>Section completely reorganized</a:t>
            </a:r>
          </a:p>
          <a:p>
            <a:r>
              <a:rPr lang="en-US" dirty="0"/>
              <a:t>Clarifies specifications for acceptability</a:t>
            </a:r>
          </a:p>
          <a:p>
            <a:r>
              <a:rPr lang="en-US" dirty="0"/>
              <a:t>Incubators added to list of support equipment for daily checks</a:t>
            </a:r>
          </a:p>
          <a:p>
            <a:r>
              <a:rPr lang="en-US" dirty="0"/>
              <a:t>Clarifies volumetric checks only applies to devices used for quantitative analysis</a:t>
            </a:r>
          </a:p>
          <a:p>
            <a:r>
              <a:rPr lang="en-US" dirty="0"/>
              <a:t>Expanded clarity on thermometers and volumetric devices</a:t>
            </a:r>
          </a:p>
        </p:txBody>
      </p:sp>
    </p:spTree>
    <p:extLst>
      <p:ext uri="{BB962C8B-B14F-4D97-AF65-F5344CB8AC3E}">
        <p14:creationId xmlns:p14="http://schemas.microsoft.com/office/powerpoint/2010/main" val="1300285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5.5.13.1 (a) </a:t>
            </a:r>
            <a:r>
              <a:rPr lang="en-US" dirty="0"/>
              <a:t>Acceptable Verification</a:t>
            </a:r>
          </a:p>
        </p:txBody>
      </p:sp>
      <p:sp>
        <p:nvSpPr>
          <p:cNvPr id="3" name="Content Placeholder 2"/>
          <p:cNvSpPr>
            <a:spLocks noGrp="1"/>
          </p:cNvSpPr>
          <p:nvPr>
            <p:ph idx="1"/>
          </p:nvPr>
        </p:nvSpPr>
        <p:spPr/>
        <p:txBody>
          <a:bodyPr/>
          <a:lstStyle/>
          <a:p>
            <a:r>
              <a:rPr lang="en-US" sz="2800" dirty="0"/>
              <a:t>2009: The results of such calibration or verification shall be within the specifications required of the application for which this equipment is used …</a:t>
            </a:r>
          </a:p>
          <a:p>
            <a:r>
              <a:rPr lang="en-US" sz="2800" dirty="0"/>
              <a:t>2016: The results of any calibration or verification shall be within the specifications required of the application for which this equipment is used.  The laboratory shall define the specifications for acceptability if none exist in method or regulation.  If any equipment fails to meet the specifications for acceptability…</a:t>
            </a:r>
          </a:p>
        </p:txBody>
      </p:sp>
    </p:spTree>
    <p:extLst>
      <p:ext uri="{BB962C8B-B14F-4D97-AF65-F5344CB8AC3E}">
        <p14:creationId xmlns:p14="http://schemas.microsoft.com/office/powerpoint/2010/main" val="28150186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7696200" cy="868362"/>
          </a:xfrm>
        </p:spPr>
        <p:txBody>
          <a:bodyPr/>
          <a:lstStyle/>
          <a:p>
            <a:r>
              <a:rPr lang="en-US" dirty="0"/>
              <a:t>Criteria for Support Equipment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0666973"/>
              </p:ext>
            </p:extLst>
          </p:nvPr>
        </p:nvGraphicFramePr>
        <p:xfrm>
          <a:off x="685800" y="1159933"/>
          <a:ext cx="8001000" cy="4208228"/>
        </p:xfrm>
        <a:graphic>
          <a:graphicData uri="http://schemas.openxmlformats.org/drawingml/2006/table">
            <a:tbl>
              <a:tblPr firstRow="1" firstCol="1" bandRow="1">
                <a:tableStyleId>{7E9639D4-E3E2-4D34-9284-5A2195B3D0D7}</a:tableStyleId>
              </a:tblPr>
              <a:tblGrid>
                <a:gridCol w="2669581">
                  <a:extLst>
                    <a:ext uri="{9D8B030D-6E8A-4147-A177-3AD203B41FA5}">
                      <a16:colId xmlns:a16="http://schemas.microsoft.com/office/drawing/2014/main" val="20000"/>
                    </a:ext>
                  </a:extLst>
                </a:gridCol>
                <a:gridCol w="2659902">
                  <a:extLst>
                    <a:ext uri="{9D8B030D-6E8A-4147-A177-3AD203B41FA5}">
                      <a16:colId xmlns:a16="http://schemas.microsoft.com/office/drawing/2014/main" val="20001"/>
                    </a:ext>
                  </a:extLst>
                </a:gridCol>
                <a:gridCol w="2671517">
                  <a:extLst>
                    <a:ext uri="{9D8B030D-6E8A-4147-A177-3AD203B41FA5}">
                      <a16:colId xmlns:a16="http://schemas.microsoft.com/office/drawing/2014/main" val="20002"/>
                    </a:ext>
                  </a:extLst>
                </a:gridCol>
              </a:tblGrid>
              <a:tr h="317934">
                <a:tc>
                  <a:txBody>
                    <a:bodyPr/>
                    <a:lstStyle/>
                    <a:p>
                      <a:pPr marL="0" marR="0" algn="ctr">
                        <a:lnSpc>
                          <a:spcPct val="115000"/>
                        </a:lnSpc>
                        <a:spcBef>
                          <a:spcPts val="0"/>
                        </a:spcBef>
                        <a:spcAft>
                          <a:spcPts val="0"/>
                        </a:spcAft>
                      </a:pPr>
                      <a:r>
                        <a:rPr lang="en-US" sz="2000" dirty="0">
                          <a:effectLst/>
                        </a:rPr>
                        <a:t>Performance Check</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Frequency</a:t>
                      </a:r>
                      <a:endParaRPr lang="en-US"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Acceptance Criteria</a:t>
                      </a:r>
                      <a:endParaRPr lang="en-US"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1942161">
                <a:tc>
                  <a:txBody>
                    <a:bodyPr/>
                    <a:lstStyle/>
                    <a:p>
                      <a:pPr marL="0" marR="0" algn="l">
                        <a:lnSpc>
                          <a:spcPct val="115000"/>
                        </a:lnSpc>
                        <a:spcBef>
                          <a:spcPts val="0"/>
                        </a:spcBef>
                        <a:spcAft>
                          <a:spcPts val="0"/>
                        </a:spcAft>
                      </a:pPr>
                      <a:r>
                        <a:rPr lang="en-US" sz="2000" b="0" dirty="0">
                          <a:effectLst/>
                        </a:rPr>
                        <a:t>Balance calibration check [using two standard weights that bracket the expected mass]</a:t>
                      </a:r>
                      <a:endParaRPr lang="en-US" sz="2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2000" dirty="0">
                          <a:effectLst/>
                        </a:rPr>
                        <a:t>Daily prior to use</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300"/>
                        </a:spcAft>
                      </a:pPr>
                      <a:r>
                        <a:rPr lang="en-US" sz="2000" dirty="0">
                          <a:effectLst/>
                        </a:rPr>
                        <a:t>Top-loading balance: </a:t>
                      </a:r>
                      <a:r>
                        <a:rPr lang="en-US" sz="2000" dirty="0">
                          <a:effectLst/>
                          <a:sym typeface="Symbol" panose="05050102010706020507" pitchFamily="18" charset="2"/>
                        </a:rPr>
                        <a:t></a:t>
                      </a:r>
                      <a:r>
                        <a:rPr lang="en-US" sz="2000" dirty="0">
                          <a:effectLst/>
                        </a:rPr>
                        <a:t> 2% or </a:t>
                      </a:r>
                      <a:r>
                        <a:rPr lang="en-US" sz="2000" baseline="0" dirty="0">
                          <a:effectLst/>
                        </a:rPr>
                        <a:t> </a:t>
                      </a:r>
                      <a:r>
                        <a:rPr lang="en-US" sz="2000" dirty="0">
                          <a:effectLst/>
                          <a:sym typeface="Symbol" panose="05050102010706020507" pitchFamily="18" charset="2"/>
                        </a:rPr>
                        <a:t></a:t>
                      </a:r>
                      <a:r>
                        <a:rPr lang="en-US" sz="2000" dirty="0">
                          <a:effectLst/>
                        </a:rPr>
                        <a:t> 0.02g, whichever is greater</a:t>
                      </a:r>
                    </a:p>
                    <a:p>
                      <a:pPr marL="0" marR="0" algn="l">
                        <a:lnSpc>
                          <a:spcPct val="115000"/>
                        </a:lnSpc>
                        <a:spcBef>
                          <a:spcPts val="0"/>
                        </a:spcBef>
                        <a:spcAft>
                          <a:spcPts val="0"/>
                        </a:spcAft>
                      </a:pPr>
                      <a:r>
                        <a:rPr lang="en-US" sz="2000" dirty="0">
                          <a:effectLst/>
                        </a:rPr>
                        <a:t>Analytical balance: </a:t>
                      </a:r>
                      <a:r>
                        <a:rPr lang="en-US" sz="2000" dirty="0">
                          <a:effectLst/>
                          <a:sym typeface="Symbol" panose="05050102010706020507" pitchFamily="18" charset="2"/>
                        </a:rPr>
                        <a:t></a:t>
                      </a:r>
                      <a:r>
                        <a:rPr lang="en-US" sz="2000" dirty="0">
                          <a:effectLst/>
                        </a:rPr>
                        <a:t> 0.1% or </a:t>
                      </a:r>
                      <a:r>
                        <a:rPr lang="en-US" sz="2000" dirty="0">
                          <a:effectLst/>
                          <a:sym typeface="Symbol" panose="05050102010706020507" pitchFamily="18" charset="2"/>
                        </a:rPr>
                        <a:t></a:t>
                      </a:r>
                      <a:r>
                        <a:rPr lang="en-US" sz="2000" dirty="0">
                          <a:effectLst/>
                        </a:rPr>
                        <a:t> 0.5g, whichever is greater</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761572">
                <a:tc>
                  <a:txBody>
                    <a:bodyPr/>
                    <a:lstStyle/>
                    <a:p>
                      <a:pPr marL="0" marR="0" algn="l">
                        <a:lnSpc>
                          <a:spcPct val="115000"/>
                        </a:lnSpc>
                        <a:spcBef>
                          <a:spcPts val="0"/>
                        </a:spcBef>
                        <a:spcAft>
                          <a:spcPts val="0"/>
                        </a:spcAft>
                      </a:pPr>
                      <a:r>
                        <a:rPr lang="en-US" sz="2000" b="0" dirty="0">
                          <a:effectLst/>
                        </a:rPr>
                        <a:t>Verification of standard mass [using weights traceable to SI through an NMI]</a:t>
                      </a:r>
                      <a:endParaRPr lang="en-US" sz="2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2000">
                          <a:effectLst/>
                        </a:rPr>
                        <a:t>Every five years</a:t>
                      </a:r>
                      <a:endParaRPr lang="en-US"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600"/>
                        </a:spcAft>
                      </a:pPr>
                      <a:r>
                        <a:rPr lang="en-US" sz="2000" dirty="0">
                          <a:effectLst/>
                        </a:rPr>
                        <a:t>Certificate of Calibration from ISO/IEC 17025 accredited calibration laboratory</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6" name="TextBox 5"/>
          <p:cNvSpPr txBox="1"/>
          <p:nvPr/>
        </p:nvSpPr>
        <p:spPr>
          <a:xfrm>
            <a:off x="533400" y="5419141"/>
            <a:ext cx="7315200"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dirty="0"/>
              <a:t>Source: DOD Quality System Manual</a:t>
            </a:r>
          </a:p>
          <a:p>
            <a:r>
              <a:rPr lang="en-US" sz="2400" dirty="0"/>
              <a:t>http://www.denix.osd.mil/edqw/documents/documents/qsm-version-5-1-1-final/</a:t>
            </a:r>
          </a:p>
        </p:txBody>
      </p:sp>
    </p:spTree>
    <p:extLst>
      <p:ext uri="{BB962C8B-B14F-4D97-AF65-F5344CB8AC3E}">
        <p14:creationId xmlns:p14="http://schemas.microsoft.com/office/powerpoint/2010/main" val="3167879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en-US" altLang="en-US" dirty="0"/>
              <a:t>Sample Identification</a:t>
            </a:r>
          </a:p>
        </p:txBody>
      </p:sp>
      <p:sp>
        <p:nvSpPr>
          <p:cNvPr id="149507" name="Rectangle 4"/>
          <p:cNvSpPr>
            <a:spLocks noChangeArrowheads="1"/>
          </p:cNvSpPr>
          <p:nvPr/>
        </p:nvSpPr>
        <p:spPr bwMode="auto">
          <a:xfrm>
            <a:off x="228600" y="1417639"/>
            <a:ext cx="8763000" cy="323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marL="0" indent="0">
              <a:buFont typeface="Wingdings" panose="05000000000000000000" pitchFamily="2" charset="2"/>
              <a:buNone/>
            </a:pPr>
            <a:r>
              <a:rPr lang="en-US" altLang="en-US" sz="2800" dirty="0"/>
              <a:t>5.8.5 a) The laboratory shall have a documented system for uniquely identifying the samples to be tested, to ensure that there can be no confusion regarding the identity of such samples at any time. This system shall include identification for all samples, sub-samples, preservations, sample containers, tests, and subsequent extracts and/or </a:t>
            </a:r>
            <a:r>
              <a:rPr lang="en-US" altLang="en-US" sz="2800" dirty="0" err="1"/>
              <a:t>digestates</a:t>
            </a:r>
            <a:r>
              <a:rPr lang="en-US" altLang="en-US" sz="2800" dirty="0"/>
              <a:t>.</a:t>
            </a:r>
          </a:p>
          <a:p>
            <a:pPr>
              <a:buFont typeface="Wingdings" panose="05000000000000000000" pitchFamily="2" charset="2"/>
              <a:buNone/>
            </a:pPr>
            <a:endParaRPr lang="en-US" altLang="en-US" sz="2800" dirty="0"/>
          </a:p>
        </p:txBody>
      </p:sp>
      <p:sp>
        <p:nvSpPr>
          <p:cNvPr id="2" name="TextBox 1"/>
          <p:cNvSpPr txBox="1"/>
          <p:nvPr/>
        </p:nvSpPr>
        <p:spPr>
          <a:xfrm>
            <a:off x="381000" y="4648201"/>
            <a:ext cx="7924800" cy="163121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000" b="1" dirty="0"/>
              <a:t>NELAC 2003: </a:t>
            </a:r>
            <a:r>
              <a:rPr lang="en-US" sz="2000" dirty="0"/>
              <a:t>The laboratory shall assign a unique identification (ID) code to each </a:t>
            </a:r>
            <a:r>
              <a:rPr lang="en-US" sz="2000" b="1" dirty="0"/>
              <a:t>sample container </a:t>
            </a:r>
            <a:r>
              <a:rPr lang="en-US" sz="2000" dirty="0"/>
              <a:t>received in the laboratory. The use of container shape, size or other physical characteristic, such as amber glass, or purple top, is not an acceptable means of identifying the sample.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en-US" altLang="en-US" dirty="0"/>
              <a:t>5.5.13.1 (d) Thermometer Verification</a:t>
            </a:r>
          </a:p>
        </p:txBody>
      </p:sp>
      <p:sp>
        <p:nvSpPr>
          <p:cNvPr id="151555" name="Rectangle 4"/>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a:buNone/>
            </a:pPr>
            <a:r>
              <a:rPr lang="en-US" altLang="en-US" dirty="0"/>
              <a:t>Temperature measuring devices shall be calibrated or verified at least annually. Calibration or verification shall be performed using a recognized National Metrology Institute traceable reference, such as NIST, when available</a:t>
            </a:r>
            <a:r>
              <a:rPr lang="en-US" dirty="0"/>
              <a:t>, </a:t>
            </a:r>
            <a:r>
              <a:rPr lang="en-US" strike="sngStrike" dirty="0"/>
              <a:t>bracketing the range of use</a:t>
            </a:r>
            <a:r>
              <a:rPr lang="en-US" altLang="en-US" dirty="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r>
              <a:rPr lang="en-US" altLang="en-US" dirty="0"/>
              <a:t>5.5.13.1 (d) Clarification</a:t>
            </a:r>
          </a:p>
        </p:txBody>
      </p:sp>
      <p:sp>
        <p:nvSpPr>
          <p:cNvPr id="153603" name="Rectangle 4"/>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marL="571500" indent="-571500">
              <a:buFont typeface="Wingdings" panose="05000000000000000000" pitchFamily="2" charset="2"/>
              <a:buAutoNum type="romanLcParenR"/>
            </a:pPr>
            <a:r>
              <a:rPr lang="en-US" altLang="en-US" dirty="0"/>
              <a:t>If the temperature measuring device is used over a range of 10°C or less, then a single point verification within the range of use is acceptable;</a:t>
            </a:r>
          </a:p>
          <a:p>
            <a:pPr marL="571500" indent="-571500">
              <a:buFont typeface="Wingdings" panose="05000000000000000000" pitchFamily="2" charset="2"/>
              <a:buAutoNum type="romanLcParenR"/>
            </a:pPr>
            <a:r>
              <a:rPr lang="en-US" altLang="en-US" dirty="0"/>
              <a:t>ii)	If the temperature measuring device is used over a range of greater than 10°C, then the verification must bracket the range of use.</a:t>
            </a:r>
          </a:p>
          <a:p>
            <a:pPr marL="0" indent="0">
              <a:buNone/>
            </a:pPr>
            <a:endParaRPr lang="en-US"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5.5.13.1 (e) Volumetric Devices</a:t>
            </a:r>
          </a:p>
        </p:txBody>
      </p:sp>
      <p:sp>
        <p:nvSpPr>
          <p:cNvPr id="3" name="Content Placeholder 2"/>
          <p:cNvSpPr>
            <a:spLocks noGrp="1"/>
          </p:cNvSpPr>
          <p:nvPr>
            <p:ph idx="1"/>
          </p:nvPr>
        </p:nvSpPr>
        <p:spPr/>
        <p:txBody>
          <a:bodyPr/>
          <a:lstStyle/>
          <a:p>
            <a:r>
              <a:rPr lang="en-US" dirty="0" err="1"/>
              <a:t>i</a:t>
            </a:r>
            <a:r>
              <a:rPr lang="en-US" dirty="0"/>
              <a:t>. glass microliter syringes and Class A glassware are exempt from any verification requirements beyond what is stated in Section 4.6.2;</a:t>
            </a:r>
          </a:p>
          <a:p>
            <a:r>
              <a:rPr lang="en-US" dirty="0"/>
              <a:t>ii. disposable or single-use volumetric equipment shall be verified once per lot, prior to or in conjunction with its first use;</a:t>
            </a:r>
            <a:br>
              <a:rPr lang="en-US" dirty="0"/>
            </a:br>
            <a:endParaRPr lang="en-US" dirty="0"/>
          </a:p>
          <a:p>
            <a:endParaRPr lang="en-US" dirty="0"/>
          </a:p>
        </p:txBody>
      </p:sp>
    </p:spTree>
    <p:extLst>
      <p:ext uri="{BB962C8B-B14F-4D97-AF65-F5344CB8AC3E}">
        <p14:creationId xmlns:p14="http://schemas.microsoft.com/office/powerpoint/2010/main" val="1450132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Module 2</a:t>
            </a:r>
          </a:p>
        </p:txBody>
      </p:sp>
      <p:sp>
        <p:nvSpPr>
          <p:cNvPr id="3" name="Content Placeholder 2"/>
          <p:cNvSpPr>
            <a:spLocks noGrp="1"/>
          </p:cNvSpPr>
          <p:nvPr>
            <p:ph idx="1"/>
          </p:nvPr>
        </p:nvSpPr>
        <p:spPr>
          <a:xfrm>
            <a:off x="228600" y="1534014"/>
            <a:ext cx="8610600" cy="4343400"/>
          </a:xfrm>
        </p:spPr>
        <p:txBody>
          <a:bodyPr/>
          <a:lstStyle/>
          <a:p>
            <a:pPr>
              <a:buClr>
                <a:schemeClr val="tx1"/>
              </a:buClr>
              <a:buFont typeface="Wingdings" panose="05000000000000000000" pitchFamily="2" charset="2"/>
              <a:buChar char="q"/>
              <a:defRPr/>
            </a:pPr>
            <a:r>
              <a:rPr lang="en-US" sz="2800" dirty="0"/>
              <a:t>Revised several Notes</a:t>
            </a:r>
          </a:p>
          <a:p>
            <a:pPr>
              <a:buClr>
                <a:schemeClr val="tx1"/>
              </a:buClr>
              <a:buFont typeface="Wingdings" panose="05000000000000000000" pitchFamily="2" charset="2"/>
              <a:buChar char="q"/>
              <a:defRPr/>
            </a:pPr>
            <a:r>
              <a:rPr lang="en-US" sz="2800" dirty="0"/>
              <a:t>Revised definition for Limit of Detection</a:t>
            </a:r>
          </a:p>
          <a:p>
            <a:r>
              <a:rPr lang="en-US" sz="2800" dirty="0"/>
              <a:t>Revised to include all of ISO/IEC 17025 verbatim</a:t>
            </a:r>
          </a:p>
          <a:p>
            <a:pPr lvl="1"/>
            <a:r>
              <a:rPr lang="en-US" sz="2400" dirty="0"/>
              <a:t>Added back language in Section 5.4 on method validation</a:t>
            </a:r>
            <a:endParaRPr lang="en-US" dirty="0"/>
          </a:p>
          <a:p>
            <a:pPr eaLnBrk="1" hangingPunct="1">
              <a:buClr>
                <a:schemeClr val="tx1"/>
              </a:buClr>
              <a:buFont typeface="Wingdings" panose="05000000000000000000" pitchFamily="2" charset="2"/>
              <a:buChar char="q"/>
              <a:defRPr/>
            </a:pPr>
            <a:r>
              <a:rPr lang="en-US" sz="2800" dirty="0"/>
              <a:t>Revised verification of support equipment (5.5.13.1)</a:t>
            </a:r>
          </a:p>
          <a:p>
            <a:r>
              <a:rPr lang="en-US" sz="2800" dirty="0"/>
              <a:t>Other minor clarifications and new and revised definitions</a:t>
            </a:r>
          </a:p>
        </p:txBody>
      </p:sp>
    </p:spTree>
    <p:extLst>
      <p:ext uri="{BB962C8B-B14F-4D97-AF65-F5344CB8AC3E}">
        <p14:creationId xmlns:p14="http://schemas.microsoft.com/office/powerpoint/2010/main" val="35380603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5.5.13.1 (e) Volumetric Devices</a:t>
            </a:r>
          </a:p>
        </p:txBody>
      </p:sp>
      <p:sp>
        <p:nvSpPr>
          <p:cNvPr id="3" name="Content Placeholder 2"/>
          <p:cNvSpPr>
            <a:spLocks noGrp="1"/>
          </p:cNvSpPr>
          <p:nvPr>
            <p:ph idx="1"/>
          </p:nvPr>
        </p:nvSpPr>
        <p:spPr>
          <a:xfrm>
            <a:off x="0" y="1600200"/>
            <a:ext cx="8229600" cy="4525963"/>
          </a:xfrm>
        </p:spPr>
        <p:txBody>
          <a:bodyPr/>
          <a:lstStyle/>
          <a:p>
            <a:r>
              <a:rPr lang="en-US" dirty="0"/>
              <a:t>iii. mechanical devices shall be verified prior to first use and on a quarterly basis. mechanical devices used at more than one volume shall be verified at volumes bracketing the range of use, and at the mid-point of the volumes used by the device;</a:t>
            </a:r>
          </a:p>
          <a:p>
            <a:r>
              <a:rPr lang="en-US" dirty="0"/>
              <a:t>iv. all other volumetric support equipment shall be checked for accuracy prior to or in conjunction with its first use.</a:t>
            </a:r>
            <a:br>
              <a:rPr lang="en-US" dirty="0"/>
            </a:br>
            <a:endParaRPr lang="en-US" dirty="0"/>
          </a:p>
          <a:p>
            <a:endParaRPr lang="en-US" dirty="0"/>
          </a:p>
        </p:txBody>
      </p:sp>
    </p:spTree>
    <p:extLst>
      <p:ext uri="{BB962C8B-B14F-4D97-AF65-F5344CB8AC3E}">
        <p14:creationId xmlns:p14="http://schemas.microsoft.com/office/powerpoint/2010/main" val="13639337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2A661-2AD0-4190-BF8F-3028ACF6B50A}"/>
              </a:ext>
            </a:extLst>
          </p:cNvPr>
          <p:cNvSpPr>
            <a:spLocks noGrp="1"/>
          </p:cNvSpPr>
          <p:nvPr>
            <p:ph type="title"/>
          </p:nvPr>
        </p:nvSpPr>
        <p:spPr/>
        <p:txBody>
          <a:bodyPr/>
          <a:lstStyle/>
          <a:p>
            <a:r>
              <a:rPr lang="en-US" dirty="0"/>
              <a:t>5.10.4 Calibration Certificates</a:t>
            </a:r>
          </a:p>
        </p:txBody>
      </p:sp>
      <p:sp>
        <p:nvSpPr>
          <p:cNvPr id="3" name="Content Placeholder 2">
            <a:extLst>
              <a:ext uri="{FF2B5EF4-FFF2-40B4-BE49-F238E27FC236}">
                <a16:creationId xmlns:a16="http://schemas.microsoft.com/office/drawing/2014/main" id="{A35CB0BF-44E0-481E-BC88-8DAD13203721}"/>
              </a:ext>
            </a:extLst>
          </p:cNvPr>
          <p:cNvSpPr>
            <a:spLocks noGrp="1"/>
          </p:cNvSpPr>
          <p:nvPr>
            <p:ph idx="1"/>
          </p:nvPr>
        </p:nvSpPr>
        <p:spPr/>
        <p:txBody>
          <a:bodyPr/>
          <a:lstStyle/>
          <a:p>
            <a:r>
              <a:rPr lang="en-US" dirty="0"/>
              <a:t>Section does not apply to testing laboratories</a:t>
            </a:r>
          </a:p>
          <a:p>
            <a:r>
              <a:rPr lang="en-US" dirty="0"/>
              <a:t>Included to ensure all of 17025 is included</a:t>
            </a:r>
          </a:p>
        </p:txBody>
      </p:sp>
    </p:spTree>
    <p:extLst>
      <p:ext uri="{BB962C8B-B14F-4D97-AF65-F5344CB8AC3E}">
        <p14:creationId xmlns:p14="http://schemas.microsoft.com/office/powerpoint/2010/main" val="18591838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3B1FC-066A-4290-A7C7-1EB8861666FF}"/>
              </a:ext>
            </a:extLst>
          </p:cNvPr>
          <p:cNvSpPr>
            <a:spLocks noGrp="1"/>
          </p:cNvSpPr>
          <p:nvPr>
            <p:ph type="title"/>
          </p:nvPr>
        </p:nvSpPr>
        <p:spPr/>
        <p:txBody>
          <a:bodyPr/>
          <a:lstStyle/>
          <a:p>
            <a:r>
              <a:rPr lang="en-US" dirty="0"/>
              <a:t>Implementation Plan</a:t>
            </a:r>
          </a:p>
        </p:txBody>
      </p:sp>
      <p:sp>
        <p:nvSpPr>
          <p:cNvPr id="3" name="Content Placeholder 2">
            <a:extLst>
              <a:ext uri="{FF2B5EF4-FFF2-40B4-BE49-F238E27FC236}">
                <a16:creationId xmlns:a16="http://schemas.microsoft.com/office/drawing/2014/main" id="{EF64CDE0-D37E-4A42-A0B7-1072937D4AF4}"/>
              </a:ext>
            </a:extLst>
          </p:cNvPr>
          <p:cNvSpPr>
            <a:spLocks noGrp="1"/>
          </p:cNvSpPr>
          <p:nvPr>
            <p:ph idx="1"/>
          </p:nvPr>
        </p:nvSpPr>
        <p:spPr/>
        <p:txBody>
          <a:bodyPr/>
          <a:lstStyle/>
          <a:p>
            <a:r>
              <a:rPr lang="en-US" dirty="0"/>
              <a:t>NELAP Accreditation Council will likely adopt in the May-June time frame with a one-year implementation date</a:t>
            </a:r>
          </a:p>
          <a:p>
            <a:r>
              <a:rPr lang="en-US" dirty="0"/>
              <a:t>Oregon needs formal rulemaking and time to update internal processes; likely less than 2 years</a:t>
            </a:r>
          </a:p>
          <a:p>
            <a:r>
              <a:rPr lang="en-US" dirty="0"/>
              <a:t>TNI plans Mentor Session in New Orleans on August 6 to discuss early adoption issues. </a:t>
            </a:r>
          </a:p>
        </p:txBody>
      </p:sp>
    </p:spTree>
    <p:extLst>
      <p:ext uri="{BB962C8B-B14F-4D97-AF65-F5344CB8AC3E}">
        <p14:creationId xmlns:p14="http://schemas.microsoft.com/office/powerpoint/2010/main" val="20200736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a:extLst>
              <a:ext uri="{FF2B5EF4-FFF2-40B4-BE49-F238E27FC236}">
                <a16:creationId xmlns:a16="http://schemas.microsoft.com/office/drawing/2014/main" id="{4575E012-4E8F-4D05-ACD4-4A35C9E2F8A0}"/>
              </a:ext>
            </a:extLst>
          </p:cNvPr>
          <p:cNvSpPr>
            <a:spLocks noGrp="1" noChangeArrowheads="1"/>
          </p:cNvSpPr>
          <p:nvPr>
            <p:ph type="title"/>
          </p:nvPr>
        </p:nvSpPr>
        <p:spPr>
          <a:xfrm>
            <a:off x="2057400" y="304800"/>
            <a:ext cx="5181600" cy="1143000"/>
          </a:xfrm>
        </p:spPr>
        <p:txBody>
          <a:bodyPr/>
          <a:lstStyle/>
          <a:p>
            <a:r>
              <a:rPr lang="en-US" altLang="en-US" sz="3600"/>
              <a:t>What Does the Future Hold?</a:t>
            </a:r>
          </a:p>
        </p:txBody>
      </p:sp>
      <p:pic>
        <p:nvPicPr>
          <p:cNvPr id="233479" name="Picture 7" descr="iStock_000012041842XSmall[1]">
            <a:extLst>
              <a:ext uri="{FF2B5EF4-FFF2-40B4-BE49-F238E27FC236}">
                <a16:creationId xmlns:a16="http://schemas.microsoft.com/office/drawing/2014/main" id="{3D733928-0CC8-4261-A95B-8824E7A12F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300" y="2176463"/>
            <a:ext cx="4343400" cy="2505075"/>
          </a:xfrm>
          <a:prstGeom prst="rect">
            <a:avLst/>
          </a:prstGeom>
          <a:noFill/>
          <a:extLst>
            <a:ext uri="{909E8E84-426E-40DD-AFC4-6F175D3DCCD1}">
              <a14:hiddenFill xmlns:a14="http://schemas.microsoft.com/office/drawing/2010/main">
                <a:solidFill>
                  <a:srgbClr val="FFFFFF"/>
                </a:solidFill>
              </a14:hiddenFill>
            </a:ext>
          </a:extLst>
        </p:spPr>
      </p:pic>
      <p:pic>
        <p:nvPicPr>
          <p:cNvPr id="233480" name="Picture 8" descr="iStock_000012041842XSmall[1]">
            <a:extLst>
              <a:ext uri="{FF2B5EF4-FFF2-40B4-BE49-F238E27FC236}">
                <a16:creationId xmlns:a16="http://schemas.microsoft.com/office/drawing/2014/main" id="{D19DD071-E5AD-4D1F-A44D-7091ED374D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176463"/>
            <a:ext cx="6019800" cy="34718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10190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47800" y="1295400"/>
            <a:ext cx="6629400" cy="1551707"/>
          </a:xfrm>
          <a:prstGeom prst="rect">
            <a:avLst/>
          </a:prstGeom>
        </p:spPr>
        <p:txBody>
          <a:bodyPr vert="horz" wrap="square" lIns="0" tIns="12700" rIns="0" bIns="0" rtlCol="0">
            <a:spAutoFit/>
          </a:bodyPr>
          <a:lstStyle/>
          <a:p>
            <a:pPr marL="12700">
              <a:lnSpc>
                <a:spcPts val="5995"/>
              </a:lnSpc>
              <a:spcBef>
                <a:spcPts val="100"/>
              </a:spcBef>
            </a:pPr>
            <a:r>
              <a:rPr lang="en-US" dirty="0"/>
              <a:t>2017 </a:t>
            </a:r>
            <a:r>
              <a:rPr dirty="0"/>
              <a:t>REVISION</a:t>
            </a:r>
            <a:r>
              <a:rPr spc="-305" dirty="0"/>
              <a:t> </a:t>
            </a:r>
            <a:r>
              <a:rPr spc="-5" dirty="0"/>
              <a:t>OF</a:t>
            </a:r>
          </a:p>
          <a:p>
            <a:pPr marL="12700">
              <a:lnSpc>
                <a:spcPts val="5995"/>
              </a:lnSpc>
            </a:pPr>
            <a:r>
              <a:rPr dirty="0"/>
              <a:t>ISO/IEC</a:t>
            </a:r>
            <a:r>
              <a:rPr spc="-114" dirty="0"/>
              <a:t> </a:t>
            </a:r>
            <a:r>
              <a:rPr spc="-75" dirty="0"/>
              <a:t>17025</a:t>
            </a:r>
            <a:r>
              <a:rPr lang="en-US" spc="-75" dirty="0"/>
              <a:t> (E)</a:t>
            </a:r>
            <a:endParaRPr spc="-75" dirty="0"/>
          </a:p>
        </p:txBody>
      </p:sp>
    </p:spTree>
    <p:extLst>
      <p:ext uri="{BB962C8B-B14F-4D97-AF65-F5344CB8AC3E}">
        <p14:creationId xmlns:p14="http://schemas.microsoft.com/office/powerpoint/2010/main" val="1825742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82879" y="1828799"/>
            <a:ext cx="8778240" cy="4846319"/>
          </a:xfrm>
          <a:custGeom>
            <a:avLst/>
            <a:gdLst/>
            <a:ahLst/>
            <a:cxnLst/>
            <a:rect l="l" t="t" r="r" b="b"/>
            <a:pathLst>
              <a:path w="8778240" h="6492240">
                <a:moveTo>
                  <a:pt x="0" y="6492240"/>
                </a:moveTo>
                <a:lnTo>
                  <a:pt x="8778240" y="6492240"/>
                </a:lnTo>
                <a:lnTo>
                  <a:pt x="8778240" y="0"/>
                </a:lnTo>
                <a:lnTo>
                  <a:pt x="0" y="0"/>
                </a:lnTo>
                <a:lnTo>
                  <a:pt x="0" y="6492240"/>
                </a:lnTo>
                <a:close/>
              </a:path>
            </a:pathLst>
          </a:custGeom>
          <a:solidFill>
            <a:srgbClr val="FFFFFF"/>
          </a:solidFill>
        </p:spPr>
        <p:txBody>
          <a:bodyPr wrap="square" lIns="0" tIns="0" rIns="0" bIns="0" rtlCol="0"/>
          <a:lstStyle/>
          <a:p>
            <a:endParaRPr/>
          </a:p>
        </p:txBody>
      </p:sp>
      <p:sp>
        <p:nvSpPr>
          <p:cNvPr id="3" name="object 3"/>
          <p:cNvSpPr/>
          <p:nvPr/>
        </p:nvSpPr>
        <p:spPr>
          <a:xfrm>
            <a:off x="1782698" y="1963547"/>
            <a:ext cx="5538343" cy="131457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1084491" y="3945382"/>
            <a:ext cx="7007694" cy="119888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5031326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360CC92-B764-4203-B26B-98C705B6F9C4}"/>
              </a:ext>
            </a:extLst>
          </p:cNvPr>
          <p:cNvSpPr>
            <a:spLocks noGrp="1"/>
          </p:cNvSpPr>
          <p:nvPr>
            <p:ph type="title"/>
          </p:nvPr>
        </p:nvSpPr>
        <p:spPr/>
        <p:txBody>
          <a:bodyPr/>
          <a:lstStyle/>
          <a:p>
            <a:r>
              <a:rPr lang="en-US" dirty="0">
                <a:solidFill>
                  <a:srgbClr val="4966AC"/>
                </a:solidFill>
                <a:latin typeface="Optima"/>
                <a:cs typeface="Corbel"/>
              </a:rPr>
              <a:t>Objectives </a:t>
            </a:r>
            <a:r>
              <a:rPr lang="en-US" spc="-5" dirty="0">
                <a:solidFill>
                  <a:srgbClr val="4966AC"/>
                </a:solidFill>
                <a:latin typeface="Optima"/>
                <a:cs typeface="Corbel"/>
              </a:rPr>
              <a:t>of</a:t>
            </a:r>
            <a:r>
              <a:rPr lang="en-US" spc="-60" dirty="0">
                <a:solidFill>
                  <a:srgbClr val="4966AC"/>
                </a:solidFill>
                <a:latin typeface="Optima"/>
                <a:cs typeface="Corbel"/>
              </a:rPr>
              <a:t> </a:t>
            </a:r>
            <a:r>
              <a:rPr lang="en-US" spc="-5" dirty="0">
                <a:solidFill>
                  <a:srgbClr val="4966AC"/>
                </a:solidFill>
                <a:latin typeface="Optima"/>
                <a:cs typeface="Corbel"/>
              </a:rPr>
              <a:t>Revision</a:t>
            </a:r>
            <a:endParaRPr lang="en-US" dirty="0">
              <a:latin typeface="Optima"/>
            </a:endParaRPr>
          </a:p>
        </p:txBody>
      </p:sp>
      <p:sp>
        <p:nvSpPr>
          <p:cNvPr id="9" name="Subtitle 8">
            <a:extLst>
              <a:ext uri="{FF2B5EF4-FFF2-40B4-BE49-F238E27FC236}">
                <a16:creationId xmlns:a16="http://schemas.microsoft.com/office/drawing/2014/main" id="{0821F6EE-35C9-44B0-8921-7BE1B3CA0ADE}"/>
              </a:ext>
            </a:extLst>
          </p:cNvPr>
          <p:cNvSpPr>
            <a:spLocks noGrp="1"/>
          </p:cNvSpPr>
          <p:nvPr>
            <p:ph idx="1"/>
          </p:nvPr>
        </p:nvSpPr>
        <p:spPr/>
        <p:txBody>
          <a:bodyPr/>
          <a:lstStyle/>
          <a:p>
            <a:pPr marL="469900" marR="225425" indent="-457200">
              <a:lnSpc>
                <a:spcPct val="100000"/>
              </a:lnSpc>
              <a:spcBef>
                <a:spcPts val="95"/>
              </a:spcBef>
              <a:buFont typeface="Wingdings" panose="05000000000000000000" pitchFamily="2" charset="2"/>
              <a:buChar char="q"/>
              <a:tabLst>
                <a:tab pos="469265" algn="l"/>
                <a:tab pos="469900" algn="l"/>
              </a:tabLst>
            </a:pPr>
            <a:r>
              <a:rPr lang="en-US" sz="2800" spc="-10" dirty="0">
                <a:cs typeface="Corbel"/>
              </a:rPr>
              <a:t>Align structure </a:t>
            </a:r>
            <a:r>
              <a:rPr lang="en-US" sz="2800" spc="-5" dirty="0">
                <a:cs typeface="Corbel"/>
              </a:rPr>
              <a:t>and </a:t>
            </a:r>
            <a:r>
              <a:rPr lang="en-US" sz="2800" spc="-10" dirty="0">
                <a:cs typeface="Corbel"/>
              </a:rPr>
              <a:t>content </a:t>
            </a:r>
            <a:r>
              <a:rPr lang="en-US" sz="2800" spc="-5" dirty="0">
                <a:cs typeface="Corbel"/>
              </a:rPr>
              <a:t>with </a:t>
            </a:r>
            <a:r>
              <a:rPr lang="en-US" sz="2800" spc="-10" dirty="0">
                <a:cs typeface="Corbel"/>
              </a:rPr>
              <a:t>other </a:t>
            </a:r>
            <a:r>
              <a:rPr lang="en-US" sz="2800" spc="-5" dirty="0">
                <a:cs typeface="Corbel"/>
              </a:rPr>
              <a:t>recently  revised ISO</a:t>
            </a:r>
            <a:r>
              <a:rPr lang="en-US" sz="2800" spc="10" dirty="0">
                <a:cs typeface="Corbel"/>
              </a:rPr>
              <a:t> </a:t>
            </a:r>
            <a:r>
              <a:rPr lang="en-US" sz="2800" spc="-10" dirty="0">
                <a:cs typeface="Corbel"/>
              </a:rPr>
              <a:t>standards</a:t>
            </a:r>
            <a:endParaRPr lang="en-US" sz="2800" dirty="0">
              <a:cs typeface="Corbel"/>
            </a:endParaRPr>
          </a:p>
          <a:p>
            <a:pPr marL="927100" lvl="1" indent="-457200">
              <a:lnSpc>
                <a:spcPct val="100000"/>
              </a:lnSpc>
              <a:tabLst>
                <a:tab pos="927100" algn="l"/>
                <a:tab pos="927735" algn="l"/>
              </a:tabLst>
            </a:pPr>
            <a:r>
              <a:rPr lang="en-US" sz="2800" spc="-5" dirty="0">
                <a:cs typeface="Corbel"/>
              </a:rPr>
              <a:t>Other </a:t>
            </a:r>
            <a:r>
              <a:rPr lang="en-US" sz="2800" spc="-10" dirty="0">
                <a:cs typeface="Corbel"/>
              </a:rPr>
              <a:t>17000-series </a:t>
            </a:r>
            <a:r>
              <a:rPr lang="en-US" sz="2800" spc="-5" dirty="0">
                <a:cs typeface="Corbel"/>
              </a:rPr>
              <a:t>documents</a:t>
            </a:r>
            <a:endParaRPr lang="en-US" sz="2800" dirty="0">
              <a:cs typeface="Corbel"/>
            </a:endParaRPr>
          </a:p>
          <a:p>
            <a:pPr marL="927100" lvl="1" indent="-457200">
              <a:lnSpc>
                <a:spcPct val="100000"/>
              </a:lnSpc>
              <a:spcBef>
                <a:spcPts val="5"/>
              </a:spcBef>
              <a:tabLst>
                <a:tab pos="927100" algn="l"/>
                <a:tab pos="927735" algn="l"/>
              </a:tabLst>
            </a:pPr>
            <a:r>
              <a:rPr lang="en-US" sz="2800" spc="-5" dirty="0">
                <a:cs typeface="Corbel"/>
              </a:rPr>
              <a:t>ISO</a:t>
            </a:r>
            <a:r>
              <a:rPr lang="en-US" sz="2800" dirty="0">
                <a:cs typeface="Corbel"/>
              </a:rPr>
              <a:t> </a:t>
            </a:r>
            <a:r>
              <a:rPr lang="en-US" sz="2800" spc="-10" dirty="0">
                <a:cs typeface="Corbel"/>
              </a:rPr>
              <a:t>9001</a:t>
            </a:r>
            <a:endParaRPr lang="en-US" sz="2800" dirty="0">
              <a:cs typeface="Corbel"/>
            </a:endParaRPr>
          </a:p>
          <a:p>
            <a:pPr marL="469900" indent="-457200">
              <a:lnSpc>
                <a:spcPct val="100000"/>
              </a:lnSpc>
              <a:buFont typeface="Wingdings" panose="05000000000000000000" pitchFamily="2" charset="2"/>
              <a:buChar char="q"/>
              <a:tabLst>
                <a:tab pos="469265" algn="l"/>
                <a:tab pos="469900" algn="l"/>
              </a:tabLst>
            </a:pPr>
            <a:r>
              <a:rPr lang="en-US" sz="2800" spc="-10" dirty="0">
                <a:cs typeface="Corbel"/>
              </a:rPr>
              <a:t>Focus </a:t>
            </a:r>
            <a:r>
              <a:rPr lang="en-US" sz="2800" spc="-5" dirty="0">
                <a:cs typeface="Corbel"/>
              </a:rPr>
              <a:t>on </a:t>
            </a:r>
            <a:r>
              <a:rPr lang="en-US" sz="2800" spc="-10" dirty="0">
                <a:cs typeface="Corbel"/>
              </a:rPr>
              <a:t>outcomes </a:t>
            </a:r>
            <a:r>
              <a:rPr lang="en-US" sz="2800" spc="-5" dirty="0">
                <a:cs typeface="Corbel"/>
              </a:rPr>
              <a:t>rather </a:t>
            </a:r>
            <a:r>
              <a:rPr lang="en-US" sz="2800" spc="-10" dirty="0">
                <a:cs typeface="Corbel"/>
              </a:rPr>
              <a:t>than</a:t>
            </a:r>
            <a:r>
              <a:rPr lang="en-US" sz="2800" spc="50" dirty="0">
                <a:cs typeface="Corbel"/>
              </a:rPr>
              <a:t> </a:t>
            </a:r>
            <a:r>
              <a:rPr lang="en-US" sz="2800" spc="-5" dirty="0">
                <a:cs typeface="Corbel"/>
              </a:rPr>
              <a:t>prescriptive</a:t>
            </a:r>
            <a:r>
              <a:rPr lang="en-US" sz="2800" dirty="0">
                <a:cs typeface="Corbel"/>
              </a:rPr>
              <a:t> </a:t>
            </a:r>
            <a:r>
              <a:rPr lang="en-US" sz="2800" spc="-5" dirty="0">
                <a:cs typeface="Corbel"/>
              </a:rPr>
              <a:t>requirements</a:t>
            </a:r>
            <a:endParaRPr lang="en-US" sz="2800" dirty="0">
              <a:cs typeface="Corbel"/>
            </a:endParaRPr>
          </a:p>
          <a:p>
            <a:pPr marL="469900" marR="5080" indent="-457200">
              <a:lnSpc>
                <a:spcPct val="100000"/>
              </a:lnSpc>
              <a:buFont typeface="Wingdings" panose="05000000000000000000" pitchFamily="2" charset="2"/>
              <a:buChar char="q"/>
              <a:tabLst>
                <a:tab pos="469265" algn="l"/>
                <a:tab pos="469900" algn="l"/>
              </a:tabLst>
            </a:pPr>
            <a:r>
              <a:rPr lang="en-US" sz="2800" spc="-5" dirty="0">
                <a:cs typeface="Corbel"/>
              </a:rPr>
              <a:t>Update language to reflect current practices and  </a:t>
            </a:r>
            <a:r>
              <a:rPr lang="en-US" sz="2800" spc="-10" dirty="0">
                <a:cs typeface="Corbel"/>
              </a:rPr>
              <a:t>technologies</a:t>
            </a:r>
            <a:endParaRPr lang="en-US" sz="2800" dirty="0">
              <a:cs typeface="Corbel"/>
            </a:endParaRPr>
          </a:p>
          <a:p>
            <a:pPr marL="469900" indent="-457200">
              <a:lnSpc>
                <a:spcPct val="100000"/>
              </a:lnSpc>
              <a:buFont typeface="Wingdings" panose="05000000000000000000" pitchFamily="2" charset="2"/>
              <a:buChar char="q"/>
              <a:tabLst>
                <a:tab pos="469265" algn="l"/>
                <a:tab pos="469900" algn="l"/>
              </a:tabLst>
            </a:pPr>
            <a:r>
              <a:rPr lang="en-US" sz="2800" spc="-5" dirty="0">
                <a:cs typeface="Corbel"/>
              </a:rPr>
              <a:t>Don’t fix what isn’t</a:t>
            </a:r>
            <a:r>
              <a:rPr lang="en-US" sz="2800" spc="25" dirty="0">
                <a:cs typeface="Corbel"/>
              </a:rPr>
              <a:t> </a:t>
            </a:r>
            <a:r>
              <a:rPr lang="en-US" sz="2800" spc="-15" dirty="0">
                <a:cs typeface="Corbel"/>
              </a:rPr>
              <a:t>broken</a:t>
            </a:r>
            <a:endParaRPr lang="en-US" dirty="0"/>
          </a:p>
        </p:txBody>
      </p:sp>
    </p:spTree>
    <p:extLst>
      <p:ext uri="{BB962C8B-B14F-4D97-AF65-F5344CB8AC3E}">
        <p14:creationId xmlns:p14="http://schemas.microsoft.com/office/powerpoint/2010/main" val="25531700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057400" y="457200"/>
            <a:ext cx="5263515" cy="635000"/>
          </a:xfrm>
          <a:prstGeom prst="rect">
            <a:avLst/>
          </a:prstGeom>
        </p:spPr>
        <p:txBody>
          <a:bodyPr vert="horz" wrap="square" lIns="0" tIns="12065" rIns="0" bIns="0" rtlCol="0">
            <a:spAutoFit/>
          </a:bodyPr>
          <a:lstStyle/>
          <a:p>
            <a:pPr marL="12700">
              <a:lnSpc>
                <a:spcPct val="100000"/>
              </a:lnSpc>
              <a:spcBef>
                <a:spcPts val="95"/>
              </a:spcBef>
            </a:pPr>
            <a:r>
              <a:rPr lang="en-US" sz="4000" spc="-35" dirty="0">
                <a:solidFill>
                  <a:srgbClr val="4966AC"/>
                </a:solidFill>
                <a:latin typeface="Optima"/>
                <a:cs typeface="Corbel"/>
              </a:rPr>
              <a:t>K</a:t>
            </a:r>
            <a:r>
              <a:rPr sz="4000" spc="-35" dirty="0">
                <a:solidFill>
                  <a:srgbClr val="4966AC"/>
                </a:solidFill>
                <a:latin typeface="Optima"/>
                <a:cs typeface="Corbel"/>
              </a:rPr>
              <a:t>ey </a:t>
            </a:r>
            <a:r>
              <a:rPr lang="en-US" spc="-5" dirty="0">
                <a:solidFill>
                  <a:srgbClr val="4966AC"/>
                </a:solidFill>
                <a:latin typeface="Optima"/>
                <a:cs typeface="Corbel"/>
              </a:rPr>
              <a:t>D</a:t>
            </a:r>
            <a:r>
              <a:rPr sz="4000" spc="-5" dirty="0">
                <a:solidFill>
                  <a:srgbClr val="4966AC"/>
                </a:solidFill>
                <a:latin typeface="Optima"/>
                <a:cs typeface="Corbel"/>
              </a:rPr>
              <a:t>ifferences</a:t>
            </a:r>
            <a:endParaRPr sz="4000" dirty="0">
              <a:latin typeface="Optima"/>
              <a:cs typeface="Corbel"/>
            </a:endParaRPr>
          </a:p>
        </p:txBody>
      </p:sp>
      <p:sp>
        <p:nvSpPr>
          <p:cNvPr id="9" name="Rectangle 8">
            <a:extLst>
              <a:ext uri="{FF2B5EF4-FFF2-40B4-BE49-F238E27FC236}">
                <a16:creationId xmlns:a16="http://schemas.microsoft.com/office/drawing/2014/main" id="{443B144E-A28B-4C3C-8E2F-9EB9AE0D94C6}"/>
              </a:ext>
            </a:extLst>
          </p:cNvPr>
          <p:cNvSpPr/>
          <p:nvPr/>
        </p:nvSpPr>
        <p:spPr>
          <a:xfrm>
            <a:off x="688340" y="1295400"/>
            <a:ext cx="7922260" cy="4154984"/>
          </a:xfrm>
          <a:prstGeom prst="rect">
            <a:avLst/>
          </a:prstGeom>
        </p:spPr>
        <p:txBody>
          <a:bodyPr wrap="square">
            <a:spAutoFit/>
          </a:bodyPr>
          <a:lstStyle/>
          <a:p>
            <a:pPr marL="469900" indent="-457200">
              <a:lnSpc>
                <a:spcPct val="100000"/>
              </a:lnSpc>
              <a:spcBef>
                <a:spcPts val="5"/>
              </a:spcBef>
              <a:buClr>
                <a:srgbClr val="0064A2"/>
              </a:buClr>
              <a:buFont typeface="Wingdings" panose="05000000000000000000" pitchFamily="2" charset="2"/>
              <a:buChar char="q"/>
              <a:tabLst>
                <a:tab pos="469265" algn="l"/>
                <a:tab pos="469900" algn="l"/>
              </a:tabLst>
            </a:pPr>
            <a:r>
              <a:rPr lang="en-US" sz="2400" spc="-5" dirty="0">
                <a:latin typeface="Optima"/>
                <a:cs typeface="Corbel"/>
              </a:rPr>
              <a:t>Focus on outcomes </a:t>
            </a:r>
            <a:r>
              <a:rPr lang="en-US" sz="2400" dirty="0">
                <a:latin typeface="Optima"/>
                <a:cs typeface="Corbel"/>
              </a:rPr>
              <a:t>resulted</a:t>
            </a:r>
            <a:r>
              <a:rPr lang="en-US" sz="2400" spc="-55" dirty="0">
                <a:latin typeface="Optima"/>
                <a:cs typeface="Corbel"/>
              </a:rPr>
              <a:t> </a:t>
            </a:r>
            <a:r>
              <a:rPr lang="en-US" sz="2400" spc="-5" dirty="0">
                <a:latin typeface="Optima"/>
                <a:cs typeface="Corbel"/>
              </a:rPr>
              <a:t>in:</a:t>
            </a:r>
            <a:endParaRPr lang="en-US" sz="2400" dirty="0">
              <a:latin typeface="Optima"/>
              <a:cs typeface="Corbel"/>
            </a:endParaRPr>
          </a:p>
          <a:p>
            <a:pPr marL="927100" marR="506730" lvl="1" indent="-457200">
              <a:lnSpc>
                <a:spcPct val="100000"/>
              </a:lnSpc>
              <a:buClr>
                <a:srgbClr val="0064A2"/>
              </a:buClr>
              <a:buFont typeface="Wingdings" panose="05000000000000000000" pitchFamily="2" charset="2"/>
              <a:buChar char="Ø"/>
              <a:tabLst>
                <a:tab pos="926465" algn="l"/>
                <a:tab pos="927735" algn="l"/>
              </a:tabLst>
            </a:pPr>
            <a:r>
              <a:rPr lang="en-US" sz="2400" dirty="0">
                <a:latin typeface="Optima"/>
                <a:cs typeface="Corbel"/>
              </a:rPr>
              <a:t>Less variety in </a:t>
            </a:r>
            <a:r>
              <a:rPr lang="en-US" sz="2400" spc="-5" dirty="0">
                <a:latin typeface="Optima"/>
                <a:cs typeface="Corbel"/>
              </a:rPr>
              <a:t>terms </a:t>
            </a:r>
            <a:r>
              <a:rPr lang="en-US" sz="2400" dirty="0">
                <a:latin typeface="Optima"/>
                <a:cs typeface="Corbel"/>
              </a:rPr>
              <a:t>used </a:t>
            </a:r>
            <a:r>
              <a:rPr lang="en-US" sz="2400" spc="-5" dirty="0">
                <a:latin typeface="Optima"/>
                <a:cs typeface="Corbel"/>
              </a:rPr>
              <a:t>to describe </a:t>
            </a:r>
            <a:r>
              <a:rPr lang="en-US" sz="2400" dirty="0">
                <a:latin typeface="Optima"/>
                <a:cs typeface="Corbel"/>
              </a:rPr>
              <a:t>required  </a:t>
            </a:r>
            <a:r>
              <a:rPr lang="en-US" sz="2400" spc="-5" dirty="0">
                <a:latin typeface="Optima"/>
                <a:cs typeface="Corbel"/>
              </a:rPr>
              <a:t>documentation</a:t>
            </a:r>
            <a:endParaRPr lang="en-US" sz="2400" dirty="0">
              <a:latin typeface="Optima"/>
              <a:cs typeface="Corbel"/>
            </a:endParaRPr>
          </a:p>
          <a:p>
            <a:pPr marL="927100" marR="1491615" lvl="1" indent="-457200">
              <a:lnSpc>
                <a:spcPct val="100000"/>
              </a:lnSpc>
              <a:buClr>
                <a:srgbClr val="0064A2"/>
              </a:buClr>
              <a:buFont typeface="Wingdings" panose="05000000000000000000" pitchFamily="2" charset="2"/>
              <a:buChar char="Ø"/>
              <a:tabLst>
                <a:tab pos="926465" algn="l"/>
                <a:tab pos="927735" algn="l"/>
              </a:tabLst>
            </a:pPr>
            <a:r>
              <a:rPr lang="en-US" sz="2400" spc="-5" dirty="0">
                <a:latin typeface="Optima"/>
                <a:cs typeface="Corbel"/>
              </a:rPr>
              <a:t>Elimination of some </a:t>
            </a:r>
            <a:r>
              <a:rPr lang="en-US" sz="2400" dirty="0">
                <a:latin typeface="Optima"/>
                <a:cs typeface="Corbel"/>
              </a:rPr>
              <a:t>favorite </a:t>
            </a:r>
            <a:r>
              <a:rPr lang="en-US" sz="2400" spc="-5" dirty="0">
                <a:latin typeface="Optima"/>
                <a:cs typeface="Corbel"/>
              </a:rPr>
              <a:t>terms  </a:t>
            </a:r>
            <a:r>
              <a:rPr lang="en-US" sz="2400" spc="-10" dirty="0">
                <a:latin typeface="Optima"/>
                <a:cs typeface="Corbel"/>
              </a:rPr>
              <a:t>(e.g., </a:t>
            </a:r>
            <a:r>
              <a:rPr lang="en-US" sz="2400" spc="-5" dirty="0">
                <a:latin typeface="Optima"/>
                <a:cs typeface="Corbel"/>
              </a:rPr>
              <a:t>quality </a:t>
            </a:r>
            <a:r>
              <a:rPr lang="en-US" sz="2400" dirty="0">
                <a:latin typeface="Optima"/>
                <a:cs typeface="Corbel"/>
              </a:rPr>
              <a:t>manual, </a:t>
            </a:r>
            <a:r>
              <a:rPr lang="en-US" sz="2400" spc="-5" dirty="0">
                <a:latin typeface="Optima"/>
                <a:cs typeface="Corbel"/>
              </a:rPr>
              <a:t>quality </a:t>
            </a:r>
            <a:r>
              <a:rPr lang="en-US" sz="2400" spc="-15" dirty="0">
                <a:latin typeface="Optima"/>
                <a:cs typeface="Corbel"/>
              </a:rPr>
              <a:t>manager,  </a:t>
            </a:r>
            <a:r>
              <a:rPr lang="en-US" sz="2400" spc="-10" dirty="0">
                <a:latin typeface="Optima"/>
                <a:cs typeface="Corbel"/>
              </a:rPr>
              <a:t>subcontracting,</a:t>
            </a:r>
            <a:r>
              <a:rPr lang="en-US" sz="2400" spc="-5" dirty="0">
                <a:latin typeface="Optima"/>
                <a:cs typeface="Corbel"/>
              </a:rPr>
              <a:t> </a:t>
            </a:r>
            <a:r>
              <a:rPr lang="en-US" sz="2400" dirty="0">
                <a:latin typeface="Optima"/>
                <a:cs typeface="Corbel"/>
              </a:rPr>
              <a:t>etc.)</a:t>
            </a:r>
          </a:p>
          <a:p>
            <a:pPr marL="927100" lvl="1" indent="-457200">
              <a:lnSpc>
                <a:spcPct val="100000"/>
              </a:lnSpc>
              <a:buClr>
                <a:srgbClr val="0064A2"/>
              </a:buClr>
              <a:buFont typeface="Wingdings" panose="05000000000000000000" pitchFamily="2" charset="2"/>
              <a:buChar char="Ø"/>
              <a:tabLst>
                <a:tab pos="926465" algn="l"/>
                <a:tab pos="927735" algn="l"/>
              </a:tabLst>
            </a:pPr>
            <a:r>
              <a:rPr lang="en-US" sz="2400" dirty="0">
                <a:latin typeface="Optima"/>
                <a:cs typeface="Corbel"/>
              </a:rPr>
              <a:t>More </a:t>
            </a:r>
            <a:r>
              <a:rPr lang="en-US" sz="2400" spc="-5" dirty="0">
                <a:latin typeface="Optima"/>
                <a:cs typeface="Corbel"/>
              </a:rPr>
              <a:t>flexibility </a:t>
            </a:r>
            <a:r>
              <a:rPr lang="en-US" sz="2400" dirty="0">
                <a:latin typeface="Optima"/>
                <a:cs typeface="Corbel"/>
              </a:rPr>
              <a:t>for </a:t>
            </a:r>
            <a:r>
              <a:rPr lang="en-US" sz="2400" spc="-5" dirty="0">
                <a:latin typeface="Optima"/>
                <a:cs typeface="Corbel"/>
              </a:rPr>
              <a:t>laboratories</a:t>
            </a:r>
            <a:endParaRPr lang="en-US" sz="2400" dirty="0">
              <a:latin typeface="Optima"/>
              <a:cs typeface="Corbel"/>
            </a:endParaRPr>
          </a:p>
          <a:p>
            <a:pPr marL="469900" marR="192405" indent="-457200">
              <a:lnSpc>
                <a:spcPct val="100000"/>
              </a:lnSpc>
              <a:spcBef>
                <a:spcPts val="5"/>
              </a:spcBef>
              <a:buClr>
                <a:srgbClr val="0064A2"/>
              </a:buClr>
              <a:buFont typeface="Wingdings" panose="05000000000000000000" pitchFamily="2" charset="2"/>
              <a:buChar char="q"/>
              <a:tabLst>
                <a:tab pos="469265" algn="l"/>
                <a:tab pos="469900" algn="l"/>
              </a:tabLst>
            </a:pPr>
            <a:r>
              <a:rPr lang="en-US" sz="2400" spc="-10" dirty="0">
                <a:latin typeface="Optima"/>
                <a:cs typeface="Corbel"/>
              </a:rPr>
              <a:t>Requirements </a:t>
            </a:r>
            <a:r>
              <a:rPr lang="en-US" sz="2400" dirty="0">
                <a:latin typeface="Optima"/>
                <a:cs typeface="Corbel"/>
              </a:rPr>
              <a:t>for </a:t>
            </a:r>
            <a:r>
              <a:rPr lang="en-US" sz="2400" spc="-5" dirty="0">
                <a:latin typeface="Optima"/>
                <a:cs typeface="Corbel"/>
              </a:rPr>
              <a:t>information systems/records </a:t>
            </a:r>
            <a:r>
              <a:rPr lang="en-US" sz="2400" dirty="0">
                <a:latin typeface="Optima"/>
                <a:cs typeface="Corbel"/>
              </a:rPr>
              <a:t>more  </a:t>
            </a:r>
            <a:r>
              <a:rPr lang="en-US" sz="2400" spc="-5" dirty="0">
                <a:latin typeface="Optima"/>
                <a:cs typeface="Corbel"/>
              </a:rPr>
              <a:t>reflective of current</a:t>
            </a:r>
            <a:r>
              <a:rPr lang="en-US" sz="2400" spc="-20" dirty="0">
                <a:latin typeface="Optima"/>
                <a:cs typeface="Corbel"/>
              </a:rPr>
              <a:t> </a:t>
            </a:r>
            <a:r>
              <a:rPr lang="en-US" sz="2400" spc="-5" dirty="0">
                <a:latin typeface="Optima"/>
                <a:cs typeface="Corbel"/>
              </a:rPr>
              <a:t>technologies</a:t>
            </a:r>
            <a:endParaRPr lang="en-US" sz="2400" dirty="0">
              <a:latin typeface="Optima"/>
              <a:cs typeface="Corbel"/>
            </a:endParaRPr>
          </a:p>
          <a:p>
            <a:pPr marL="469900" marR="5080" indent="-457200">
              <a:lnSpc>
                <a:spcPct val="100000"/>
              </a:lnSpc>
              <a:buClr>
                <a:srgbClr val="0064A2"/>
              </a:buClr>
              <a:buFont typeface="Wingdings" panose="05000000000000000000" pitchFamily="2" charset="2"/>
              <a:buChar char="q"/>
              <a:tabLst>
                <a:tab pos="469265" algn="l"/>
                <a:tab pos="469900" algn="l"/>
              </a:tabLst>
            </a:pPr>
            <a:r>
              <a:rPr lang="en-US" sz="2400" spc="-5" dirty="0">
                <a:latin typeface="Optima"/>
                <a:cs typeface="Corbel"/>
              </a:rPr>
              <a:t>Many requirements </a:t>
            </a:r>
            <a:r>
              <a:rPr lang="en-US" sz="2400" dirty="0">
                <a:latin typeface="Optima"/>
                <a:cs typeface="Corbel"/>
              </a:rPr>
              <a:t>are </a:t>
            </a:r>
            <a:r>
              <a:rPr lang="en-US" sz="2400" spc="-5" dirty="0">
                <a:latin typeface="Optima"/>
                <a:cs typeface="Corbel"/>
              </a:rPr>
              <a:t>nearly verbatim </a:t>
            </a:r>
            <a:r>
              <a:rPr lang="en-US" sz="2400" dirty="0">
                <a:latin typeface="Optima"/>
                <a:cs typeface="Corbel"/>
              </a:rPr>
              <a:t>from </a:t>
            </a:r>
            <a:r>
              <a:rPr lang="en-US" sz="2400" spc="-5" dirty="0">
                <a:latin typeface="Optima"/>
                <a:cs typeface="Corbel"/>
              </a:rPr>
              <a:t>previous  </a:t>
            </a:r>
            <a:r>
              <a:rPr lang="en-US" sz="2400" dirty="0">
                <a:latin typeface="Optima"/>
                <a:cs typeface="Corbel"/>
              </a:rPr>
              <a:t>version, </a:t>
            </a:r>
            <a:r>
              <a:rPr lang="en-US" sz="2400" spc="-5" dirty="0">
                <a:latin typeface="Optima"/>
                <a:cs typeface="Corbel"/>
              </a:rPr>
              <a:t>just </a:t>
            </a:r>
            <a:r>
              <a:rPr lang="en-US" sz="2400" dirty="0">
                <a:latin typeface="Optima"/>
                <a:cs typeface="Corbel"/>
              </a:rPr>
              <a:t>in </a:t>
            </a:r>
            <a:r>
              <a:rPr lang="en-US" sz="2400" spc="-5" dirty="0">
                <a:latin typeface="Optima"/>
                <a:cs typeface="Corbel"/>
              </a:rPr>
              <a:t>different</a:t>
            </a:r>
            <a:r>
              <a:rPr lang="en-US" sz="2400" spc="-20" dirty="0">
                <a:latin typeface="Optima"/>
                <a:cs typeface="Corbel"/>
              </a:rPr>
              <a:t> </a:t>
            </a:r>
            <a:r>
              <a:rPr lang="en-US" sz="2400" spc="-5" dirty="0">
                <a:latin typeface="Optima"/>
                <a:cs typeface="Corbel"/>
              </a:rPr>
              <a:t>places</a:t>
            </a:r>
            <a:endParaRPr lang="en-US" sz="2400" dirty="0">
              <a:latin typeface="Optima"/>
              <a:cs typeface="Corbel"/>
            </a:endParaRPr>
          </a:p>
        </p:txBody>
      </p:sp>
    </p:spTree>
    <p:extLst>
      <p:ext uri="{BB962C8B-B14F-4D97-AF65-F5344CB8AC3E}">
        <p14:creationId xmlns:p14="http://schemas.microsoft.com/office/powerpoint/2010/main" val="2285684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DF7F2D-BCDB-451D-8F48-52966E2B2384}"/>
              </a:ext>
            </a:extLst>
          </p:cNvPr>
          <p:cNvSpPr>
            <a:spLocks noGrp="1"/>
          </p:cNvSpPr>
          <p:nvPr>
            <p:ph type="title"/>
          </p:nvPr>
        </p:nvSpPr>
        <p:spPr>
          <a:xfrm>
            <a:off x="1371600" y="365125"/>
            <a:ext cx="7145338" cy="777875"/>
          </a:xfrm>
        </p:spPr>
        <p:txBody>
          <a:bodyPr/>
          <a:lstStyle/>
          <a:p>
            <a:r>
              <a:rPr lang="en-US" dirty="0"/>
              <a:t>New Structure</a:t>
            </a:r>
          </a:p>
        </p:txBody>
      </p:sp>
      <p:sp>
        <p:nvSpPr>
          <p:cNvPr id="5" name="Text Placeholder 4">
            <a:extLst>
              <a:ext uri="{FF2B5EF4-FFF2-40B4-BE49-F238E27FC236}">
                <a16:creationId xmlns:a16="http://schemas.microsoft.com/office/drawing/2014/main" id="{E0E94301-23EF-47C6-A8CB-26101BBE24B3}"/>
              </a:ext>
            </a:extLst>
          </p:cNvPr>
          <p:cNvSpPr>
            <a:spLocks noGrp="1"/>
          </p:cNvSpPr>
          <p:nvPr>
            <p:ph type="body" idx="1"/>
          </p:nvPr>
        </p:nvSpPr>
        <p:spPr>
          <a:xfrm>
            <a:off x="457200" y="1143000"/>
            <a:ext cx="3868737" cy="575756"/>
          </a:xfrm>
        </p:spPr>
        <p:txBody>
          <a:bodyPr/>
          <a:lstStyle/>
          <a:p>
            <a:r>
              <a:rPr lang="en-US" spc="-25" dirty="0">
                <a:latin typeface="Corbel"/>
                <a:cs typeface="Corbel"/>
              </a:rPr>
              <a:t>17025:2005</a:t>
            </a:r>
            <a:endParaRPr lang="en-US" dirty="0"/>
          </a:p>
        </p:txBody>
      </p:sp>
      <p:sp>
        <p:nvSpPr>
          <p:cNvPr id="6" name="Content Placeholder 5">
            <a:extLst>
              <a:ext uri="{FF2B5EF4-FFF2-40B4-BE49-F238E27FC236}">
                <a16:creationId xmlns:a16="http://schemas.microsoft.com/office/drawing/2014/main" id="{F813F105-9BBF-4994-A3B0-1AE13B53CB20}"/>
              </a:ext>
            </a:extLst>
          </p:cNvPr>
          <p:cNvSpPr>
            <a:spLocks noGrp="1"/>
          </p:cNvSpPr>
          <p:nvPr>
            <p:ph sz="half" idx="2"/>
          </p:nvPr>
        </p:nvSpPr>
        <p:spPr>
          <a:xfrm>
            <a:off x="457200" y="1828800"/>
            <a:ext cx="3868737" cy="3684588"/>
          </a:xfrm>
        </p:spPr>
        <p:txBody>
          <a:bodyPr/>
          <a:lstStyle/>
          <a:p>
            <a:pPr marL="469900" indent="-457200">
              <a:lnSpc>
                <a:spcPct val="100000"/>
              </a:lnSpc>
              <a:spcBef>
                <a:spcPts val="445"/>
              </a:spcBef>
              <a:buSzPct val="100000"/>
              <a:buFont typeface="+mj-lt"/>
              <a:buAutoNum type="arabicPeriod"/>
              <a:tabLst>
                <a:tab pos="469900" algn="l"/>
                <a:tab pos="470534" algn="l"/>
              </a:tabLst>
            </a:pPr>
            <a:r>
              <a:rPr lang="en-US" sz="2400" dirty="0">
                <a:latin typeface="Corbel"/>
                <a:cs typeface="Corbel"/>
              </a:rPr>
              <a:t>Scope</a:t>
            </a:r>
          </a:p>
          <a:p>
            <a:pPr marL="469900" indent="-457200">
              <a:lnSpc>
                <a:spcPct val="100000"/>
              </a:lnSpc>
              <a:spcBef>
                <a:spcPts val="720"/>
              </a:spcBef>
              <a:buSzPct val="100000"/>
              <a:buFont typeface="+mj-lt"/>
              <a:buAutoNum type="arabicPeriod"/>
              <a:tabLst>
                <a:tab pos="469900" algn="l"/>
                <a:tab pos="470534" algn="l"/>
              </a:tabLst>
            </a:pPr>
            <a:r>
              <a:rPr lang="en-US" sz="2400" spc="-10" dirty="0">
                <a:latin typeface="Corbel"/>
                <a:cs typeface="Corbel"/>
              </a:rPr>
              <a:t>Normative</a:t>
            </a:r>
            <a:r>
              <a:rPr lang="en-US" sz="2400" spc="-5" dirty="0">
                <a:latin typeface="Corbel"/>
                <a:cs typeface="Corbel"/>
              </a:rPr>
              <a:t> references</a:t>
            </a:r>
            <a:endParaRPr lang="en-US" sz="2400" dirty="0">
              <a:latin typeface="Corbel"/>
              <a:cs typeface="Corbel"/>
            </a:endParaRPr>
          </a:p>
          <a:p>
            <a:pPr marL="469900" indent="-457200">
              <a:lnSpc>
                <a:spcPct val="100000"/>
              </a:lnSpc>
              <a:spcBef>
                <a:spcPts val="710"/>
              </a:spcBef>
              <a:buSzPct val="100000"/>
              <a:buFont typeface="+mj-lt"/>
              <a:buAutoNum type="arabicPeriod"/>
              <a:tabLst>
                <a:tab pos="469900" algn="l"/>
                <a:tab pos="470534" algn="l"/>
              </a:tabLst>
            </a:pPr>
            <a:r>
              <a:rPr lang="en-US" sz="2400" spc="-35" dirty="0">
                <a:latin typeface="Corbel"/>
                <a:cs typeface="Corbel"/>
              </a:rPr>
              <a:t>Terms </a:t>
            </a:r>
            <a:r>
              <a:rPr lang="en-US" sz="2400" dirty="0">
                <a:latin typeface="Corbel"/>
                <a:cs typeface="Corbel"/>
              </a:rPr>
              <a:t>and</a:t>
            </a:r>
            <a:r>
              <a:rPr lang="en-US" sz="2400" spc="-20" dirty="0">
                <a:latin typeface="Corbel"/>
                <a:cs typeface="Corbel"/>
              </a:rPr>
              <a:t> </a:t>
            </a:r>
            <a:r>
              <a:rPr lang="en-US" sz="2400" spc="-5" dirty="0">
                <a:latin typeface="Corbel"/>
                <a:cs typeface="Corbel"/>
              </a:rPr>
              <a:t>definitions</a:t>
            </a:r>
            <a:endParaRPr lang="en-US" sz="2400" dirty="0">
              <a:latin typeface="Corbel"/>
              <a:cs typeface="Corbel"/>
            </a:endParaRPr>
          </a:p>
          <a:p>
            <a:pPr marL="469900" marR="1403985" indent="-457200">
              <a:lnSpc>
                <a:spcPts val="2590"/>
              </a:lnSpc>
              <a:spcBef>
                <a:spcPts val="1040"/>
              </a:spcBef>
              <a:buSzPct val="100000"/>
              <a:buFont typeface="+mj-lt"/>
              <a:buAutoNum type="arabicPeriod"/>
              <a:tabLst>
                <a:tab pos="469900" algn="l"/>
                <a:tab pos="470534" algn="l"/>
              </a:tabLst>
            </a:pPr>
            <a:r>
              <a:rPr lang="en-US" sz="2400" dirty="0">
                <a:latin typeface="Corbel"/>
                <a:cs typeface="Corbel"/>
              </a:rPr>
              <a:t>Ma</a:t>
            </a:r>
            <a:r>
              <a:rPr lang="en-US" sz="2400" spc="-10" dirty="0">
                <a:latin typeface="Corbel"/>
                <a:cs typeface="Corbel"/>
              </a:rPr>
              <a:t>n</a:t>
            </a:r>
            <a:r>
              <a:rPr lang="en-US" sz="2400" dirty="0">
                <a:latin typeface="Corbel"/>
                <a:cs typeface="Corbel"/>
              </a:rPr>
              <a:t>ageme</a:t>
            </a:r>
            <a:r>
              <a:rPr lang="en-US" sz="2400" spc="-5" dirty="0">
                <a:latin typeface="Corbel"/>
                <a:cs typeface="Corbel"/>
              </a:rPr>
              <a:t>nt  </a:t>
            </a:r>
            <a:r>
              <a:rPr lang="en-US" sz="2400" dirty="0">
                <a:latin typeface="Corbel"/>
                <a:cs typeface="Corbel"/>
              </a:rPr>
              <a:t>requirem</a:t>
            </a:r>
            <a:r>
              <a:rPr lang="en-US" sz="2400" spc="5" dirty="0">
                <a:latin typeface="Corbel"/>
                <a:cs typeface="Corbel"/>
              </a:rPr>
              <a:t>e</a:t>
            </a:r>
            <a:r>
              <a:rPr lang="en-US" sz="2400" spc="-5" dirty="0">
                <a:latin typeface="Corbel"/>
                <a:cs typeface="Corbel"/>
              </a:rPr>
              <a:t>n</a:t>
            </a:r>
            <a:r>
              <a:rPr lang="en-US" sz="2400" spc="-15" dirty="0">
                <a:latin typeface="Corbel"/>
                <a:cs typeface="Corbel"/>
              </a:rPr>
              <a:t>t</a:t>
            </a:r>
            <a:r>
              <a:rPr lang="en-US" sz="2400" dirty="0">
                <a:latin typeface="Corbel"/>
                <a:cs typeface="Corbel"/>
              </a:rPr>
              <a:t>s</a:t>
            </a:r>
          </a:p>
          <a:p>
            <a:pPr marL="469900" indent="-457200">
              <a:lnSpc>
                <a:spcPct val="100000"/>
              </a:lnSpc>
              <a:spcBef>
                <a:spcPts val="680"/>
              </a:spcBef>
              <a:buSzPct val="100000"/>
              <a:buFont typeface="+mj-lt"/>
              <a:buAutoNum type="arabicPeriod"/>
              <a:tabLst>
                <a:tab pos="469900" algn="l"/>
                <a:tab pos="470534" algn="l"/>
              </a:tabLst>
            </a:pPr>
            <a:r>
              <a:rPr lang="en-US" sz="2400" spc="-20" dirty="0">
                <a:latin typeface="Corbel"/>
                <a:cs typeface="Corbel"/>
              </a:rPr>
              <a:t>Technical</a:t>
            </a:r>
            <a:r>
              <a:rPr lang="en-US" sz="2400" spc="-80" dirty="0">
                <a:latin typeface="Corbel"/>
                <a:cs typeface="Corbel"/>
              </a:rPr>
              <a:t> </a:t>
            </a:r>
            <a:r>
              <a:rPr lang="en-US" sz="2400" dirty="0">
                <a:latin typeface="Corbel"/>
                <a:cs typeface="Corbel"/>
              </a:rPr>
              <a:t>requirements</a:t>
            </a:r>
          </a:p>
        </p:txBody>
      </p:sp>
      <p:sp>
        <p:nvSpPr>
          <p:cNvPr id="7" name="Text Placeholder 6">
            <a:extLst>
              <a:ext uri="{FF2B5EF4-FFF2-40B4-BE49-F238E27FC236}">
                <a16:creationId xmlns:a16="http://schemas.microsoft.com/office/drawing/2014/main" id="{92A24311-56FA-4924-B5A3-1B43780BFA2C}"/>
              </a:ext>
            </a:extLst>
          </p:cNvPr>
          <p:cNvSpPr>
            <a:spLocks noGrp="1"/>
          </p:cNvSpPr>
          <p:nvPr>
            <p:ph type="body" sz="quarter" idx="3"/>
          </p:nvPr>
        </p:nvSpPr>
        <p:spPr>
          <a:xfrm>
            <a:off x="4629150" y="1147003"/>
            <a:ext cx="3887788" cy="571753"/>
          </a:xfrm>
        </p:spPr>
        <p:txBody>
          <a:bodyPr/>
          <a:lstStyle/>
          <a:p>
            <a:r>
              <a:rPr lang="en-US" spc="-35" dirty="0">
                <a:latin typeface="Corbel"/>
                <a:cs typeface="Corbel"/>
              </a:rPr>
              <a:t>17025: 2017</a:t>
            </a:r>
            <a:endParaRPr lang="en-US" dirty="0"/>
          </a:p>
        </p:txBody>
      </p:sp>
      <p:sp>
        <p:nvSpPr>
          <p:cNvPr id="8" name="Content Placeholder 7">
            <a:extLst>
              <a:ext uri="{FF2B5EF4-FFF2-40B4-BE49-F238E27FC236}">
                <a16:creationId xmlns:a16="http://schemas.microsoft.com/office/drawing/2014/main" id="{82FD2D9B-7F18-4BFD-A7BF-30181F725FDF}"/>
              </a:ext>
            </a:extLst>
          </p:cNvPr>
          <p:cNvSpPr>
            <a:spLocks noGrp="1"/>
          </p:cNvSpPr>
          <p:nvPr>
            <p:ph sz="quarter" idx="4"/>
          </p:nvPr>
        </p:nvSpPr>
        <p:spPr>
          <a:xfrm>
            <a:off x="4629150" y="1718756"/>
            <a:ext cx="3887788" cy="4148644"/>
          </a:xfrm>
        </p:spPr>
        <p:txBody>
          <a:bodyPr/>
          <a:lstStyle/>
          <a:p>
            <a:pPr marL="469900" indent="-457200">
              <a:lnSpc>
                <a:spcPct val="100000"/>
              </a:lnSpc>
              <a:spcBef>
                <a:spcPts val="470"/>
              </a:spcBef>
              <a:buSzPct val="100000"/>
              <a:buAutoNum type="arabicPeriod"/>
              <a:tabLst>
                <a:tab pos="469265" algn="l"/>
                <a:tab pos="469900" algn="l"/>
              </a:tabLst>
            </a:pPr>
            <a:r>
              <a:rPr lang="en-US" sz="2400" dirty="0">
                <a:latin typeface="Corbel"/>
                <a:cs typeface="Corbel"/>
              </a:rPr>
              <a:t>Scope</a:t>
            </a:r>
          </a:p>
          <a:p>
            <a:pPr marL="469900" indent="-457200">
              <a:lnSpc>
                <a:spcPct val="100000"/>
              </a:lnSpc>
              <a:spcBef>
                <a:spcPts val="720"/>
              </a:spcBef>
              <a:buSzPct val="100000"/>
              <a:buAutoNum type="arabicPeriod"/>
              <a:tabLst>
                <a:tab pos="469265" algn="l"/>
                <a:tab pos="469900" algn="l"/>
              </a:tabLst>
            </a:pPr>
            <a:r>
              <a:rPr lang="en-US" sz="2400" spc="-10" dirty="0">
                <a:latin typeface="Corbel"/>
                <a:cs typeface="Corbel"/>
              </a:rPr>
              <a:t>Normative</a:t>
            </a:r>
            <a:r>
              <a:rPr lang="en-US" sz="2400" spc="-5" dirty="0">
                <a:latin typeface="Corbel"/>
                <a:cs typeface="Corbel"/>
              </a:rPr>
              <a:t> references</a:t>
            </a:r>
            <a:endParaRPr lang="en-US" sz="2400" dirty="0">
              <a:latin typeface="Corbel"/>
              <a:cs typeface="Corbel"/>
            </a:endParaRPr>
          </a:p>
          <a:p>
            <a:pPr marL="469900" indent="-457200">
              <a:lnSpc>
                <a:spcPct val="100000"/>
              </a:lnSpc>
              <a:spcBef>
                <a:spcPts val="710"/>
              </a:spcBef>
              <a:buSzPct val="100000"/>
              <a:buAutoNum type="arabicPeriod"/>
              <a:tabLst>
                <a:tab pos="469265" algn="l"/>
                <a:tab pos="469900" algn="l"/>
              </a:tabLst>
            </a:pPr>
            <a:r>
              <a:rPr lang="en-US" sz="2400" spc="-35" dirty="0">
                <a:latin typeface="Corbel"/>
                <a:cs typeface="Corbel"/>
              </a:rPr>
              <a:t>Terms </a:t>
            </a:r>
            <a:r>
              <a:rPr lang="en-US" sz="2400" dirty="0">
                <a:latin typeface="Corbel"/>
                <a:cs typeface="Corbel"/>
              </a:rPr>
              <a:t>and</a:t>
            </a:r>
            <a:r>
              <a:rPr lang="en-US" sz="2400" spc="-20" dirty="0">
                <a:latin typeface="Corbel"/>
                <a:cs typeface="Corbel"/>
              </a:rPr>
              <a:t> </a:t>
            </a:r>
            <a:r>
              <a:rPr lang="en-US" sz="2400" spc="-5" dirty="0">
                <a:latin typeface="Corbel"/>
                <a:cs typeface="Corbel"/>
              </a:rPr>
              <a:t>definitions</a:t>
            </a:r>
            <a:endParaRPr lang="en-US" sz="2400" dirty="0">
              <a:latin typeface="Corbel"/>
              <a:cs typeface="Corbel"/>
            </a:endParaRPr>
          </a:p>
          <a:p>
            <a:pPr marL="469900" indent="-457200">
              <a:lnSpc>
                <a:spcPct val="100000"/>
              </a:lnSpc>
              <a:spcBef>
                <a:spcPts val="710"/>
              </a:spcBef>
              <a:buSzPct val="100000"/>
              <a:buAutoNum type="arabicPeriod"/>
              <a:tabLst>
                <a:tab pos="469265" algn="l"/>
                <a:tab pos="469900" algn="l"/>
              </a:tabLst>
            </a:pPr>
            <a:r>
              <a:rPr lang="en-US" sz="2400" spc="-5" dirty="0">
                <a:latin typeface="Corbel"/>
                <a:cs typeface="Corbel"/>
              </a:rPr>
              <a:t>General</a:t>
            </a:r>
            <a:r>
              <a:rPr lang="en-US" sz="2400" spc="-10" dirty="0">
                <a:latin typeface="Corbel"/>
                <a:cs typeface="Corbel"/>
              </a:rPr>
              <a:t> </a:t>
            </a:r>
            <a:r>
              <a:rPr lang="en-US" sz="2400" spc="-5" dirty="0">
                <a:latin typeface="Corbel"/>
                <a:cs typeface="Corbel"/>
              </a:rPr>
              <a:t>requirements</a:t>
            </a:r>
            <a:endParaRPr lang="en-US" sz="2400" dirty="0">
              <a:latin typeface="Corbel"/>
              <a:cs typeface="Corbel"/>
            </a:endParaRPr>
          </a:p>
          <a:p>
            <a:pPr marL="469900" indent="-457200">
              <a:lnSpc>
                <a:spcPct val="100000"/>
              </a:lnSpc>
              <a:spcBef>
                <a:spcPts val="720"/>
              </a:spcBef>
              <a:buSzPct val="100000"/>
              <a:buAutoNum type="arabicPeriod"/>
              <a:tabLst>
                <a:tab pos="469265" algn="l"/>
                <a:tab pos="469900" algn="l"/>
              </a:tabLst>
            </a:pPr>
            <a:r>
              <a:rPr lang="en-US" sz="2400" spc="-5" dirty="0">
                <a:latin typeface="Corbel"/>
                <a:cs typeface="Corbel"/>
              </a:rPr>
              <a:t>Structural</a:t>
            </a:r>
            <a:r>
              <a:rPr lang="en-US" sz="2400" spc="-25" dirty="0">
                <a:latin typeface="Corbel"/>
                <a:cs typeface="Corbel"/>
              </a:rPr>
              <a:t> </a:t>
            </a:r>
            <a:r>
              <a:rPr lang="en-US" sz="2400" spc="-5" dirty="0">
                <a:latin typeface="Corbel"/>
                <a:cs typeface="Corbel"/>
              </a:rPr>
              <a:t>requirements</a:t>
            </a:r>
            <a:endParaRPr lang="en-US" sz="2400" dirty="0">
              <a:latin typeface="Corbel"/>
              <a:cs typeface="Corbel"/>
            </a:endParaRPr>
          </a:p>
          <a:p>
            <a:pPr marL="469900" indent="-457200">
              <a:lnSpc>
                <a:spcPct val="100000"/>
              </a:lnSpc>
              <a:spcBef>
                <a:spcPts val="710"/>
              </a:spcBef>
              <a:buSzPct val="100000"/>
              <a:buAutoNum type="arabicPeriod"/>
              <a:tabLst>
                <a:tab pos="469265" algn="l"/>
                <a:tab pos="469900" algn="l"/>
              </a:tabLst>
            </a:pPr>
            <a:r>
              <a:rPr lang="en-US" sz="2400" spc="-10" dirty="0">
                <a:latin typeface="Corbel"/>
                <a:cs typeface="Corbel"/>
              </a:rPr>
              <a:t>Resource</a:t>
            </a:r>
            <a:r>
              <a:rPr lang="en-US" sz="2400" spc="-25" dirty="0">
                <a:latin typeface="Corbel"/>
                <a:cs typeface="Corbel"/>
              </a:rPr>
              <a:t> </a:t>
            </a:r>
            <a:r>
              <a:rPr lang="en-US" sz="2400" spc="-5" dirty="0">
                <a:latin typeface="Corbel"/>
                <a:cs typeface="Corbel"/>
              </a:rPr>
              <a:t>requirements</a:t>
            </a:r>
            <a:endParaRPr lang="en-US" sz="2400" dirty="0">
              <a:latin typeface="Corbel"/>
              <a:cs typeface="Corbel"/>
            </a:endParaRPr>
          </a:p>
          <a:p>
            <a:pPr marL="469900" indent="-457200">
              <a:lnSpc>
                <a:spcPct val="100000"/>
              </a:lnSpc>
              <a:spcBef>
                <a:spcPts val="705"/>
              </a:spcBef>
              <a:buSzPct val="100000"/>
              <a:buAutoNum type="arabicPeriod"/>
              <a:tabLst>
                <a:tab pos="469265" algn="l"/>
                <a:tab pos="469900" algn="l"/>
              </a:tabLst>
            </a:pPr>
            <a:r>
              <a:rPr lang="en-US" sz="2400" spc="-5" dirty="0">
                <a:latin typeface="Corbel"/>
                <a:cs typeface="Corbel"/>
              </a:rPr>
              <a:t>Process</a:t>
            </a:r>
            <a:r>
              <a:rPr lang="en-US" sz="2400" spc="-10" dirty="0">
                <a:latin typeface="Corbel"/>
                <a:cs typeface="Corbel"/>
              </a:rPr>
              <a:t> </a:t>
            </a:r>
            <a:r>
              <a:rPr lang="en-US" sz="2400" spc="-5" dirty="0">
                <a:latin typeface="Corbel"/>
                <a:cs typeface="Corbel"/>
              </a:rPr>
              <a:t>requirements</a:t>
            </a:r>
            <a:endParaRPr lang="en-US" sz="2400" dirty="0">
              <a:latin typeface="Corbel"/>
              <a:cs typeface="Corbel"/>
            </a:endParaRPr>
          </a:p>
          <a:p>
            <a:pPr marL="469900" indent="-457200">
              <a:lnSpc>
                <a:spcPct val="100000"/>
              </a:lnSpc>
              <a:spcBef>
                <a:spcPts val="720"/>
              </a:spcBef>
              <a:buSzPct val="100000"/>
              <a:buAutoNum type="arabicPeriod"/>
              <a:tabLst>
                <a:tab pos="469265" algn="l"/>
                <a:tab pos="469900" algn="l"/>
              </a:tabLst>
            </a:pPr>
            <a:r>
              <a:rPr lang="en-US" sz="2400" spc="-5" dirty="0">
                <a:latin typeface="Corbel"/>
                <a:cs typeface="Corbel"/>
              </a:rPr>
              <a:t>Management</a:t>
            </a:r>
            <a:r>
              <a:rPr lang="en-US" sz="2400" spc="-10" dirty="0">
                <a:latin typeface="Corbel"/>
                <a:cs typeface="Corbel"/>
              </a:rPr>
              <a:t> </a:t>
            </a:r>
            <a:r>
              <a:rPr lang="en-US" sz="2400" spc="-5" dirty="0">
                <a:latin typeface="Corbel"/>
                <a:cs typeface="Corbel"/>
              </a:rPr>
              <a:t>requirements</a:t>
            </a:r>
            <a:endParaRPr lang="en-US" sz="2400" dirty="0">
              <a:latin typeface="Corbel"/>
              <a:cs typeface="Corbel"/>
            </a:endParaRPr>
          </a:p>
        </p:txBody>
      </p:sp>
    </p:spTree>
    <p:extLst>
      <p:ext uri="{BB962C8B-B14F-4D97-AF65-F5344CB8AC3E}">
        <p14:creationId xmlns:p14="http://schemas.microsoft.com/office/powerpoint/2010/main" val="8036978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667000" y="1078594"/>
            <a:ext cx="5410200" cy="627736"/>
          </a:xfrm>
          <a:prstGeom prst="rect">
            <a:avLst/>
          </a:prstGeom>
        </p:spPr>
        <p:txBody>
          <a:bodyPr vert="horz" wrap="square" lIns="0" tIns="12065" rIns="0" bIns="0" rtlCol="0">
            <a:spAutoFit/>
          </a:bodyPr>
          <a:lstStyle/>
          <a:p>
            <a:pPr marL="12700">
              <a:lnSpc>
                <a:spcPct val="100000"/>
              </a:lnSpc>
              <a:spcBef>
                <a:spcPts val="95"/>
              </a:spcBef>
            </a:pPr>
            <a:r>
              <a:rPr sz="4000" spc="-5" dirty="0">
                <a:solidFill>
                  <a:srgbClr val="4966AC"/>
                </a:solidFill>
                <a:latin typeface="Optima"/>
                <a:cs typeface="Corbel"/>
              </a:rPr>
              <a:t>Risks and</a:t>
            </a:r>
            <a:r>
              <a:rPr sz="4000" spc="5" dirty="0">
                <a:solidFill>
                  <a:srgbClr val="4966AC"/>
                </a:solidFill>
                <a:latin typeface="Optima"/>
                <a:cs typeface="Corbel"/>
              </a:rPr>
              <a:t> </a:t>
            </a:r>
            <a:r>
              <a:rPr lang="en-US" spc="-5" dirty="0">
                <a:solidFill>
                  <a:srgbClr val="4966AC"/>
                </a:solidFill>
                <a:latin typeface="Optima"/>
                <a:cs typeface="Corbel"/>
              </a:rPr>
              <a:t>O</a:t>
            </a:r>
            <a:r>
              <a:rPr sz="4000" spc="-5" dirty="0">
                <a:solidFill>
                  <a:srgbClr val="4966AC"/>
                </a:solidFill>
                <a:latin typeface="Optima"/>
                <a:cs typeface="Corbel"/>
              </a:rPr>
              <a:t>pportunities</a:t>
            </a:r>
            <a:endParaRPr sz="4000" dirty="0">
              <a:latin typeface="Optima"/>
              <a:cs typeface="Corbel"/>
            </a:endParaRPr>
          </a:p>
        </p:txBody>
      </p:sp>
      <p:sp>
        <p:nvSpPr>
          <p:cNvPr id="9" name="Rectangle 8">
            <a:extLst>
              <a:ext uri="{FF2B5EF4-FFF2-40B4-BE49-F238E27FC236}">
                <a16:creationId xmlns:a16="http://schemas.microsoft.com/office/drawing/2014/main" id="{49532FA4-379A-4618-A41B-2CCA705601DA}"/>
              </a:ext>
            </a:extLst>
          </p:cNvPr>
          <p:cNvSpPr/>
          <p:nvPr/>
        </p:nvSpPr>
        <p:spPr>
          <a:xfrm>
            <a:off x="533400" y="2133600"/>
            <a:ext cx="8382000" cy="3108543"/>
          </a:xfrm>
          <a:prstGeom prst="rect">
            <a:avLst/>
          </a:prstGeom>
        </p:spPr>
        <p:txBody>
          <a:bodyPr wrap="square">
            <a:spAutoFit/>
          </a:bodyPr>
          <a:lstStyle/>
          <a:p>
            <a:pPr marL="469900" marR="1226185" indent="-457200">
              <a:lnSpc>
                <a:spcPct val="100000"/>
              </a:lnSpc>
              <a:spcBef>
                <a:spcPts val="95"/>
              </a:spcBef>
              <a:buClr>
                <a:srgbClr val="0064A2"/>
              </a:buClr>
              <a:buSzPct val="50000"/>
              <a:buFont typeface="Wingdings" panose="05000000000000000000" pitchFamily="2" charset="2"/>
              <a:buChar char="q"/>
              <a:tabLst>
                <a:tab pos="469265" algn="l"/>
                <a:tab pos="469900" algn="l"/>
              </a:tabLst>
            </a:pPr>
            <a:r>
              <a:rPr lang="en-US" sz="2800" spc="-15" dirty="0">
                <a:latin typeface="Optima"/>
                <a:cs typeface="Corbel"/>
              </a:rPr>
              <a:t>Revision </a:t>
            </a:r>
            <a:r>
              <a:rPr lang="en-US" sz="2800" spc="-5" dirty="0">
                <a:latin typeface="Optima"/>
                <a:cs typeface="Corbel"/>
              </a:rPr>
              <a:t>incorporates </a:t>
            </a:r>
            <a:r>
              <a:rPr lang="en-US" sz="2800" spc="-15" dirty="0">
                <a:latin typeface="Optima"/>
                <a:cs typeface="Corbel"/>
              </a:rPr>
              <a:t>“risked-based </a:t>
            </a:r>
            <a:r>
              <a:rPr lang="en-US" sz="2800" spc="-5" dirty="0">
                <a:latin typeface="Optima"/>
                <a:cs typeface="Corbel"/>
              </a:rPr>
              <a:t>thinking”</a:t>
            </a:r>
            <a:endParaRPr lang="en-US" sz="2800" dirty="0">
              <a:latin typeface="Optima"/>
              <a:cs typeface="Corbel"/>
            </a:endParaRPr>
          </a:p>
          <a:p>
            <a:pPr marL="469900" indent="-457200">
              <a:lnSpc>
                <a:spcPct val="100000"/>
              </a:lnSpc>
              <a:buClr>
                <a:srgbClr val="0064A2"/>
              </a:buClr>
              <a:buSzPct val="50000"/>
              <a:buFont typeface="Wingdings" panose="05000000000000000000" pitchFamily="2" charset="2"/>
              <a:buChar char="q"/>
              <a:tabLst>
                <a:tab pos="469265" algn="l"/>
                <a:tab pos="469900" algn="l"/>
              </a:tabLst>
            </a:pPr>
            <a:r>
              <a:rPr lang="en-US" sz="2800" spc="-5" dirty="0">
                <a:latin typeface="Optima"/>
                <a:cs typeface="Corbel"/>
              </a:rPr>
              <a:t>Not full risk management per ISO</a:t>
            </a:r>
            <a:r>
              <a:rPr lang="en-US" sz="2800" spc="85" dirty="0">
                <a:latin typeface="Optima"/>
                <a:cs typeface="Corbel"/>
              </a:rPr>
              <a:t> </a:t>
            </a:r>
            <a:r>
              <a:rPr lang="en-US" sz="2800" spc="-5" dirty="0">
                <a:latin typeface="Optima"/>
                <a:cs typeface="Corbel"/>
              </a:rPr>
              <a:t>31000</a:t>
            </a:r>
            <a:endParaRPr lang="en-US" sz="2800" dirty="0">
              <a:latin typeface="Optima"/>
              <a:cs typeface="Corbel"/>
            </a:endParaRPr>
          </a:p>
          <a:p>
            <a:pPr marL="469900" marR="760730" indent="-457200">
              <a:lnSpc>
                <a:spcPct val="100000"/>
              </a:lnSpc>
              <a:spcBef>
                <a:spcPts val="5"/>
              </a:spcBef>
              <a:buClr>
                <a:srgbClr val="0064A2"/>
              </a:buClr>
              <a:buSzPct val="50000"/>
              <a:buFont typeface="Wingdings" panose="05000000000000000000" pitchFamily="2" charset="2"/>
              <a:buChar char="q"/>
              <a:tabLst>
                <a:tab pos="469265" algn="l"/>
                <a:tab pos="469900" algn="l"/>
              </a:tabLst>
            </a:pPr>
            <a:r>
              <a:rPr lang="en-US" sz="2800" spc="-10" dirty="0">
                <a:latin typeface="Optima"/>
                <a:cs typeface="Corbel"/>
              </a:rPr>
              <a:t>Requires the </a:t>
            </a:r>
            <a:r>
              <a:rPr lang="en-US" sz="2800" spc="-5" dirty="0">
                <a:latin typeface="Optima"/>
                <a:cs typeface="Corbel"/>
              </a:rPr>
              <a:t>laboratory to plan and  implement actions to address risks and  opportunities</a:t>
            </a:r>
            <a:endParaRPr lang="en-US" sz="2800" dirty="0">
              <a:latin typeface="Optima"/>
              <a:cs typeface="Corbel"/>
            </a:endParaRPr>
          </a:p>
          <a:p>
            <a:pPr marL="469900" marR="5080" indent="-457200">
              <a:lnSpc>
                <a:spcPct val="100000"/>
              </a:lnSpc>
              <a:buClr>
                <a:srgbClr val="0064A2"/>
              </a:buClr>
              <a:buSzPct val="50000"/>
              <a:buFont typeface="Wingdings" panose="05000000000000000000" pitchFamily="2" charset="2"/>
              <a:buChar char="q"/>
              <a:tabLst>
                <a:tab pos="469265" algn="l"/>
                <a:tab pos="469900" algn="l"/>
              </a:tabLst>
            </a:pPr>
            <a:r>
              <a:rPr lang="en-US" sz="2800" spc="-5" dirty="0">
                <a:latin typeface="Optima"/>
                <a:cs typeface="Corbel"/>
              </a:rPr>
              <a:t>Laboratory is responsible for deciding which  risks and opportunities need to be  addressed</a:t>
            </a:r>
            <a:endParaRPr lang="en-US" sz="2800" dirty="0">
              <a:latin typeface="Optima"/>
              <a:cs typeface="Corbel"/>
            </a:endParaRPr>
          </a:p>
        </p:txBody>
      </p:sp>
    </p:spTree>
    <p:extLst>
      <p:ext uri="{BB962C8B-B14F-4D97-AF65-F5344CB8AC3E}">
        <p14:creationId xmlns:p14="http://schemas.microsoft.com/office/powerpoint/2010/main" val="2127270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altLang="en-US" dirty="0"/>
              <a:t>Notes</a:t>
            </a:r>
          </a:p>
        </p:txBody>
      </p:sp>
      <p:sp>
        <p:nvSpPr>
          <p:cNvPr id="116739" name="Rectangle 4"/>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marL="914400" lvl="1" indent="-457200">
              <a:buFont typeface="Wingdings" panose="05000000000000000000" pitchFamily="2" charset="2"/>
              <a:buChar char="q"/>
            </a:pPr>
            <a:r>
              <a:rPr lang="en-US" altLang="en-US" dirty="0"/>
              <a:t>Notes are not enforceable, but provided as guidance</a:t>
            </a:r>
          </a:p>
          <a:p>
            <a:pPr marL="914400" lvl="1" indent="-457200">
              <a:buFont typeface="Wingdings" panose="05000000000000000000" pitchFamily="2" charset="2"/>
              <a:buChar char="q"/>
            </a:pPr>
            <a:r>
              <a:rPr lang="en-US" altLang="en-US" dirty="0"/>
              <a:t>Many Notes were either eliminated or had the “NOTE” removed – this makes them an integral part of the standard</a:t>
            </a:r>
          </a:p>
          <a:p>
            <a:pPr marL="914400" lvl="1" indent="-457200">
              <a:buFont typeface="Wingdings" panose="05000000000000000000" pitchFamily="2" charset="2"/>
              <a:buChar char="q"/>
            </a:pPr>
            <a:r>
              <a:rPr lang="en-US" altLang="en-US" dirty="0"/>
              <a:t>ISO Notes, also not enforceable, were reviewed to see if they needed to become requirements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425CB-3DE5-4779-B9AD-E132965A567F}"/>
              </a:ext>
            </a:extLst>
          </p:cNvPr>
          <p:cNvSpPr>
            <a:spLocks noGrp="1"/>
          </p:cNvSpPr>
          <p:nvPr>
            <p:ph type="title"/>
          </p:nvPr>
        </p:nvSpPr>
        <p:spPr/>
        <p:txBody>
          <a:bodyPr/>
          <a:lstStyle/>
          <a:p>
            <a:r>
              <a:rPr lang="en-US" dirty="0"/>
              <a:t>TNI Plans for the New 17025</a:t>
            </a:r>
          </a:p>
        </p:txBody>
      </p:sp>
      <p:sp>
        <p:nvSpPr>
          <p:cNvPr id="3" name="Content Placeholder 2">
            <a:extLst>
              <a:ext uri="{FF2B5EF4-FFF2-40B4-BE49-F238E27FC236}">
                <a16:creationId xmlns:a16="http://schemas.microsoft.com/office/drawing/2014/main" id="{17E936DC-14A8-4185-B96E-59458E01FEEB}"/>
              </a:ext>
            </a:extLst>
          </p:cNvPr>
          <p:cNvSpPr>
            <a:spLocks noGrp="1"/>
          </p:cNvSpPr>
          <p:nvPr>
            <p:ph idx="1"/>
          </p:nvPr>
        </p:nvSpPr>
        <p:spPr/>
        <p:txBody>
          <a:bodyPr/>
          <a:lstStyle/>
          <a:p>
            <a:r>
              <a:rPr lang="en-US" dirty="0"/>
              <a:t>Quality Systems Committee has begun efforts to incorporate.</a:t>
            </a:r>
          </a:p>
          <a:p>
            <a:r>
              <a:rPr lang="en-US" dirty="0"/>
              <a:t>Joint session with other TNI groups on August 8, 2018 on discuss key options, e.g.,</a:t>
            </a:r>
          </a:p>
          <a:p>
            <a:pPr lvl="1"/>
            <a:r>
              <a:rPr lang="en-US" dirty="0"/>
              <a:t>Deletion of quality manager and quality manual.</a:t>
            </a:r>
          </a:p>
          <a:p>
            <a:pPr lvl="1"/>
            <a:r>
              <a:rPr lang="en-US" dirty="0"/>
              <a:t>Allowing 9001 to replace the 17025 management requirements.</a:t>
            </a:r>
          </a:p>
          <a:p>
            <a:r>
              <a:rPr lang="en-US" dirty="0"/>
              <a:t>Two-three years standards development effort with implementation in 202x</a:t>
            </a:r>
          </a:p>
          <a:p>
            <a:endParaRPr lang="en-US" dirty="0"/>
          </a:p>
        </p:txBody>
      </p:sp>
    </p:spTree>
    <p:extLst>
      <p:ext uri="{BB962C8B-B14F-4D97-AF65-F5344CB8AC3E}">
        <p14:creationId xmlns:p14="http://schemas.microsoft.com/office/powerpoint/2010/main" val="20898075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US" sz="4800"/>
              <a:t>Contact TNI</a:t>
            </a:r>
          </a:p>
        </p:txBody>
      </p:sp>
      <p:sp>
        <p:nvSpPr>
          <p:cNvPr id="74755" name="Content Placeholder 2"/>
          <p:cNvSpPr>
            <a:spLocks noGrp="1"/>
          </p:cNvSpPr>
          <p:nvPr>
            <p:ph idx="1"/>
          </p:nvPr>
        </p:nvSpPr>
        <p:spPr>
          <a:xfrm>
            <a:off x="457200" y="1447800"/>
            <a:ext cx="7162800" cy="2438400"/>
          </a:xfrm>
        </p:spPr>
        <p:txBody>
          <a:bodyPr/>
          <a:lstStyle/>
          <a:p>
            <a:pPr>
              <a:buFont typeface="Wingdings" pitchFamily="2" charset="2"/>
              <a:buNone/>
            </a:pPr>
            <a:r>
              <a:rPr lang="en-US" sz="3600"/>
              <a:t>Jerry Parr, Executive Director</a:t>
            </a:r>
          </a:p>
          <a:p>
            <a:pPr lvl="1"/>
            <a:r>
              <a:rPr lang="en-US" sz="3200"/>
              <a:t>www.nelac-institute.org</a:t>
            </a:r>
          </a:p>
          <a:p>
            <a:pPr lvl="1"/>
            <a:r>
              <a:rPr lang="en-US" sz="3200"/>
              <a:t>jerry.parr@nelac-institute.org</a:t>
            </a:r>
          </a:p>
          <a:p>
            <a:pPr lvl="1"/>
            <a:r>
              <a:rPr lang="en-US" sz="3200"/>
              <a:t>817-598-1624</a:t>
            </a:r>
          </a:p>
        </p:txBody>
      </p:sp>
      <p:pic>
        <p:nvPicPr>
          <p:cNvPr id="74756" name="Picture 5" descr="outline map of Texas rivers"/>
          <p:cNvPicPr>
            <a:picLocks noChangeAspect="1" noChangeArrowheads="1"/>
          </p:cNvPicPr>
          <p:nvPr/>
        </p:nvPicPr>
        <p:blipFill>
          <a:blip r:embed="rId3" cstate="print"/>
          <a:srcRect/>
          <a:stretch>
            <a:fillRect/>
          </a:stretch>
        </p:blipFill>
        <p:spPr bwMode="auto">
          <a:xfrm>
            <a:off x="3933825" y="3276600"/>
            <a:ext cx="3457575" cy="3335338"/>
          </a:xfrm>
          <a:prstGeom prst="rect">
            <a:avLst/>
          </a:prstGeom>
          <a:noFill/>
          <a:ln w="9525">
            <a:noFill/>
            <a:miter lim="800000"/>
            <a:headEnd/>
            <a:tailEnd/>
          </a:ln>
        </p:spPr>
      </p:pic>
      <p:sp>
        <p:nvSpPr>
          <p:cNvPr id="47111" name="AutoShape 7"/>
          <p:cNvSpPr>
            <a:spLocks noChangeArrowheads="1"/>
          </p:cNvSpPr>
          <p:nvPr/>
        </p:nvSpPr>
        <p:spPr bwMode="auto">
          <a:xfrm>
            <a:off x="6067425" y="4267200"/>
            <a:ext cx="304800" cy="304800"/>
          </a:xfrm>
          <a:prstGeom prst="star5">
            <a:avLst/>
          </a:prstGeom>
          <a:solidFill>
            <a:srgbClr val="3366FF"/>
          </a:solidFill>
          <a:ln w="9525">
            <a:solidFill>
              <a:schemeClr val="tx1"/>
            </a:solidFill>
            <a:miter lim="800000"/>
            <a:headEnd/>
            <a:tailEnd/>
          </a:ln>
          <a:effectLst/>
        </p:spPr>
        <p:txBody>
          <a:bodyPr wrap="none" anchor="ctr"/>
          <a:lstStyle/>
          <a:p>
            <a:pPr>
              <a:defRPr/>
            </a:pPr>
            <a:endParaRPr lang="en-US"/>
          </a:p>
        </p:txBody>
      </p:sp>
    </p:spTree>
    <p:extLst>
      <p:ext uri="{BB962C8B-B14F-4D97-AF65-F5344CB8AC3E}">
        <p14:creationId xmlns:p14="http://schemas.microsoft.com/office/powerpoint/2010/main" val="1388451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7010400" cy="1143000"/>
          </a:xfrm>
        </p:spPr>
        <p:txBody>
          <a:bodyPr/>
          <a:lstStyle/>
          <a:p>
            <a:r>
              <a:rPr lang="en-US" dirty="0"/>
              <a:t>Notes Changed to Standard Language</a:t>
            </a:r>
          </a:p>
        </p:txBody>
      </p:sp>
      <p:sp>
        <p:nvSpPr>
          <p:cNvPr id="3" name="Content Placeholder 2"/>
          <p:cNvSpPr>
            <a:spLocks noGrp="1"/>
          </p:cNvSpPr>
          <p:nvPr>
            <p:ph idx="1"/>
          </p:nvPr>
        </p:nvSpPr>
        <p:spPr>
          <a:xfrm>
            <a:off x="152400" y="1676400"/>
            <a:ext cx="8610600" cy="4525963"/>
          </a:xfrm>
        </p:spPr>
        <p:txBody>
          <a:bodyPr/>
          <a:lstStyle/>
          <a:p>
            <a:r>
              <a:rPr lang="en-US" sz="2400" b="1" dirty="0"/>
              <a:t>Verification:  </a:t>
            </a:r>
            <a:r>
              <a:rPr lang="en-US" sz="2400" dirty="0"/>
              <a:t>Confirmation by examination and objective evidence that specified requirements have been met.</a:t>
            </a:r>
          </a:p>
          <a:p>
            <a:r>
              <a:rPr lang="en-US" sz="2400" strike="sngStrike" dirty="0"/>
              <a:t>Note: </a:t>
            </a:r>
            <a:r>
              <a:rPr lang="en-US" sz="2400" dirty="0"/>
              <a:t>In connection with the management of measuring equipment, verification provides a means for checking that the deviations between values indicated by a measuring instrument and corresponding known values of a measured quantity are consistently smaller than the maximum allowable error defined in a standard, regulation or specification peculiar to the management of the measuring equipment.</a:t>
            </a:r>
          </a:p>
          <a:p>
            <a:r>
              <a:rPr lang="en-US" sz="2400" dirty="0"/>
              <a:t>4.1.7.1: </a:t>
            </a:r>
            <a:r>
              <a:rPr lang="en-US" sz="2400" strike="sngStrike" dirty="0"/>
              <a:t>Note: </a:t>
            </a:r>
            <a:r>
              <a:rPr lang="en-US" sz="2400" dirty="0"/>
              <a:t>Where staffing is limited, the quality manager and technical manager may be the same person.</a:t>
            </a:r>
          </a:p>
        </p:txBody>
      </p:sp>
    </p:spTree>
    <p:extLst>
      <p:ext uri="{BB962C8B-B14F-4D97-AF65-F5344CB8AC3E}">
        <p14:creationId xmlns:p14="http://schemas.microsoft.com/office/powerpoint/2010/main" val="3451407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C9DE2-A8E1-4C64-B4A3-B0DA3B7B610A}"/>
              </a:ext>
            </a:extLst>
          </p:cNvPr>
          <p:cNvSpPr>
            <a:spLocks noGrp="1"/>
          </p:cNvSpPr>
          <p:nvPr>
            <p:ph type="title"/>
          </p:nvPr>
        </p:nvSpPr>
        <p:spPr/>
        <p:txBody>
          <a:bodyPr/>
          <a:lstStyle/>
          <a:p>
            <a:r>
              <a:rPr lang="en-US" dirty="0"/>
              <a:t>Notes Changed to Standard Language</a:t>
            </a:r>
          </a:p>
        </p:txBody>
      </p:sp>
      <p:sp>
        <p:nvSpPr>
          <p:cNvPr id="3" name="Content Placeholder 2">
            <a:extLst>
              <a:ext uri="{FF2B5EF4-FFF2-40B4-BE49-F238E27FC236}">
                <a16:creationId xmlns:a16="http://schemas.microsoft.com/office/drawing/2014/main" id="{C7456441-E349-4951-A4D6-114ED133AB1E}"/>
              </a:ext>
            </a:extLst>
          </p:cNvPr>
          <p:cNvSpPr>
            <a:spLocks noGrp="1"/>
          </p:cNvSpPr>
          <p:nvPr>
            <p:ph idx="1"/>
          </p:nvPr>
        </p:nvSpPr>
        <p:spPr/>
        <p:txBody>
          <a:bodyPr/>
          <a:lstStyle/>
          <a:p>
            <a:r>
              <a:rPr lang="en-US" dirty="0"/>
              <a:t>5.5: </a:t>
            </a:r>
            <a:r>
              <a:rPr lang="en-US" strike="sngStrike" dirty="0"/>
              <a:t>Note:</a:t>
            </a:r>
            <a:r>
              <a:rPr lang="en-US" dirty="0"/>
              <a:t> </a:t>
            </a:r>
            <a:r>
              <a:rPr lang="en-US" i="1" dirty="0"/>
              <a:t>ISO/IEC Clauses 5.5.1 to 5.5.12</a:t>
            </a:r>
            <a:r>
              <a:rPr lang="en-US" dirty="0"/>
              <a:t> </a:t>
            </a:r>
            <a:r>
              <a:rPr lang="en-US" strike="sngStrike" dirty="0"/>
              <a:t>do not </a:t>
            </a:r>
            <a:r>
              <a:rPr lang="en-US" dirty="0"/>
              <a:t>apply with respect to equipment in environmental testing laboratories.</a:t>
            </a:r>
          </a:p>
          <a:p>
            <a:r>
              <a:rPr lang="en-US" dirty="0"/>
              <a:t>5.8.7.3(b): </a:t>
            </a:r>
            <a:r>
              <a:rPr lang="en-US" strike="sngStrike" dirty="0"/>
              <a:t>Note: </a:t>
            </a:r>
            <a:r>
              <a:rPr lang="en-US" dirty="0"/>
              <a:t>The placement of the laboratory ID number on the sample container is not considered a permanent record.</a:t>
            </a:r>
          </a:p>
          <a:p>
            <a:endParaRPr lang="en-US" dirty="0"/>
          </a:p>
        </p:txBody>
      </p:sp>
    </p:spTree>
    <p:extLst>
      <p:ext uri="{BB962C8B-B14F-4D97-AF65-F5344CB8AC3E}">
        <p14:creationId xmlns:p14="http://schemas.microsoft.com/office/powerpoint/2010/main" val="1035730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en-US" altLang="en-US" dirty="0"/>
              <a:t>Clarification of a Note</a:t>
            </a:r>
          </a:p>
        </p:txBody>
      </p:sp>
      <p:sp>
        <p:nvSpPr>
          <p:cNvPr id="161795" name="Rectangle 4"/>
          <p:cNvSpPr>
            <a:spLocks noChangeArrowheads="1"/>
          </p:cNvSpPr>
          <p:nvPr/>
        </p:nvSpPr>
        <p:spPr bwMode="auto">
          <a:xfrm>
            <a:off x="457200" y="1600200"/>
            <a:ext cx="8458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64A2"/>
              </a:buClr>
              <a:buSzPct val="50000"/>
              <a:buFont typeface="Wingdings" panose="05000000000000000000" pitchFamily="2" charset="2"/>
              <a:buChar char="¨"/>
              <a:defRPr sz="3200">
                <a:solidFill>
                  <a:schemeClr val="tx1"/>
                </a:solidFill>
                <a:latin typeface="Optima"/>
              </a:defRPr>
            </a:lvl1pPr>
            <a:lvl2pPr marL="742950" indent="-285750">
              <a:spcBef>
                <a:spcPct val="20000"/>
              </a:spcBef>
              <a:buClr>
                <a:srgbClr val="0064A2"/>
              </a:buClr>
              <a:buSzPct val="60000"/>
              <a:buFont typeface="Wingdings" panose="05000000000000000000" pitchFamily="2" charset="2"/>
              <a:buChar char="Ø"/>
              <a:defRPr sz="2800">
                <a:solidFill>
                  <a:schemeClr val="tx1"/>
                </a:solidFill>
                <a:latin typeface="Optima"/>
              </a:defRPr>
            </a:lvl2pPr>
            <a:lvl3pPr marL="1143000" indent="-228600">
              <a:spcBef>
                <a:spcPct val="20000"/>
              </a:spcBef>
              <a:buClr>
                <a:srgbClr val="0064A2"/>
              </a:buClr>
              <a:buSzPct val="60000"/>
              <a:buFont typeface="Wingdings" panose="05000000000000000000" pitchFamily="2" charset="2"/>
              <a:buChar char="ª"/>
              <a:defRPr sz="2400">
                <a:solidFill>
                  <a:schemeClr val="tx1"/>
                </a:solidFill>
                <a:latin typeface="Optima"/>
              </a:defRPr>
            </a:lvl3pPr>
            <a:lvl4pPr marL="1600200" indent="-228600">
              <a:spcBef>
                <a:spcPct val="20000"/>
              </a:spcBef>
              <a:buClr>
                <a:srgbClr val="0064A2"/>
              </a:buClr>
              <a:buSzPct val="35000"/>
              <a:buFont typeface="Wingdings" panose="05000000000000000000" pitchFamily="2" charset="2"/>
              <a:buChar char="u"/>
              <a:defRPr sz="2000">
                <a:solidFill>
                  <a:schemeClr val="tx1"/>
                </a:solidFill>
                <a:latin typeface="Optima"/>
              </a:defRPr>
            </a:lvl4pPr>
            <a:lvl5pPr marL="2057400" indent="-228600">
              <a:spcBef>
                <a:spcPct val="20000"/>
              </a:spcBef>
              <a:buClr>
                <a:srgbClr val="0064A2"/>
              </a:buClr>
              <a:buSzPct val="35000"/>
              <a:buFont typeface="Wingdings" panose="05000000000000000000" pitchFamily="2" charset="2"/>
              <a:buChar char="v"/>
              <a:defRPr sz="2000">
                <a:solidFill>
                  <a:schemeClr val="tx1"/>
                </a:solidFill>
                <a:latin typeface="Optima"/>
              </a:defRPr>
            </a:lvl5pPr>
            <a:lvl6pPr marL="25146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6pPr>
            <a:lvl7pPr marL="29718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7pPr>
            <a:lvl8pPr marL="34290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8pPr>
            <a:lvl9pPr marL="3886200" indent="-228600" fontAlgn="base">
              <a:spcBef>
                <a:spcPct val="20000"/>
              </a:spcBef>
              <a:spcAft>
                <a:spcPct val="0"/>
              </a:spcAft>
              <a:buClr>
                <a:srgbClr val="0064A2"/>
              </a:buClr>
              <a:buSzPct val="35000"/>
              <a:buFont typeface="Wingdings" panose="05000000000000000000" pitchFamily="2" charset="2"/>
              <a:buChar char="v"/>
              <a:defRPr sz="2000">
                <a:solidFill>
                  <a:schemeClr val="tx1"/>
                </a:solidFill>
                <a:latin typeface="Optima"/>
              </a:defRPr>
            </a:lvl9pPr>
          </a:lstStyle>
          <a:p>
            <a:pPr lvl="1">
              <a:buFont typeface="Wingdings" panose="05000000000000000000" pitchFamily="2" charset="2"/>
              <a:buNone/>
            </a:pPr>
            <a:r>
              <a:rPr lang="en-US" altLang="en-US" sz="3200" b="1" dirty="0"/>
              <a:t>4.15 Management Reviews</a:t>
            </a:r>
            <a:endParaRPr lang="en-US" altLang="en-US" sz="3200" i="1" dirty="0"/>
          </a:p>
          <a:p>
            <a:pPr lvl="1">
              <a:buFont typeface="Wingdings" panose="05000000000000000000" pitchFamily="2" charset="2"/>
              <a:buNone/>
            </a:pPr>
            <a:r>
              <a:rPr lang="en-US" altLang="en-US" sz="2400" i="1" dirty="0"/>
              <a:t>4.15.1 In accordance with a predetermined schedule and procedure, the laboratory's top management shall periodically conduct a review of the laboratory's management system … </a:t>
            </a:r>
          </a:p>
          <a:p>
            <a:pPr lvl="1">
              <a:buFont typeface="Wingdings" panose="05000000000000000000" pitchFamily="2" charset="2"/>
              <a:buNone/>
            </a:pPr>
            <a:r>
              <a:rPr lang="en-US" altLang="en-US" sz="2400" i="1" dirty="0"/>
              <a:t>NOTE 1:	A typical period for conducting a management review is once every 12 months.</a:t>
            </a:r>
            <a:endParaRPr lang="en-US" altLang="en-US" sz="2400" dirty="0"/>
          </a:p>
          <a:p>
            <a:pPr lvl="1">
              <a:buFont typeface="Wingdings" panose="05000000000000000000" pitchFamily="2" charset="2"/>
              <a:buNone/>
            </a:pPr>
            <a:r>
              <a:rPr lang="en-US" altLang="en-US" sz="2400" dirty="0"/>
              <a:t>4.15.3 Management review shall be completed on an annual basis.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58112" y="612576"/>
            <a:ext cx="7315201" cy="615553"/>
          </a:xfrm>
          <a:prstGeom prst="rect">
            <a:avLst/>
          </a:prstGeom>
        </p:spPr>
        <p:txBody>
          <a:bodyPr vert="horz" wrap="square" lIns="0" tIns="0" rIns="0" bIns="0" numCol="1" rtlCol="0" anchor="ctr" anchorCtr="0" compatLnSpc="1">
            <a:prstTxWarp prst="textNoShape">
              <a:avLst/>
            </a:prstTxWarp>
            <a:spAutoFit/>
          </a:bodyPr>
          <a:lstStyle/>
          <a:p>
            <a:r>
              <a:rPr lang="en-US" spc="106" dirty="0"/>
              <a:t>Definitions</a:t>
            </a:r>
            <a:endParaRPr spc="106" dirty="0"/>
          </a:p>
        </p:txBody>
      </p:sp>
      <p:sp>
        <p:nvSpPr>
          <p:cNvPr id="3" name="object 3"/>
          <p:cNvSpPr txBox="1"/>
          <p:nvPr/>
        </p:nvSpPr>
        <p:spPr>
          <a:xfrm>
            <a:off x="990600" y="1371600"/>
            <a:ext cx="7181088" cy="4519186"/>
          </a:xfrm>
          <a:prstGeom prst="rect">
            <a:avLst/>
          </a:prstGeom>
        </p:spPr>
        <p:txBody>
          <a:bodyPr vert="horz" wrap="square" lIns="0" tIns="0" rIns="0" bIns="0" rtlCol="0">
            <a:spAutoFit/>
          </a:bodyPr>
          <a:lstStyle/>
          <a:p>
            <a:pPr marL="342900" indent="-342900">
              <a:spcBef>
                <a:spcPts val="0"/>
              </a:spcBef>
              <a:buClr>
                <a:srgbClr val="0064A2"/>
              </a:buClr>
              <a:buSzPct val="58928"/>
              <a:buFont typeface="Wingdings" panose="05000000000000000000" pitchFamily="2" charset="2"/>
              <a:buChar char="q"/>
              <a:tabLst>
                <a:tab pos="666786" algn="l"/>
              </a:tabLst>
            </a:pPr>
            <a:r>
              <a:rPr lang="en-US" sz="2800" dirty="0">
                <a:latin typeface="+mj-lt"/>
                <a:cs typeface="Book Antiqua"/>
              </a:rPr>
              <a:t>Analyte (revised)</a:t>
            </a:r>
          </a:p>
          <a:p>
            <a:pPr marL="300340" indent="-342900">
              <a:spcBef>
                <a:spcPts val="653"/>
              </a:spcBef>
              <a:buClr>
                <a:srgbClr val="0064A2"/>
              </a:buClr>
              <a:buSzPct val="58928"/>
              <a:buFont typeface="Wingdings" panose="05000000000000000000" pitchFamily="2" charset="2"/>
              <a:buChar char="q"/>
              <a:tabLst>
                <a:tab pos="666786" algn="l"/>
              </a:tabLst>
            </a:pPr>
            <a:r>
              <a:rPr lang="en-US" sz="2800" dirty="0">
                <a:latin typeface="+mj-lt"/>
                <a:cs typeface="Book Antiqua"/>
              </a:rPr>
              <a:t>Parameter (deleted)</a:t>
            </a:r>
          </a:p>
          <a:p>
            <a:pPr marL="300340" indent="-342900">
              <a:spcBef>
                <a:spcPts val="565"/>
              </a:spcBef>
              <a:buClr>
                <a:srgbClr val="0064A2"/>
              </a:buClr>
              <a:buSzPct val="58928"/>
              <a:buFont typeface="Wingdings" panose="05000000000000000000" pitchFamily="2" charset="2"/>
              <a:buChar char="q"/>
              <a:tabLst>
                <a:tab pos="666786" algn="l"/>
              </a:tabLst>
            </a:pPr>
            <a:r>
              <a:rPr lang="en-US" sz="2800" dirty="0">
                <a:latin typeface="+mj-lt"/>
                <a:cs typeface="Book Antiqua"/>
              </a:rPr>
              <a:t>Physical parameter (added)</a:t>
            </a:r>
          </a:p>
          <a:p>
            <a:pPr marL="300340" indent="-342900">
              <a:spcBef>
                <a:spcPts val="565"/>
              </a:spcBef>
              <a:buClr>
                <a:srgbClr val="0064A2"/>
              </a:buClr>
              <a:buSzPct val="58928"/>
              <a:buFont typeface="Wingdings" panose="05000000000000000000" pitchFamily="2" charset="2"/>
              <a:buChar char="q"/>
              <a:tabLst>
                <a:tab pos="666786" algn="l"/>
              </a:tabLst>
            </a:pPr>
            <a:r>
              <a:rPr lang="en-US" sz="2800" dirty="0">
                <a:latin typeface="+mj-lt"/>
                <a:cs typeface="Book Antiqua"/>
              </a:rPr>
              <a:t>Data Integrity (added)</a:t>
            </a:r>
          </a:p>
          <a:p>
            <a:pPr marL="300340" indent="-342900">
              <a:spcBef>
                <a:spcPts val="565"/>
              </a:spcBef>
              <a:buClr>
                <a:srgbClr val="0064A2"/>
              </a:buClr>
              <a:buSzPct val="58928"/>
              <a:buFont typeface="Wingdings" panose="05000000000000000000" pitchFamily="2" charset="2"/>
              <a:buChar char="q"/>
              <a:tabLst>
                <a:tab pos="666786" algn="l"/>
              </a:tabLst>
            </a:pPr>
            <a:r>
              <a:rPr lang="en-US" sz="2800" dirty="0">
                <a:latin typeface="+mj-lt"/>
                <a:cs typeface="Book Antiqua"/>
              </a:rPr>
              <a:t>Demonstration of Capability (revised)</a:t>
            </a:r>
          </a:p>
          <a:p>
            <a:pPr marL="300340" indent="-342900">
              <a:spcBef>
                <a:spcPts val="565"/>
              </a:spcBef>
              <a:buClr>
                <a:srgbClr val="0064A2"/>
              </a:buClr>
              <a:buSzPct val="58928"/>
              <a:buFont typeface="Wingdings" panose="05000000000000000000" pitchFamily="2" charset="2"/>
              <a:buChar char="q"/>
              <a:tabLst>
                <a:tab pos="666786" algn="l"/>
              </a:tabLst>
            </a:pPr>
            <a:r>
              <a:rPr lang="en-US" sz="2800" dirty="0">
                <a:latin typeface="+mj-lt"/>
                <a:cs typeface="Book Antiqua"/>
              </a:rPr>
              <a:t>In-Depth Data Monitoring (added)</a:t>
            </a:r>
          </a:p>
          <a:p>
            <a:pPr marL="300340" indent="-342900">
              <a:spcBef>
                <a:spcPts val="565"/>
              </a:spcBef>
              <a:buClr>
                <a:srgbClr val="0064A2"/>
              </a:buClr>
              <a:buSzPct val="58928"/>
              <a:buFont typeface="Wingdings" panose="05000000000000000000" pitchFamily="2" charset="2"/>
              <a:buChar char="q"/>
              <a:tabLst>
                <a:tab pos="666786" algn="l"/>
              </a:tabLst>
            </a:pPr>
            <a:r>
              <a:rPr lang="en-US" sz="2800" dirty="0">
                <a:latin typeface="+mj-lt"/>
                <a:cs typeface="Book Antiqua"/>
              </a:rPr>
              <a:t>Limit of Detection (revised)</a:t>
            </a:r>
          </a:p>
          <a:p>
            <a:pPr marL="300340" indent="-342900">
              <a:spcBef>
                <a:spcPts val="653"/>
              </a:spcBef>
              <a:buClr>
                <a:srgbClr val="0064A2"/>
              </a:buClr>
              <a:buSzPct val="58928"/>
              <a:buFont typeface="Wingdings" panose="05000000000000000000" pitchFamily="2" charset="2"/>
              <a:buChar char="q"/>
              <a:tabLst>
                <a:tab pos="666786" algn="l"/>
              </a:tabLst>
            </a:pPr>
            <a:r>
              <a:rPr lang="en-US" sz="2800" dirty="0">
                <a:latin typeface="+mj-lt"/>
                <a:cs typeface="Book Antiqua"/>
              </a:rPr>
              <a:t>Lot (added)</a:t>
            </a:r>
          </a:p>
          <a:p>
            <a:pPr marL="300340" indent="-342900">
              <a:spcBef>
                <a:spcPts val="565"/>
              </a:spcBef>
              <a:buClr>
                <a:srgbClr val="0064A2"/>
              </a:buClr>
              <a:buSzPct val="58928"/>
              <a:buFont typeface="Wingdings" panose="05000000000000000000" pitchFamily="2" charset="2"/>
              <a:buChar char="q"/>
              <a:tabLst>
                <a:tab pos="666786" algn="l"/>
              </a:tabLst>
            </a:pPr>
            <a:r>
              <a:rPr lang="en-US" sz="2800" dirty="0">
                <a:latin typeface="+mj-lt"/>
                <a:cs typeface="Book Antiqua"/>
              </a:rPr>
              <a:t>Reference Method (revised)</a:t>
            </a:r>
          </a:p>
        </p:txBody>
      </p:sp>
    </p:spTree>
    <p:extLst>
      <p:ext uri="{BB962C8B-B14F-4D97-AF65-F5344CB8AC3E}">
        <p14:creationId xmlns:p14="http://schemas.microsoft.com/office/powerpoint/2010/main" val="756218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9C54E-87F0-4DE4-9081-C016D7984421}"/>
              </a:ext>
            </a:extLst>
          </p:cNvPr>
          <p:cNvSpPr>
            <a:spLocks noGrp="1"/>
          </p:cNvSpPr>
          <p:nvPr>
            <p:ph type="title"/>
          </p:nvPr>
        </p:nvSpPr>
        <p:spPr/>
        <p:txBody>
          <a:bodyPr/>
          <a:lstStyle/>
          <a:p>
            <a:r>
              <a:rPr lang="en-US" dirty="0"/>
              <a:t>Limit of Detection</a:t>
            </a:r>
          </a:p>
        </p:txBody>
      </p:sp>
      <p:sp>
        <p:nvSpPr>
          <p:cNvPr id="3" name="Content Placeholder 2">
            <a:extLst>
              <a:ext uri="{FF2B5EF4-FFF2-40B4-BE49-F238E27FC236}">
                <a16:creationId xmlns:a16="http://schemas.microsoft.com/office/drawing/2014/main" id="{6ABD1F5B-CB43-44EB-8FAF-BD88A1B6B0A4}"/>
              </a:ext>
            </a:extLst>
          </p:cNvPr>
          <p:cNvSpPr>
            <a:spLocks noGrp="1"/>
          </p:cNvSpPr>
          <p:nvPr>
            <p:ph idx="1"/>
          </p:nvPr>
        </p:nvSpPr>
        <p:spPr>
          <a:xfrm>
            <a:off x="152400" y="1600200"/>
            <a:ext cx="8534400" cy="4525963"/>
          </a:xfrm>
        </p:spPr>
        <p:txBody>
          <a:bodyPr/>
          <a:lstStyle/>
          <a:p>
            <a:r>
              <a:rPr lang="en-US" b="1" dirty="0"/>
              <a:t>2016:</a:t>
            </a:r>
            <a:r>
              <a:rPr lang="en-US" dirty="0"/>
              <a:t>  The minimum result, which can be reliably discriminated from a blank with a predetermined confidence level. Also used is Detection Limit.</a:t>
            </a:r>
          </a:p>
          <a:p>
            <a:pPr lvl="1"/>
            <a:r>
              <a:rPr lang="en-US" dirty="0"/>
              <a:t>Equivalent to EPA’s MDL</a:t>
            </a:r>
          </a:p>
          <a:p>
            <a:r>
              <a:rPr lang="en-US" b="1" dirty="0"/>
              <a:t>2009:</a:t>
            </a:r>
            <a:r>
              <a:rPr lang="en-US" dirty="0"/>
              <a:t> A laboratory's estimate of the minimum amount of an analyte in a given matrix that an analytical process can reliably detect in their facility.</a:t>
            </a:r>
          </a:p>
          <a:p>
            <a:endParaRPr lang="en-US" dirty="0"/>
          </a:p>
          <a:p>
            <a:endParaRPr lang="en-US" dirty="0"/>
          </a:p>
        </p:txBody>
      </p:sp>
    </p:spTree>
    <p:extLst>
      <p:ext uri="{BB962C8B-B14F-4D97-AF65-F5344CB8AC3E}">
        <p14:creationId xmlns:p14="http://schemas.microsoft.com/office/powerpoint/2010/main" val="145148029"/>
      </p:ext>
    </p:extLst>
  </p:cSld>
  <p:clrMapOvr>
    <a:masterClrMapping/>
  </p:clrMapOvr>
</p:sld>
</file>

<file path=ppt/theme/theme1.xml><?xml version="1.0" encoding="utf-8"?>
<a:theme xmlns:a="http://schemas.openxmlformats.org/drawingml/2006/main" name="1_tni_bluebeakers_rt">
  <a:themeElements>
    <a:clrScheme name="1_tni_bluebeakers_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tni_bluebeakers_rt">
      <a:majorFont>
        <a:latin typeface="Optima"/>
        <a:ea typeface=""/>
        <a:cs typeface=""/>
      </a:majorFont>
      <a:minorFont>
        <a:latin typeface="Opti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tni_bluebeakers_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tni_bluebeakers_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tni_bluebeakers_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tni_bluebeakers_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tni_bluebeakers_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tni_bluebeakers_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tni_bluebeakers_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tni_bluebeakers_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tni_bluebeakers_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tni_bluebeakers_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tni_bluebeakers_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tni_bluebeakers_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ni_bluebeakers_rt">
  <a:themeElements>
    <a:clrScheme name="tni_bluebeakers_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ni_bluebeakers_rt">
      <a:majorFont>
        <a:latin typeface="Optima"/>
        <a:ea typeface=""/>
        <a:cs typeface=""/>
      </a:majorFont>
      <a:minorFont>
        <a:latin typeface="Opti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tni_bluebeakers_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ni_bluebeakers_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ni_bluebeakers_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ni_bluebeakers_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ni_bluebeakers_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ni_bluebeakers_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ni_bluebeakers_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ni_bluebeakers_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ni_bluebeakers_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ni_bluebeakers_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ni_bluebeakers_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ni_bluebeakers_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7815</TotalTime>
  <Words>2806</Words>
  <Application>Microsoft Office PowerPoint</Application>
  <PresentationFormat>On-screen Show (4:3)</PresentationFormat>
  <Paragraphs>251</Paragraphs>
  <Slides>41</Slides>
  <Notes>29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41</vt:i4>
      </vt:variant>
    </vt:vector>
  </HeadingPairs>
  <TitlesOfParts>
    <vt:vector size="50" baseType="lpstr">
      <vt:lpstr>Arial</vt:lpstr>
      <vt:lpstr>Book Antiqua</vt:lpstr>
      <vt:lpstr>Corbel</vt:lpstr>
      <vt:lpstr>Optima</vt:lpstr>
      <vt:lpstr>Symbol</vt:lpstr>
      <vt:lpstr>Times New Roman</vt:lpstr>
      <vt:lpstr>Wingdings</vt:lpstr>
      <vt:lpstr>1_tni_bluebeakers_rt</vt:lpstr>
      <vt:lpstr>tni_bluebeakers_rt</vt:lpstr>
      <vt:lpstr>The 2016 TNI Standard – Module 2 Quality Systems General Requirements</vt:lpstr>
      <vt:lpstr>Summary of Changes</vt:lpstr>
      <vt:lpstr>Changes to Module 2</vt:lpstr>
      <vt:lpstr>Notes</vt:lpstr>
      <vt:lpstr>Notes Changed to Standard Language</vt:lpstr>
      <vt:lpstr>Notes Changed to Standard Language</vt:lpstr>
      <vt:lpstr>Clarification of a Note</vt:lpstr>
      <vt:lpstr>Definitions</vt:lpstr>
      <vt:lpstr>Limit of Detection</vt:lpstr>
      <vt:lpstr>Parameter and Analyte</vt:lpstr>
      <vt:lpstr>Reference Method</vt:lpstr>
      <vt:lpstr>Demonstration of Capability</vt:lpstr>
      <vt:lpstr>Lot</vt:lpstr>
      <vt:lpstr>Data Integrity</vt:lpstr>
      <vt:lpstr>Data Integrity Clarification</vt:lpstr>
      <vt:lpstr>Move of ISO Language</vt:lpstr>
      <vt:lpstr>5.4.4 Non-standard Methods</vt:lpstr>
      <vt:lpstr>5.4.5.1 Validation</vt:lpstr>
      <vt:lpstr>5.4.5.2 Validation of Methods</vt:lpstr>
      <vt:lpstr>Validation Techniques</vt:lpstr>
      <vt:lpstr>5.4.5.3 Assessment of Validation Data</vt:lpstr>
      <vt:lpstr>5.4.5.4 Extent of Validation (TNI)</vt:lpstr>
      <vt:lpstr>5.5.13.1 Support Equipment</vt:lpstr>
      <vt:lpstr>5.5.13.1 (a) Acceptable Verification</vt:lpstr>
      <vt:lpstr>Criteria for Support Equipment</vt:lpstr>
      <vt:lpstr>Sample Identification</vt:lpstr>
      <vt:lpstr>5.5.13.1 (d) Thermometer Verification</vt:lpstr>
      <vt:lpstr>5.5.13.1 (d) Clarification</vt:lpstr>
      <vt:lpstr>5.5.13.1 (e) Volumetric Devices</vt:lpstr>
      <vt:lpstr>5.5.13.1 (e) Volumetric Devices</vt:lpstr>
      <vt:lpstr>5.10.4 Calibration Certificates</vt:lpstr>
      <vt:lpstr>Implementation Plan</vt:lpstr>
      <vt:lpstr>What Does the Future Hold?</vt:lpstr>
      <vt:lpstr>2017 REVISION OF ISO/IEC 17025 (E)</vt:lpstr>
      <vt:lpstr>PowerPoint Presentation</vt:lpstr>
      <vt:lpstr>Objectives of Revision</vt:lpstr>
      <vt:lpstr>Key Differences</vt:lpstr>
      <vt:lpstr>New Structure</vt:lpstr>
      <vt:lpstr>Risks and Opportunities</vt:lpstr>
      <vt:lpstr>TNI Plans for the New 17025</vt:lpstr>
      <vt:lpstr>Contact TNI</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Systems</dc:title>
  <dc:creator>Paul &amp; Sara Junio</dc:creator>
  <cp:lastModifiedBy>Lee</cp:lastModifiedBy>
  <cp:revision>74</cp:revision>
  <dcterms:created xsi:type="dcterms:W3CDTF">2010-01-26T03:24:25Z</dcterms:created>
  <dcterms:modified xsi:type="dcterms:W3CDTF">2018-04-16T01:17:23Z</dcterms:modified>
</cp:coreProperties>
</file>