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97" r:id="rId4"/>
    <p:sldId id="277" r:id="rId5"/>
    <p:sldId id="273" r:id="rId6"/>
    <p:sldId id="271" r:id="rId7"/>
    <p:sldId id="280" r:id="rId8"/>
    <p:sldId id="293" r:id="rId9"/>
    <p:sldId id="274" r:id="rId10"/>
    <p:sldId id="283" r:id="rId11"/>
    <p:sldId id="279" r:id="rId12"/>
    <p:sldId id="275" r:id="rId13"/>
    <p:sldId id="284" r:id="rId14"/>
    <p:sldId id="285" r:id="rId15"/>
    <p:sldId id="311" r:id="rId16"/>
    <p:sldId id="288" r:id="rId17"/>
    <p:sldId id="289" r:id="rId18"/>
    <p:sldId id="290" r:id="rId19"/>
    <p:sldId id="294" r:id="rId20"/>
    <p:sldId id="304" r:id="rId21"/>
    <p:sldId id="295" r:id="rId22"/>
    <p:sldId id="306" r:id="rId23"/>
    <p:sldId id="309" r:id="rId24"/>
    <p:sldId id="319" r:id="rId25"/>
    <p:sldId id="300" r:id="rId26"/>
    <p:sldId id="301" r:id="rId27"/>
    <p:sldId id="320" r:id="rId28"/>
    <p:sldId id="321" r:id="rId29"/>
    <p:sldId id="322" r:id="rId30"/>
    <p:sldId id="310" r:id="rId31"/>
    <p:sldId id="317" r:id="rId32"/>
    <p:sldId id="318" r:id="rId33"/>
    <p:sldId id="302" r:id="rId3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9EC"/>
    <a:srgbClr val="D5872D"/>
    <a:srgbClr val="000066"/>
    <a:srgbClr val="005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29" autoAdjust="0"/>
  </p:normalViewPr>
  <p:slideViewPr>
    <p:cSldViewPr>
      <p:cViewPr varScale="1">
        <p:scale>
          <a:sx n="61" d="100"/>
          <a:sy n="61" d="100"/>
        </p:scale>
        <p:origin x="16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4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1516" b="0" i="0" baseline="0" dirty="0">
                <a:solidFill>
                  <a:srgbClr val="005595"/>
                </a:solidFill>
                <a:latin typeface="Myriad Pro"/>
              </a:rPr>
              <a:t>Oregon waterborne disease outbreaks (CDC)</a:t>
            </a:r>
          </a:p>
        </c:rich>
      </c:tx>
      <c:layout>
        <c:manualLayout>
          <c:xMode val="edge"/>
          <c:yMode val="edge"/>
          <c:x val="0.15207600722150533"/>
          <c:y val="6.7468766404199477E-3"/>
        </c:manualLayout>
      </c:layout>
      <c:overlay val="1"/>
      <c:spPr>
        <a:noFill/>
        <a:ln w="1786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304485376827896"/>
          <c:y val="0.16995842519685039"/>
          <c:w val="0.85678704856787391"/>
          <c:h val="0.63309522309711286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BBE0E3"/>
            </a:solidFill>
            <a:ln w="8932">
              <a:solidFill>
                <a:schemeClr val="tx1"/>
              </a:solidFill>
              <a:prstDash val="solid"/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A22-4477-8F18-6698B11C7139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A22-4477-8F18-6698B11C7139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A22-4477-8F18-6698B11C7139}"/>
              </c:ext>
            </c:extLst>
          </c:dPt>
          <c:dPt>
            <c:idx val="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A22-4477-8F18-6698B11C7139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A22-4477-8F18-6698B11C7139}"/>
              </c:ext>
            </c:extLst>
          </c:dPt>
          <c:dLbls>
            <c:spPr>
              <a:noFill/>
              <a:ln w="16117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1970s</c:v>
                </c:pt>
                <c:pt idx="1">
                  <c:v>1980s </c:v>
                </c:pt>
                <c:pt idx="2">
                  <c:v>1990s </c:v>
                </c:pt>
                <c:pt idx="3">
                  <c:v> 2000s </c:v>
                </c:pt>
                <c:pt idx="4">
                  <c:v>2010s 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15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22-4477-8F18-6698B11C713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8932">
                    <a:solidFill>
                      <a:schemeClr val="tx1"/>
                    </a:solidFill>
                    <a:prstDash val="solid"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958896"/>
        <c:axId val="148819928"/>
      </c:barChart>
      <c:catAx>
        <c:axId val="30995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819928"/>
        <c:crosses val="autoZero"/>
        <c:auto val="1"/>
        <c:lblAlgn val="ctr"/>
        <c:lblOffset val="100"/>
        <c:noMultiLvlLbl val="1"/>
      </c:catAx>
      <c:valAx>
        <c:axId val="148819928"/>
        <c:scaling>
          <c:orientation val="minMax"/>
          <c:max val="20"/>
        </c:scaling>
        <c:delete val="0"/>
        <c:axPos val="l"/>
        <c:title>
          <c:tx>
            <c:rich>
              <a:bodyPr/>
              <a:lstStyle/>
              <a:p>
                <a:pPr>
                  <a:defRPr sz="1228" b="0" i="0" u="none" strike="noStrike" baseline="0">
                    <a:solidFill>
                      <a:srgbClr val="003366"/>
                    </a:solidFill>
                    <a:latin typeface="Myriad Pro"/>
                    <a:ea typeface="Myriad Pro"/>
                    <a:cs typeface="Myriad Pro"/>
                  </a:defRPr>
                </a:pPr>
                <a:r>
                  <a:rPr lang="en-US"/>
                  <a:t>Number of Outbreaks</a:t>
                </a:r>
              </a:p>
            </c:rich>
          </c:tx>
          <c:layout>
            <c:manualLayout>
              <c:xMode val="edge"/>
              <c:yMode val="edge"/>
              <c:x val="1.6189397729966026E-2"/>
              <c:y val="0.19291065616797898"/>
            </c:manualLayout>
          </c:layout>
          <c:overlay val="1"/>
          <c:spPr>
            <a:noFill/>
            <a:ln w="17865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309958896"/>
        <c:crosses val="autoZero"/>
        <c:crossBetween val="between"/>
        <c:majorUnit val="5"/>
      </c:valAx>
      <c:spPr>
        <a:noFill/>
        <a:ln w="8932">
          <a:solidFill>
            <a:schemeClr val="tx1"/>
          </a:solidFill>
          <a:prstDash val="solid"/>
        </a:ln>
      </c:spPr>
    </c:plotArea>
    <c:plotVisOnly val="1"/>
    <c:dispBlanksAs val="gap"/>
    <c:showDLblsOverMax val="1"/>
  </c:chart>
  <c:spPr>
    <a:solidFill>
      <a:schemeClr val="bg1"/>
    </a:solidFill>
    <a:ln>
      <a:noFill/>
    </a:ln>
  </c:spPr>
  <c:txPr>
    <a:bodyPr/>
    <a:lstStyle/>
    <a:p>
      <a:pPr>
        <a:defRPr sz="126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63" dirty="0">
                <a:latin typeface="Myriad Pro"/>
              </a:rPr>
              <a:t>Percent of community water </a:t>
            </a:r>
            <a:r>
              <a:rPr lang="en-US" sz="1863" u="sng" dirty="0">
                <a:latin typeface="Myriad Pro"/>
              </a:rPr>
              <a:t>systems</a:t>
            </a:r>
            <a:r>
              <a:rPr lang="en-US" sz="1863" dirty="0">
                <a:latin typeface="Myriad Pro"/>
              </a:rPr>
              <a:t> that meet health-based standards throughout the year</a:t>
            </a:r>
          </a:p>
        </c:rich>
      </c:tx>
      <c:layout/>
      <c:overlay val="0"/>
      <c:spPr>
        <a:noFill/>
        <a:ln w="2809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313814893405585"/>
          <c:y val="0.19092028706201936"/>
          <c:w val="0.84132371435579612"/>
          <c:h val="0.56017313534627078"/>
        </c:manualLayout>
      </c:layout>
      <c:barChart>
        <c:barDir val="col"/>
        <c:grouping val="clustered"/>
        <c:varyColors val="0"/>
        <c:ser>
          <c:idx val="0"/>
          <c:order val="0"/>
          <c:tx>
            <c:v>Oregon</c:v>
          </c:tx>
          <c:spPr>
            <a:solidFill>
              <a:srgbClr val="00B050"/>
            </a:solidFill>
            <a:ln w="1404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Sheet1!$R$1:$Z$1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EPA Goal</c:v>
                </c:pt>
              </c:strCache>
            </c:strRef>
          </c:cat>
          <c:val>
            <c:numRef>
              <c:f>Sheet1!$R$2:$Z$2</c:f>
              <c:numCache>
                <c:formatCode>General</c:formatCode>
                <c:ptCount val="9"/>
                <c:pt idx="0">
                  <c:v>84.4</c:v>
                </c:pt>
                <c:pt idx="1">
                  <c:v>83.4</c:v>
                </c:pt>
                <c:pt idx="2">
                  <c:v>90.2</c:v>
                </c:pt>
                <c:pt idx="3">
                  <c:v>90.9</c:v>
                </c:pt>
                <c:pt idx="4">
                  <c:v>89.5</c:v>
                </c:pt>
                <c:pt idx="5">
                  <c:v>90</c:v>
                </c:pt>
                <c:pt idx="6">
                  <c:v>89</c:v>
                </c:pt>
                <c:pt idx="7">
                  <c:v>94.9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1B-4F14-BCB3-1C00886AF5A9}"/>
            </c:ext>
          </c:extLst>
        </c:ser>
        <c:ser>
          <c:idx val="1"/>
          <c:order val="1"/>
          <c:tx>
            <c:v>USA</c:v>
          </c:tx>
          <c:spPr>
            <a:solidFill>
              <a:srgbClr val="0070C0"/>
            </a:solidFill>
            <a:ln w="1404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Sheet1!$R$1:$Z$1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EPA Goal</c:v>
                </c:pt>
              </c:strCache>
            </c:strRef>
          </c:cat>
          <c:val>
            <c:numRef>
              <c:f>Sheet1!$R$3:$Z$3</c:f>
              <c:numCache>
                <c:formatCode>General</c:formatCode>
                <c:ptCount val="9"/>
                <c:pt idx="0">
                  <c:v>90</c:v>
                </c:pt>
                <c:pt idx="1">
                  <c:v>90.7</c:v>
                </c:pt>
                <c:pt idx="2">
                  <c:v>91.2</c:v>
                </c:pt>
                <c:pt idx="3">
                  <c:v>91.4</c:v>
                </c:pt>
                <c:pt idx="4">
                  <c:v>90.8</c:v>
                </c:pt>
                <c:pt idx="5">
                  <c:v>90</c:v>
                </c:pt>
                <c:pt idx="6">
                  <c:v>90.4</c:v>
                </c:pt>
                <c:pt idx="7">
                  <c:v>93</c:v>
                </c:pt>
                <c:pt idx="8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1B-4F14-BCB3-1C00886AF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820712"/>
        <c:axId val="148821104"/>
      </c:barChart>
      <c:catAx>
        <c:axId val="148820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0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148821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821104"/>
        <c:scaling>
          <c:orientation val="minMax"/>
          <c:max val="100"/>
          <c:min val="80"/>
        </c:scaling>
        <c:delete val="0"/>
        <c:axPos val="l"/>
        <c:majorGridlines>
          <c:spPr>
            <a:ln w="350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84" b="1" i="0" u="none" strike="noStrike" baseline="0">
                    <a:solidFill>
                      <a:srgbClr val="003366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1.3546872678651017E-2"/>
              <c:y val="0.30801694470861551"/>
            </c:manualLayout>
          </c:layout>
          <c:overlay val="0"/>
          <c:spPr>
            <a:noFill/>
            <a:ln w="2809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5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8820712"/>
        <c:crosses val="autoZero"/>
        <c:crossBetween val="between"/>
      </c:valAx>
      <c:spPr>
        <a:noFill/>
        <a:ln w="14046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0517248551478235"/>
          <c:y val="0.91772169129167325"/>
          <c:w val="0.30707365918882779"/>
          <c:h val="7.4320471323812254E-2"/>
        </c:manualLayout>
      </c:layout>
      <c:overlay val="0"/>
      <c:spPr>
        <a:solidFill>
          <a:schemeClr val="bg1"/>
        </a:solidFill>
        <a:ln w="3509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2018" b="1" i="0" u="none" strike="noStrike" baseline="0">
          <a:solidFill>
            <a:srgbClr val="005595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Oregon</c:v>
                </c:pt>
              </c:strCache>
            </c:strRef>
          </c:tx>
          <c:spPr>
            <a:ln w="2854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15">
                <a:solidFill>
                  <a:schemeClr val="accent1"/>
                </a:solidFill>
              </a:ln>
              <a:effectLst/>
            </c:spPr>
          </c:marker>
          <c:cat>
            <c:numRef>
              <c:f>Sheet1!$B$4:$H$4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  <c:pt idx="0">
                  <c:v>2.63</c:v>
                </c:pt>
                <c:pt idx="1">
                  <c:v>2.2799999999999998</c:v>
                </c:pt>
                <c:pt idx="2">
                  <c:v>2.57</c:v>
                </c:pt>
                <c:pt idx="3">
                  <c:v>2.75</c:v>
                </c:pt>
                <c:pt idx="4">
                  <c:v>2.42</c:v>
                </c:pt>
                <c:pt idx="5">
                  <c:v>2.11</c:v>
                </c:pt>
                <c:pt idx="6">
                  <c:v>2.02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6FD-49D3-877D-E9DC864656DD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Multnomah Co.</c:v>
                </c:pt>
              </c:strCache>
            </c:strRef>
          </c:tx>
          <c:spPr>
            <a:ln w="2854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15">
                <a:solidFill>
                  <a:schemeClr val="accent2"/>
                </a:solidFill>
              </a:ln>
              <a:effectLst/>
            </c:spPr>
          </c:marker>
          <c:cat>
            <c:numRef>
              <c:f>Sheet1!$B$4:$H$4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Sheet1!$B$6:$H$6</c:f>
              <c:numCache>
                <c:formatCode>General</c:formatCode>
                <c:ptCount val="7"/>
                <c:pt idx="0">
                  <c:v>3.17</c:v>
                </c:pt>
                <c:pt idx="1">
                  <c:v>2.5099999999999998</c:v>
                </c:pt>
                <c:pt idx="2">
                  <c:v>2.3199999999999998</c:v>
                </c:pt>
                <c:pt idx="3">
                  <c:v>2.62</c:v>
                </c:pt>
                <c:pt idx="4">
                  <c:v>1.97</c:v>
                </c:pt>
                <c:pt idx="5">
                  <c:v>1.65</c:v>
                </c:pt>
                <c:pt idx="6">
                  <c:v>1.64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6FD-49D3-877D-E9DC86465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821888"/>
        <c:axId val="148822280"/>
      </c:lineChart>
      <c:catAx>
        <c:axId val="14882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822280"/>
        <c:crosses val="autoZero"/>
        <c:auto val="1"/>
        <c:lblAlgn val="ctr"/>
        <c:lblOffset val="100"/>
        <c:noMultiLvlLbl val="0"/>
      </c:catAx>
      <c:valAx>
        <c:axId val="148822280"/>
        <c:scaling>
          <c:orientation val="minMax"/>
        </c:scaling>
        <c:delete val="0"/>
        <c:axPos val="l"/>
        <c:majorGridlines>
          <c:spPr>
            <a:ln w="951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821888"/>
        <c:crosses val="autoZero"/>
        <c:crossBetween val="between"/>
      </c:valAx>
      <c:spPr>
        <a:noFill/>
        <a:ln w="25373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9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9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</a:p>
        </c:rich>
      </c:tx>
      <c:layout>
        <c:manualLayout>
          <c:xMode val="edge"/>
          <c:yMode val="edge"/>
          <c:x val="0.91296192681797128"/>
          <c:y val="6.121462299891498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47289125624003"/>
          <c:y val="0.17586142672905269"/>
          <c:w val="0.55054230353558742"/>
          <c:h val="0.7722521026056392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6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25355">
              <a:noFill/>
            </a:ln>
          </c:spPr>
          <c:invertIfNegative val="0"/>
          <c:dPt>
            <c:idx val="3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ABA-4BDA-8531-D115784FEBE5}"/>
              </c:ext>
            </c:extLst>
          </c:dPt>
          <c:dPt>
            <c:idx val="39"/>
            <c:invertIfNegative val="0"/>
            <c:bubble3D val="0"/>
            <c:spPr>
              <a:solidFill>
                <a:srgbClr val="FF0000"/>
              </a:solidFill>
              <a:ln w="2535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ABA-4BDA-8531-D115784FEBE5}"/>
              </c:ext>
            </c:extLst>
          </c:dPt>
          <c:cat>
            <c:strRef>
              <c:f>Sheet1!$A$16:$A$55</c:f>
              <c:strCache>
                <c:ptCount val="40"/>
                <c:pt idx="0">
                  <c:v>FY 1980</c:v>
                </c:pt>
                <c:pt idx="1">
                  <c:v>FY 1981</c:v>
                </c:pt>
                <c:pt idx="2">
                  <c:v>FY 1982</c:v>
                </c:pt>
                <c:pt idx="3">
                  <c:v>FY 1983</c:v>
                </c:pt>
                <c:pt idx="4">
                  <c:v>FY 1984</c:v>
                </c:pt>
                <c:pt idx="5">
                  <c:v>FY 1985</c:v>
                </c:pt>
                <c:pt idx="6">
                  <c:v>FY 1986</c:v>
                </c:pt>
                <c:pt idx="7">
                  <c:v>FY 1987</c:v>
                </c:pt>
                <c:pt idx="8">
                  <c:v>FY 1988</c:v>
                </c:pt>
                <c:pt idx="9">
                  <c:v>FY 1989</c:v>
                </c:pt>
                <c:pt idx="10">
                  <c:v>FY 1990</c:v>
                </c:pt>
                <c:pt idx="11">
                  <c:v>FY 1991</c:v>
                </c:pt>
                <c:pt idx="12">
                  <c:v>FY 1992</c:v>
                </c:pt>
                <c:pt idx="13">
                  <c:v>FY 1993</c:v>
                </c:pt>
                <c:pt idx="14">
                  <c:v>FY 1994</c:v>
                </c:pt>
                <c:pt idx="15">
                  <c:v>FY 1995</c:v>
                </c:pt>
                <c:pt idx="16">
                  <c:v>FY 1996</c:v>
                </c:pt>
                <c:pt idx="17">
                  <c:v>FY 1997</c:v>
                </c:pt>
                <c:pt idx="18">
                  <c:v>FY 1998</c:v>
                </c:pt>
                <c:pt idx="19">
                  <c:v>FY 1999</c:v>
                </c:pt>
                <c:pt idx="20">
                  <c:v>FY 2000</c:v>
                </c:pt>
                <c:pt idx="21">
                  <c:v>FY 2001</c:v>
                </c:pt>
                <c:pt idx="22">
                  <c:v>FY 2002</c:v>
                </c:pt>
                <c:pt idx="23">
                  <c:v>FY 2003</c:v>
                </c:pt>
                <c:pt idx="24">
                  <c:v>FY 2004</c:v>
                </c:pt>
                <c:pt idx="25">
                  <c:v>FY 2005</c:v>
                </c:pt>
                <c:pt idx="26">
                  <c:v>FY 2006</c:v>
                </c:pt>
                <c:pt idx="27">
                  <c:v>FY 2007</c:v>
                </c:pt>
                <c:pt idx="28">
                  <c:v>FY 2008</c:v>
                </c:pt>
                <c:pt idx="29">
                  <c:v>FY 2009</c:v>
                </c:pt>
                <c:pt idx="30">
                  <c:v>FY 2010</c:v>
                </c:pt>
                <c:pt idx="31">
                  <c:v>FY 2011</c:v>
                </c:pt>
                <c:pt idx="32">
                  <c:v>FY 2012</c:v>
                </c:pt>
                <c:pt idx="33">
                  <c:v>FY 2013</c:v>
                </c:pt>
                <c:pt idx="34">
                  <c:v>FY 2014</c:v>
                </c:pt>
                <c:pt idx="35">
                  <c:v>FY 2015</c:v>
                </c:pt>
                <c:pt idx="36">
                  <c:v>FY 2016</c:v>
                </c:pt>
                <c:pt idx="37">
                  <c:v>FY 2017</c:v>
                </c:pt>
                <c:pt idx="38">
                  <c:v>FY2018</c:v>
                </c:pt>
                <c:pt idx="39">
                  <c:v>FY2019</c:v>
                </c:pt>
              </c:strCache>
            </c:strRef>
          </c:cat>
          <c:val>
            <c:numRef>
              <c:f>Sheet1!$B$16:$B$55</c:f>
              <c:numCache>
                <c:formatCode>"$"#,##0_);[Red]\("$"#,##0\)</c:formatCode>
                <c:ptCount val="40"/>
                <c:pt idx="0">
                  <c:v>4669415000</c:v>
                </c:pt>
                <c:pt idx="1">
                  <c:v>3030669000</c:v>
                </c:pt>
                <c:pt idx="2">
                  <c:v>3676013000</c:v>
                </c:pt>
                <c:pt idx="3">
                  <c:v>3688688000</c:v>
                </c:pt>
                <c:pt idx="4">
                  <c:v>4067000000</c:v>
                </c:pt>
                <c:pt idx="5">
                  <c:v>4353655000</c:v>
                </c:pt>
                <c:pt idx="6">
                  <c:v>3663841000</c:v>
                </c:pt>
                <c:pt idx="7">
                  <c:v>5364092000</c:v>
                </c:pt>
                <c:pt idx="8">
                  <c:v>5027442000</c:v>
                </c:pt>
                <c:pt idx="9">
                  <c:v>5155125000</c:v>
                </c:pt>
                <c:pt idx="10">
                  <c:v>5461808000</c:v>
                </c:pt>
                <c:pt idx="11">
                  <c:v>6094287000</c:v>
                </c:pt>
                <c:pt idx="12">
                  <c:v>6668853000</c:v>
                </c:pt>
                <c:pt idx="13">
                  <c:v>6892424000</c:v>
                </c:pt>
                <c:pt idx="14">
                  <c:v>6658927000</c:v>
                </c:pt>
                <c:pt idx="15">
                  <c:v>7240887000</c:v>
                </c:pt>
                <c:pt idx="16">
                  <c:v>6522953000</c:v>
                </c:pt>
                <c:pt idx="17">
                  <c:v>6799393000</c:v>
                </c:pt>
                <c:pt idx="18">
                  <c:v>7363046000</c:v>
                </c:pt>
                <c:pt idx="19">
                  <c:v>7590352000</c:v>
                </c:pt>
                <c:pt idx="20">
                  <c:v>7562811000</c:v>
                </c:pt>
                <c:pt idx="21">
                  <c:v>7832211000</c:v>
                </c:pt>
                <c:pt idx="22">
                  <c:v>8078813000</c:v>
                </c:pt>
                <c:pt idx="23">
                  <c:v>8078703000</c:v>
                </c:pt>
                <c:pt idx="24">
                  <c:v>8365420000</c:v>
                </c:pt>
                <c:pt idx="25">
                  <c:v>8023483000</c:v>
                </c:pt>
                <c:pt idx="26">
                  <c:v>7617416000</c:v>
                </c:pt>
                <c:pt idx="27">
                  <c:v>7725130000</c:v>
                </c:pt>
                <c:pt idx="28">
                  <c:v>7472324000</c:v>
                </c:pt>
                <c:pt idx="29">
                  <c:v>7643674000</c:v>
                </c:pt>
                <c:pt idx="30">
                  <c:v>10297864000</c:v>
                </c:pt>
                <c:pt idx="31">
                  <c:v>8682117000</c:v>
                </c:pt>
                <c:pt idx="32">
                  <c:v>8449385000</c:v>
                </c:pt>
                <c:pt idx="33">
                  <c:v>7901104000</c:v>
                </c:pt>
                <c:pt idx="34">
                  <c:v>8200000000</c:v>
                </c:pt>
                <c:pt idx="35">
                  <c:v>8139887000</c:v>
                </c:pt>
                <c:pt idx="36">
                  <c:v>8139887000</c:v>
                </c:pt>
                <c:pt idx="37">
                  <c:v>8139887000</c:v>
                </c:pt>
                <c:pt idx="38">
                  <c:v>8139887000</c:v>
                </c:pt>
                <c:pt idx="39" formatCode="#,##0">
                  <c:v>6100000000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BA-4BDA-8531-D115784FE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823456"/>
        <c:axId val="311373392"/>
      </c:barChart>
      <c:catAx>
        <c:axId val="14882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9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373392"/>
        <c:crosses val="autoZero"/>
        <c:auto val="1"/>
        <c:lblAlgn val="ctr"/>
        <c:lblOffset val="100"/>
        <c:noMultiLvlLbl val="0"/>
      </c:catAx>
      <c:valAx>
        <c:axId val="311373392"/>
        <c:scaling>
          <c:orientation val="minMax"/>
        </c:scaling>
        <c:delete val="0"/>
        <c:axPos val="l"/>
        <c:majorGridlines>
          <c:spPr>
            <a:ln w="949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ln w="633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823456"/>
        <c:crosses val="autoZero"/>
        <c:crossBetween val="between"/>
      </c:valAx>
      <c:spPr>
        <a:noFill/>
        <a:ln w="25355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9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</a:p>
        </c:rich>
      </c:tx>
      <c:layout>
        <c:manualLayout>
          <c:xMode val="edge"/>
          <c:yMode val="edge"/>
          <c:x val="0.91296192681797128"/>
          <c:y val="6.121462299891498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47289125624003"/>
          <c:y val="0.17586142672905269"/>
          <c:w val="0.55054230353558742"/>
          <c:h val="0.7722521026056392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6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Sheet2!$A$8</c:f>
              <c:strCache>
                <c:ptCount val="1"/>
                <c:pt idx="0">
                  <c:v>Drinking Water Services FTEs</c:v>
                </c:pt>
              </c:strCache>
            </c:strRef>
          </c:tx>
          <c:spPr>
            <a:solidFill>
              <a:srgbClr val="0070C0"/>
            </a:solidFill>
            <a:ln w="25358">
              <a:noFill/>
            </a:ln>
          </c:spPr>
          <c:invertIfNegative val="0"/>
          <c:cat>
            <c:numRef>
              <c:f>Sheet2!$F$5:$P$5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Sheet2!$F$8:$P$8</c:f>
              <c:numCache>
                <c:formatCode>General</c:formatCode>
                <c:ptCount val="11"/>
                <c:pt idx="0">
                  <c:v>50</c:v>
                </c:pt>
                <c:pt idx="1">
                  <c:v>50</c:v>
                </c:pt>
                <c:pt idx="2">
                  <c:v>54</c:v>
                </c:pt>
                <c:pt idx="3">
                  <c:v>53</c:v>
                </c:pt>
                <c:pt idx="4">
                  <c:v>49</c:v>
                </c:pt>
                <c:pt idx="5">
                  <c:v>49</c:v>
                </c:pt>
                <c:pt idx="6">
                  <c:v>44</c:v>
                </c:pt>
                <c:pt idx="7">
                  <c:v>44</c:v>
                </c:pt>
                <c:pt idx="8">
                  <c:v>42</c:v>
                </c:pt>
                <c:pt idx="9">
                  <c:v>35</c:v>
                </c:pt>
                <c:pt idx="10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2B-44DD-9A4E-3626DD7BE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1374568"/>
        <c:axId val="311374960"/>
      </c:barChart>
      <c:catAx>
        <c:axId val="31137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374960"/>
        <c:crosses val="autoZero"/>
        <c:auto val="1"/>
        <c:lblAlgn val="ctr"/>
        <c:lblOffset val="100"/>
        <c:noMultiLvlLbl val="0"/>
      </c:catAx>
      <c:valAx>
        <c:axId val="311374960"/>
        <c:scaling>
          <c:orientation val="minMax"/>
        </c:scaling>
        <c:delete val="0"/>
        <c:axPos val="l"/>
        <c:majorGridlines>
          <c:spPr>
            <a:ln w="95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3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374568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7BE64-58B2-43B1-A887-CDA838604FC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547B9-450A-4584-9AD3-65A48F81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1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42F5D9-980E-4913-B1EB-9C6E1BA7A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057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hamaster_dar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200"/>
            <a:ext cx="8839200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334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86881-7F55-4850-8118-19F24CEC5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75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BEE09-2AD9-425B-90A4-24CF8ADC0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29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083AC-0548-4C04-96B7-017B1D6D1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37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2CD04-129B-4288-9923-5E6CDA771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67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45F6F-AAB4-4933-B547-34E0E4D102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70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60B4-D07A-4DFD-AD56-2E7B18FFC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22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62A2-8739-4EE9-B9BC-E06A2FE23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92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52B17-C19A-4DFA-84AA-4EB471EB4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46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5F621-C65B-44AE-97C9-2877AD5E9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47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79E36-7A05-4D47-BAF7-B04C9EFF32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09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ohapg2_dark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200">
                <a:solidFill>
                  <a:srgbClr val="D5872D"/>
                </a:solidFill>
                <a:latin typeface="Arial" panose="020B0604020202020204" pitchFamily="34" charset="0"/>
              </a:rPr>
              <a:t>PUBLIC HEALTH DIVISION</a:t>
            </a:r>
            <a:br>
              <a:rPr lang="en-US" altLang="en-US" sz="1200">
                <a:solidFill>
                  <a:srgbClr val="D5872D"/>
                </a:solidFill>
                <a:latin typeface="Arial" panose="020B0604020202020204" pitchFamily="34" charset="0"/>
              </a:rPr>
            </a:br>
            <a:r>
              <a:rPr lang="en-US" altLang="en-US" sz="1200">
                <a:solidFill>
                  <a:srgbClr val="D5872D"/>
                </a:solidFill>
                <a:latin typeface="Arial" panose="020B0604020202020204" pitchFamily="34" charset="0"/>
              </a:rPr>
              <a:t>Drinking Water Services</a:t>
            </a:r>
          </a:p>
          <a:p>
            <a:pPr>
              <a:spcBef>
                <a:spcPct val="50000"/>
              </a:spcBef>
              <a:defRPr/>
            </a:pPr>
            <a:endParaRPr lang="en-US" altLang="en-US" sz="1200">
              <a:solidFill>
                <a:srgbClr val="D5872D"/>
              </a:solidFill>
              <a:latin typeface="Arial" panose="020B0604020202020204" pitchFamily="34" charset="0"/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81D3B91-2CE2-49FD-9D7B-D09BFB107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Drinking Water Services</a:t>
            </a:r>
            <a:br>
              <a:rPr lang="en-US" altLang="en-US"/>
            </a:br>
            <a:r>
              <a:rPr lang="en-US" altLang="en-US"/>
              <a:t>Program Update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Dave Emme, Manager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 smtClean="0"/>
              <a:t>April </a:t>
            </a:r>
            <a:r>
              <a:rPr lang="en-US" altLang="en-US" sz="2800" dirty="0"/>
              <a:t>2018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5595"/>
                </a:solidFill>
              </a:rPr>
              <a:t>(Enter) DEPARTMENT (ALL CAPS)</a:t>
            </a:r>
            <a:br>
              <a:rPr lang="en-US" altLang="en-US" sz="1200">
                <a:solidFill>
                  <a:srgbClr val="005595"/>
                </a:solidFill>
              </a:rPr>
            </a:br>
            <a:r>
              <a:rPr lang="en-US" altLang="en-US" sz="1200">
                <a:solidFill>
                  <a:srgbClr val="005595"/>
                </a:solidFill>
              </a:rPr>
              <a:t>(Enter) Division or Office (Mixed Case)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200">
              <a:solidFill>
                <a:srgbClr val="00559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8229600" cy="1143000"/>
          </a:xfrm>
        </p:spPr>
        <p:txBody>
          <a:bodyPr/>
          <a:lstStyle/>
          <a:p>
            <a:r>
              <a:rPr lang="en-US" altLang="en-US"/>
              <a:t>Public Attitudes about Drinking Water</a:t>
            </a:r>
          </a:p>
        </p:txBody>
      </p:sp>
      <p:sp>
        <p:nvSpPr>
          <p:cNvPr id="14339" name="Content Placeholder 3"/>
          <p:cNvSpPr>
            <a:spLocks noGrp="1" noChangeArrowheads="1"/>
          </p:cNvSpPr>
          <p:nvPr>
            <p:ph sz="half" idx="2"/>
          </p:nvPr>
        </p:nvSpPr>
        <p:spPr>
          <a:xfrm>
            <a:off x="4800600" y="1333500"/>
            <a:ext cx="4038600" cy="4648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/>
              <a:t> </a:t>
            </a:r>
            <a:r>
              <a:rPr lang="en-US" b="1" dirty="0"/>
              <a:t>Unfiltered Fervor: The Rush to Get Off the Water Grid</a:t>
            </a: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“</a:t>
            </a:r>
            <a:r>
              <a:rPr lang="en-US" altLang="en-US" i="1" dirty="0"/>
              <a:t>Tap water? You’re drinking toilet water with birth control drugs in them,” he said. “Chloramine, and on top of that they’re putting in fluoride. Call me a conspiracy theorist, but it’s a mind-control drug that has no benefit to our dental health.”</a:t>
            </a:r>
            <a:r>
              <a:rPr lang="en-US" altLang="en-US" dirty="0"/>
              <a:t>  </a:t>
            </a:r>
          </a:p>
          <a:p>
            <a:pPr marL="0" indent="0">
              <a:buFontTx/>
              <a:buNone/>
            </a:pPr>
            <a:endParaRPr lang="en-US" altLang="en-US" sz="1800" dirty="0"/>
          </a:p>
          <a:p>
            <a:pPr marL="0" indent="0">
              <a:buFontTx/>
              <a:buNone/>
            </a:pPr>
            <a:r>
              <a:rPr lang="en-US" altLang="en-US" sz="1600" dirty="0"/>
              <a:t>--Christopher Sanborn, aka </a:t>
            </a:r>
            <a:r>
              <a:rPr lang="en-US" altLang="en-US" sz="1600" dirty="0" err="1"/>
              <a:t>Mukhande</a:t>
            </a:r>
            <a:r>
              <a:rPr lang="en-US" altLang="en-US" sz="1600" dirty="0"/>
              <a:t> Singh, founder of Live Water. 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NY Times Dec 29, 2017</a:t>
            </a:r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D6500-A0F2-46C5-B47A-46C8C661643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14341" name="Content Placeholder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33538"/>
            <a:ext cx="4038600" cy="4048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Public Attitudes about Drinking Water</a:t>
            </a:r>
          </a:p>
        </p:txBody>
      </p:sp>
      <p:pic>
        <p:nvPicPr>
          <p:cNvPr id="15363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613" y="2133600"/>
            <a:ext cx="4038600" cy="2573338"/>
          </a:xfrm>
        </p:spPr>
      </p:pic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038600" cy="3657600"/>
          </a:xfrm>
        </p:spPr>
        <p:txBody>
          <a:bodyPr/>
          <a:lstStyle/>
          <a:p>
            <a:r>
              <a:rPr lang="en-US" altLang="en-US" dirty="0"/>
              <a:t>74% of US population served by CWS adjust for fluoride.</a:t>
            </a:r>
          </a:p>
          <a:p>
            <a:endParaRPr lang="en-US" altLang="en-US" dirty="0"/>
          </a:p>
          <a:p>
            <a:r>
              <a:rPr lang="en-US" altLang="en-US" dirty="0"/>
              <a:t>22% of Oregon population served by CWS adjust for fluoride.</a:t>
            </a:r>
          </a:p>
          <a:p>
            <a:endParaRPr lang="en-US" altLang="en-US" dirty="0"/>
          </a:p>
          <a:p>
            <a:r>
              <a:rPr lang="en-US" altLang="en-US" dirty="0"/>
              <a:t>43 Oregon Community Water Systems adjust for fluoride.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AEEDD5-F97C-4593-8537-226200DA8A6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Public Attitudes about Drinking Water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819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High </a:t>
            </a:r>
            <a:r>
              <a:rPr lang="en-US" dirty="0"/>
              <a:t>public concern, but localized</a:t>
            </a:r>
          </a:p>
          <a:p>
            <a:pPr>
              <a:defRPr/>
            </a:pPr>
            <a:r>
              <a:rPr lang="en-US" dirty="0"/>
              <a:t>Public confidence has been damaged</a:t>
            </a:r>
          </a:p>
          <a:p>
            <a:pPr>
              <a:defRPr/>
            </a:pPr>
            <a:r>
              <a:rPr lang="en-US" dirty="0"/>
              <a:t>Public expectations tending toward zero risk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6FD41-4E39-4066-97A4-BB242A4DD32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Safe Drinking Water</a:t>
            </a:r>
          </a:p>
        </p:txBody>
      </p:sp>
      <p:sp>
        <p:nvSpPr>
          <p:cNvPr id="17411" name="Text Placeholder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are we really doing?</a:t>
            </a:r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45569-6406-470B-A72D-3A9DE325903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Drinking Water Treatment</a:t>
            </a:r>
            <a:endParaRPr lang="en-US" altLang="en-US" dirty="0"/>
          </a:p>
        </p:txBody>
      </p:sp>
      <p:sp>
        <p:nvSpPr>
          <p:cNvPr id="7" name="Content Placeholder 6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5633545" y="1905000"/>
            <a:ext cx="3352800" cy="3581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“Drinking water disinfection and treatment -- one of the greatest public health achievements of the 20</a:t>
            </a:r>
            <a:r>
              <a:rPr lang="en-US" baseline="30000" dirty="0"/>
              <a:t>th</a:t>
            </a:r>
            <a:r>
              <a:rPr lang="en-US" dirty="0"/>
              <a:t> Century.”  </a:t>
            </a:r>
            <a:r>
              <a:rPr lang="en-US" dirty="0" smtClean="0"/>
              <a:t>CDC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189 million lives saved by Chlorination.  </a:t>
            </a:r>
          </a:p>
          <a:p>
            <a:pPr marL="0" indent="0">
              <a:buNone/>
              <a:defRPr/>
            </a:pPr>
            <a:r>
              <a:rPr lang="en-US" dirty="0" smtClean="0"/>
              <a:t>--ScienceHeroes.com</a:t>
            </a: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2218B-258F-4A7D-8F49-BA7084A32CF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F90685E5-E11B-41C4-8DDA-ADCD05EE4A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2" y="1905000"/>
            <a:ext cx="5141908" cy="325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0699ED05-EEC7-46C2-9D7F-9CF6492DB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251230"/>
            <a:ext cx="533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</a:rPr>
              <a:t>Crude death rate* for infectious diseases - United States, 1900-1996 </a:t>
            </a:r>
          </a:p>
          <a:p>
            <a:r>
              <a:rPr lang="en-US" altLang="en-US" sz="1400" dirty="0">
                <a:solidFill>
                  <a:schemeClr val="bg1"/>
                </a:solidFill>
              </a:rPr>
              <a:t>Per 100,000.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Drinking Water Treatment</a:t>
            </a:r>
            <a:endParaRPr lang="en-US" altLang="en-US" dirty="0"/>
          </a:p>
        </p:txBody>
      </p:sp>
      <p:sp>
        <p:nvSpPr>
          <p:cNvPr id="7" name="Content Placeholder 6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5410200" y="2095500"/>
            <a:ext cx="3581400" cy="2590800"/>
          </a:xfrm>
        </p:spPr>
        <p:txBody>
          <a:bodyPr/>
          <a:lstStyle/>
          <a:p>
            <a:pPr>
              <a:defRPr/>
            </a:pPr>
            <a:r>
              <a:rPr lang="en-US" dirty="0"/>
              <a:t>In 1900, in some cities, 30% of infants died in their first year.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Reduced infant mortality by 90%, mostly due to treatment and sanitation.</a:t>
            </a:r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2218B-258F-4A7D-8F49-BA7084A32CF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18437" name="Content Placeholder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" y="1752600"/>
            <a:ext cx="4649788" cy="3527425"/>
          </a:xfrm>
        </p:spPr>
      </p:pic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2987675" y="5364163"/>
            <a:ext cx="2286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" panose="02020603050405020304" pitchFamily="18" charset="0"/>
              </a:rPr>
              <a:t>Source: CDC MMWR 10/01/99</a:t>
            </a:r>
          </a:p>
        </p:txBody>
      </p:sp>
    </p:spTree>
    <p:extLst>
      <p:ext uri="{BB962C8B-B14F-4D97-AF65-F5344CB8AC3E}">
        <p14:creationId xmlns:p14="http://schemas.microsoft.com/office/powerpoint/2010/main" val="35658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U.S. Waterborne </a:t>
            </a:r>
            <a:r>
              <a:rPr lang="en-US" altLang="en-US" dirty="0"/>
              <a:t>Outbreaks</a:t>
            </a:r>
          </a:p>
        </p:txBody>
      </p:sp>
      <p:pic>
        <p:nvPicPr>
          <p:cNvPr id="20483" name="Content Placeholder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450" y="1752600"/>
            <a:ext cx="5391150" cy="3995738"/>
          </a:xfrm>
        </p:spPr>
      </p:pic>
      <p:sp>
        <p:nvSpPr>
          <p:cNvPr id="6" name="Content Placeholder 5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5867400" y="1752600"/>
            <a:ext cx="2819400" cy="3962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In U.S. 2013-14:</a:t>
            </a:r>
          </a:p>
          <a:p>
            <a:pPr>
              <a:defRPr/>
            </a:pPr>
            <a:r>
              <a:rPr lang="en-US" dirty="0"/>
              <a:t>42 outbreaks</a:t>
            </a:r>
          </a:p>
          <a:p>
            <a:pPr lvl="1">
              <a:defRPr/>
            </a:pPr>
            <a:r>
              <a:rPr lang="en-US" dirty="0"/>
              <a:t>57% Legionella</a:t>
            </a:r>
          </a:p>
          <a:p>
            <a:pPr lvl="1">
              <a:defRPr/>
            </a:pPr>
            <a:r>
              <a:rPr lang="en-US" dirty="0"/>
              <a:t>19% Parasites</a:t>
            </a:r>
          </a:p>
          <a:p>
            <a:pPr lvl="1">
              <a:defRPr/>
            </a:pPr>
            <a:r>
              <a:rPr lang="en-US" dirty="0"/>
              <a:t>10% Chemicals or algal toxins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13 deaths, all due to </a:t>
            </a:r>
            <a:r>
              <a:rPr lang="en-US" dirty="0" smtClean="0"/>
              <a:t>Legionella</a:t>
            </a:r>
            <a:endParaRPr lang="en-US" dirty="0"/>
          </a:p>
        </p:txBody>
      </p:sp>
      <p:sp>
        <p:nvSpPr>
          <p:cNvPr id="3" name="Slide Number Placeholder 2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85DB7F-C874-4BB9-A3FF-F202D46CA96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Oregon </a:t>
            </a:r>
            <a:r>
              <a:rPr lang="en-US" altLang="en-US" dirty="0" smtClean="0"/>
              <a:t>Waterborne Outbreaks</a:t>
            </a:r>
            <a:endParaRPr lang="en-US" altLang="en-US" dirty="0"/>
          </a:p>
        </p:txBody>
      </p:sp>
      <p:sp>
        <p:nvSpPr>
          <p:cNvPr id="21507" name="Content Placeholder 3"/>
          <p:cNvSpPr>
            <a:spLocks noGrp="1" noChangeArrowheads="1"/>
          </p:cNvSpPr>
          <p:nvPr>
            <p:ph sz="half" idx="2"/>
          </p:nvPr>
        </p:nvSpPr>
        <p:spPr>
          <a:xfrm>
            <a:off x="6172200" y="3028949"/>
            <a:ext cx="2819400" cy="13303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800" dirty="0"/>
              <a:t>Last outbreaks, 2013-14: </a:t>
            </a:r>
          </a:p>
          <a:p>
            <a:r>
              <a:rPr lang="en-US" altLang="en-US" sz="1800" dirty="0"/>
              <a:t>Crypto, Baker City;</a:t>
            </a:r>
          </a:p>
          <a:p>
            <a:r>
              <a:rPr lang="en-US" altLang="en-US" sz="1800" dirty="0"/>
              <a:t>Legionella </a:t>
            </a:r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CD8C7-89E6-404C-94EB-BD1F3DEB581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0357512"/>
              </p:ext>
            </p:extLst>
          </p:nvPr>
        </p:nvGraphicFramePr>
        <p:xfrm>
          <a:off x="227582" y="1981200"/>
          <a:ext cx="5781106" cy="320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9FB39-D3AB-4346-BAD2-1DEC210E5B7C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61348"/>
              </p:ext>
            </p:extLst>
          </p:nvPr>
        </p:nvGraphicFramePr>
        <p:xfrm>
          <a:off x="914400" y="914400"/>
          <a:ext cx="7086600" cy="460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010400" cy="1143000"/>
          </a:xfrm>
        </p:spPr>
        <p:txBody>
          <a:bodyPr/>
          <a:lstStyle/>
          <a:p>
            <a:r>
              <a:rPr lang="en-US" altLang="en-US"/>
              <a:t>OR systems meeting health-based standards 2016, by County</a:t>
            </a:r>
          </a:p>
        </p:txBody>
      </p:sp>
      <p:pic>
        <p:nvPicPr>
          <p:cNvPr id="2560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5" t="13786" r="10185" b="7201"/>
          <a:stretch>
            <a:fillRect/>
          </a:stretch>
        </p:blipFill>
        <p:spPr>
          <a:xfrm>
            <a:off x="1397000" y="1447800"/>
            <a:ext cx="5994400" cy="4495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332BA-A237-47F2-8FDC-A5BC31CE121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2672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Public Attitudes</a:t>
            </a: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Safe Drinking Water</a:t>
            </a: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Challenges Ahead</a:t>
            </a:r>
            <a:endParaRPr lang="en-US" alt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80DB27-6E4D-46BE-9398-FE08D127573C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Reducing exposure to Lead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757364"/>
            <a:ext cx="3429000" cy="3729036"/>
          </a:xfrm>
        </p:spPr>
        <p:txBody>
          <a:bodyPr/>
          <a:lstStyle/>
          <a:p>
            <a:pPr lvl="1"/>
            <a:endParaRPr lang="en-US" altLang="en-US" sz="1600" dirty="0"/>
          </a:p>
          <a:p>
            <a:r>
              <a:rPr lang="en-US" altLang="en-US" sz="1800" dirty="0"/>
              <a:t>No elevated Blood Lead attributed to water in 500 kids tested at Portland Public Schools in 2016</a:t>
            </a:r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ODE </a:t>
            </a:r>
            <a:r>
              <a:rPr lang="en-US" altLang="en-US" sz="1800" dirty="0"/>
              <a:t>and Early Learning adopting rules requiring lead sampling at schools and Child Care centers</a:t>
            </a:r>
          </a:p>
          <a:p>
            <a:endParaRPr lang="en-US" altLang="en-US" sz="1800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82336E-A7ED-460E-AF16-3444FE3002B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894" t="12163" r="66193" b="7285"/>
          <a:stretch/>
        </p:blipFill>
        <p:spPr>
          <a:xfrm>
            <a:off x="1295400" y="1752600"/>
            <a:ext cx="2971800" cy="375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Myriad Pro" charset="0"/>
              </a:rPr>
              <a:t>Percent of Oregon children tested with blood lead level &gt;= 5 ug/dl 2010-2016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146FB-8578-4F13-B33B-308AD92811B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Portland </a:t>
            </a:r>
            <a:r>
              <a:rPr lang="en-US" altLang="en-US" dirty="0" smtClean="0"/>
              <a:t>Issues</a:t>
            </a:r>
            <a:endParaRPr lang="en-US" altLang="en-US" dirty="0"/>
          </a:p>
        </p:txBody>
      </p:sp>
      <p:sp>
        <p:nvSpPr>
          <p:cNvPr id="26627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1600199"/>
            <a:ext cx="3733800" cy="4114801"/>
          </a:xfrm>
        </p:spPr>
        <p:txBody>
          <a:bodyPr/>
          <a:lstStyle/>
          <a:p>
            <a:r>
              <a:rPr lang="en-US" altLang="en-US" dirty="0" smtClean="0"/>
              <a:t>Schedule to improve corrosion control by 2022. </a:t>
            </a:r>
          </a:p>
          <a:p>
            <a:endParaRPr lang="en-US" altLang="en-US" dirty="0"/>
          </a:p>
          <a:p>
            <a:r>
              <a:rPr lang="en-US" altLang="en-US" dirty="0" smtClean="0"/>
              <a:t>Revocation of Crypto Variance and Bilateral </a:t>
            </a:r>
            <a:r>
              <a:rPr lang="en-US" altLang="en-US" dirty="0"/>
              <a:t>Compliance Agreement </a:t>
            </a:r>
          </a:p>
          <a:p>
            <a:pPr lvl="1"/>
            <a:r>
              <a:rPr lang="en-US" altLang="en-US" dirty="0"/>
              <a:t>Interim measures</a:t>
            </a:r>
          </a:p>
          <a:p>
            <a:pPr lvl="1"/>
            <a:r>
              <a:rPr lang="en-US" altLang="en-US" dirty="0"/>
              <a:t>Pilot study by Nov 2020</a:t>
            </a:r>
          </a:p>
          <a:p>
            <a:pPr lvl="1"/>
            <a:r>
              <a:rPr lang="en-US" altLang="en-US" dirty="0"/>
              <a:t>Construction plans by Oct 2022</a:t>
            </a:r>
          </a:p>
          <a:p>
            <a:pPr lvl="1"/>
            <a:r>
              <a:rPr lang="en-US" altLang="en-US" dirty="0"/>
              <a:t>Treatment operational by Sept 2027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82336E-A7ED-460E-AF16-3444FE3002B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2138" y="1752600"/>
            <a:ext cx="433214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C52E3F10-7558-4E3A-8388-68E7BBF0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Drinking Water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D4D84C7-6FD4-4141-B2B5-2DD773FFE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of </a:t>
            </a:r>
            <a:r>
              <a:rPr lang="en-US" dirty="0"/>
              <a:t>progress in preventing disease and death</a:t>
            </a:r>
          </a:p>
          <a:p>
            <a:endParaRPr lang="en-US" dirty="0" smtClean="0"/>
          </a:p>
          <a:p>
            <a:r>
              <a:rPr lang="en-US" dirty="0" smtClean="0"/>
              <a:t>Regulation </a:t>
            </a:r>
            <a:r>
              <a:rPr lang="en-US" dirty="0"/>
              <a:t>is imperfect, but it works</a:t>
            </a:r>
          </a:p>
          <a:p>
            <a:pPr lvl="1"/>
            <a:r>
              <a:rPr lang="en-US" dirty="0"/>
              <a:t>Improved compliance with health based standards</a:t>
            </a:r>
          </a:p>
          <a:p>
            <a:pPr lvl="1"/>
            <a:r>
              <a:rPr lang="en-US" dirty="0"/>
              <a:t>Continued focus on reducing lead exposure</a:t>
            </a:r>
          </a:p>
          <a:p>
            <a:pPr lvl="1"/>
            <a:r>
              <a:rPr lang="en-US" dirty="0"/>
              <a:t>Major improvements planned for Portland</a:t>
            </a:r>
          </a:p>
          <a:p>
            <a:endParaRPr lang="en-US" dirty="0"/>
          </a:p>
          <a:p>
            <a:r>
              <a:rPr lang="en-US" dirty="0" smtClean="0"/>
              <a:t>Overall, our drinking </a:t>
            </a:r>
            <a:r>
              <a:rPr lang="en-US" dirty="0"/>
              <a:t>water has never been safer.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48A99BB-DD0D-409E-8EF1-F33E33C33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A45F6F-AAB4-4933-B547-34E0E4D1021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8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Challenges Ahead</a:t>
            </a:r>
          </a:p>
        </p:txBody>
      </p:sp>
      <p:sp>
        <p:nvSpPr>
          <p:cNvPr id="28675" name="Text Placeholder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BB2A5-FB47-46D1-BEA9-0260F4DB0E8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9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Federal </a:t>
            </a:r>
            <a:r>
              <a:rPr lang="en-US" altLang="en-US" dirty="0" smtClean="0"/>
              <a:t>Landscape—Regulatory backlash </a:t>
            </a:r>
            <a:endParaRPr lang="en-US" altLang="en-US" dirty="0"/>
          </a:p>
        </p:txBody>
      </p:sp>
      <p:sp>
        <p:nvSpPr>
          <p:cNvPr id="29699" name="Content Placeholder 1"/>
          <p:cNvSpPr>
            <a:spLocks noGrp="1"/>
          </p:cNvSpPr>
          <p:nvPr>
            <p:ph sz="half" idx="2"/>
          </p:nvPr>
        </p:nvSpPr>
        <p:spPr>
          <a:xfrm>
            <a:off x="5486400" y="1524000"/>
            <a:ext cx="3276600" cy="4038600"/>
          </a:xfrm>
        </p:spPr>
        <p:txBody>
          <a:bodyPr/>
          <a:lstStyle/>
          <a:p>
            <a:r>
              <a:rPr lang="en-US" altLang="en-US" sz="1800" dirty="0"/>
              <a:t>Administration focused on deregulation and cutting government spending.</a:t>
            </a:r>
          </a:p>
          <a:p>
            <a:r>
              <a:rPr lang="en-US" altLang="en-US" sz="1800" dirty="0"/>
              <a:t>Exec. Orders. 2 for 1 repeal for every new </a:t>
            </a:r>
            <a:r>
              <a:rPr lang="en-US" altLang="en-US" sz="1800" dirty="0" err="1"/>
              <a:t>reg</a:t>
            </a:r>
            <a:r>
              <a:rPr lang="en-US" altLang="en-US" sz="1800" dirty="0"/>
              <a:t>; No net cost of new </a:t>
            </a:r>
            <a:r>
              <a:rPr lang="en-US" altLang="en-US" sz="1800" dirty="0" err="1"/>
              <a:t>regs</a:t>
            </a:r>
            <a:r>
              <a:rPr lang="en-US" altLang="en-US" sz="1800" dirty="0"/>
              <a:t>.</a:t>
            </a:r>
          </a:p>
          <a:p>
            <a:endParaRPr lang="en-US" altLang="en-US" sz="1800" dirty="0"/>
          </a:p>
          <a:p>
            <a:r>
              <a:rPr lang="en-US" altLang="en-US" sz="1800" dirty="0"/>
              <a:t>EPA Administrator </a:t>
            </a:r>
            <a:endParaRPr lang="en-US" altLang="en-US" sz="1800" dirty="0" smtClean="0"/>
          </a:p>
          <a:p>
            <a:pPr lvl="1"/>
            <a:r>
              <a:rPr lang="en-US" altLang="en-US" sz="1600" dirty="0" smtClean="0"/>
              <a:t>“</a:t>
            </a:r>
            <a:r>
              <a:rPr lang="en-US" altLang="en-US" sz="1600" dirty="0"/>
              <a:t>War on Lead”  </a:t>
            </a:r>
          </a:p>
          <a:p>
            <a:pPr lvl="1"/>
            <a:r>
              <a:rPr lang="en-US" altLang="en-US" sz="1600" dirty="0" smtClean="0"/>
              <a:t>Leveraging infrastructure investment   </a:t>
            </a:r>
            <a:endParaRPr lang="en-US" altLang="en-US" sz="1600" dirty="0"/>
          </a:p>
          <a:p>
            <a:pPr lvl="1"/>
            <a:r>
              <a:rPr lang="en-US" altLang="en-US" sz="1600" dirty="0" smtClean="0"/>
              <a:t>LEAN focus on improving compliance.</a:t>
            </a:r>
            <a:endParaRPr lang="en-US" alt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00CB7-69ED-4B13-A6E1-345C48803D9F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29701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4065588" cy="22971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Federal </a:t>
            </a:r>
            <a:r>
              <a:rPr lang="en-US" altLang="en-US" dirty="0" smtClean="0"/>
              <a:t>Landscape—Eroded funding</a:t>
            </a:r>
            <a:endParaRPr lang="en-US" altLang="en-US" dirty="0"/>
          </a:p>
        </p:txBody>
      </p:sp>
      <p:sp>
        <p:nvSpPr>
          <p:cNvPr id="30723" name="Content Placeholder 1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3276600" cy="2895600"/>
          </a:xfrm>
        </p:spPr>
        <p:txBody>
          <a:bodyPr/>
          <a:lstStyle/>
          <a:p>
            <a:r>
              <a:rPr lang="en-US" altLang="en-US" sz="1800" dirty="0"/>
              <a:t>EPA’s budget and grants to States flat for many years.</a:t>
            </a:r>
          </a:p>
          <a:p>
            <a:endParaRPr lang="en-US" altLang="en-US" sz="1800" dirty="0"/>
          </a:p>
          <a:p>
            <a:r>
              <a:rPr lang="en-US" altLang="en-US" sz="1800" dirty="0" smtClean="0"/>
              <a:t>Omnibus Appropriations Act provides slight increase.</a:t>
            </a:r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1800" dirty="0"/>
              <a:t>Anticipate flat </a:t>
            </a:r>
            <a:r>
              <a:rPr lang="en-US" altLang="en-US" sz="1800" dirty="0" smtClean="0"/>
              <a:t>grant funds in the future.</a:t>
            </a:r>
            <a:endParaRPr lang="en-US" altLang="en-US" sz="1800" dirty="0"/>
          </a:p>
          <a:p>
            <a:endParaRPr lang="en-US" altLang="en-US" sz="1800" dirty="0"/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891F6-0B72-4F54-99C6-4DEFF810D2E9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graphicFrame>
        <p:nvGraphicFramePr>
          <p:cNvPr id="2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5"/>
          <p:cNvGraphicFramePr>
            <a:graphicFrameLocks/>
          </p:cNvGraphicFramePr>
          <p:nvPr/>
        </p:nvGraphicFramePr>
        <p:xfrm>
          <a:off x="152400" y="1676400"/>
          <a:ext cx="5394325" cy="339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Impacts on State Program Resources</a:t>
            </a:r>
          </a:p>
        </p:txBody>
      </p:sp>
      <p:sp>
        <p:nvSpPr>
          <p:cNvPr id="32771" name="Content Placeholder 1"/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3810000" cy="3581400"/>
          </a:xfrm>
        </p:spPr>
        <p:txBody>
          <a:bodyPr/>
          <a:lstStyle/>
          <a:p>
            <a:r>
              <a:rPr lang="en-US" altLang="en-US" dirty="0"/>
              <a:t>Two thirds of program funding from Federal grants.</a:t>
            </a:r>
          </a:p>
          <a:p>
            <a:endParaRPr lang="en-US" altLang="en-US" dirty="0"/>
          </a:p>
          <a:p>
            <a:r>
              <a:rPr lang="en-US" altLang="en-US" dirty="0"/>
              <a:t>Value of Federal funds eroded by higher personnel costs.</a:t>
            </a:r>
          </a:p>
          <a:p>
            <a:endParaRPr lang="en-US" altLang="en-US" dirty="0"/>
          </a:p>
          <a:p>
            <a:r>
              <a:rPr lang="en-US" altLang="en-US" dirty="0"/>
              <a:t>Sanitary survey fee provides only 5% of program revenue.</a:t>
            </a:r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F6494-A77F-4EE8-922E-D6E949CD457B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142" y="1981200"/>
            <a:ext cx="448704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Impacts on State Program Resources</a:t>
            </a:r>
          </a:p>
        </p:txBody>
      </p:sp>
      <p:sp>
        <p:nvSpPr>
          <p:cNvPr id="33795" name="Content Placeholder 1"/>
          <p:cNvSpPr>
            <a:spLocks noGrp="1"/>
          </p:cNvSpPr>
          <p:nvPr>
            <p:ph sz="half" idx="2"/>
          </p:nvPr>
        </p:nvSpPr>
        <p:spPr>
          <a:xfrm>
            <a:off x="5568950" y="1595438"/>
            <a:ext cx="3276600" cy="4038600"/>
          </a:xfrm>
        </p:spPr>
        <p:txBody>
          <a:bodyPr/>
          <a:lstStyle/>
          <a:p>
            <a:r>
              <a:rPr lang="en-US" altLang="en-US" dirty="0"/>
              <a:t>Staffing reduced by 35% since 2009.</a:t>
            </a:r>
          </a:p>
          <a:p>
            <a:r>
              <a:rPr lang="en-US" altLang="en-US" dirty="0"/>
              <a:t>Data entry and compliance backlogs.</a:t>
            </a:r>
          </a:p>
          <a:p>
            <a:r>
              <a:rPr lang="en-US" altLang="en-US" dirty="0"/>
              <a:t>State Regulated systems not enforced.</a:t>
            </a:r>
          </a:p>
          <a:p>
            <a:r>
              <a:rPr lang="en-US" altLang="en-US" dirty="0"/>
              <a:t>Limited capacity for:</a:t>
            </a:r>
          </a:p>
          <a:p>
            <a:pPr lvl="1"/>
            <a:r>
              <a:rPr lang="en-US" altLang="en-US" dirty="0"/>
              <a:t>Tech reviews</a:t>
            </a:r>
          </a:p>
          <a:p>
            <a:pPr lvl="1"/>
            <a:r>
              <a:rPr lang="en-US" altLang="en-US" dirty="0"/>
              <a:t>Emergency response planning</a:t>
            </a:r>
          </a:p>
          <a:p>
            <a:pPr lvl="1"/>
            <a:r>
              <a:rPr lang="en-US" altLang="en-US" dirty="0"/>
              <a:t>Program planning and improvements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EEFBB-783C-42FD-AB5A-401D23AA4FD4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graphicFrame>
        <p:nvGraphicFramePr>
          <p:cNvPr id="2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4"/>
          <p:cNvGraphicFramePr>
            <a:graphicFrameLocks/>
          </p:cNvGraphicFramePr>
          <p:nvPr/>
        </p:nvGraphicFramePr>
        <p:xfrm>
          <a:off x="304800" y="1693863"/>
          <a:ext cx="5029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477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Impacts on State Program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752600"/>
            <a:ext cx="40386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/>
              <a:t>2019 Legislative Concept. Reevaluate the Survey Fee.  Options:</a:t>
            </a:r>
          </a:p>
          <a:p>
            <a:pPr marL="0" indent="0" eaLnBrk="1" hangingPunct="1">
              <a:buFontTx/>
              <a:buNone/>
            </a:pPr>
            <a:endParaRPr lang="en-US" altLang="en-US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Modify and broaden the Survey Fee.  </a:t>
            </a:r>
          </a:p>
          <a:p>
            <a:pPr marL="0" indent="0" eaLnBrk="1" hangingPunct="1">
              <a:spcBef>
                <a:spcPct val="0"/>
              </a:spcBef>
              <a:buFontTx/>
              <a:buAutoNum type="arabicPeriod" startAt="2"/>
            </a:pP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AutoNum type="arabicPeriod" startAt="2"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 Survey Fee with a Flat Fee on Connections.  </a:t>
            </a:r>
          </a:p>
          <a:p>
            <a:pPr marL="0" indent="0" eaLnBrk="1" hangingPunct="1">
              <a:spcBef>
                <a:spcPct val="0"/>
              </a:spcBef>
              <a:buFontTx/>
              <a:buAutoNum type="arabicPeriod" startAt="2"/>
            </a:pP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AutoNum type="arabicPeriod" startAt="2"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 the Survey Fee with Sliding Scale Fee on Connections.  </a:t>
            </a:r>
            <a:endParaRPr lang="en-US" altLang="en-US" dirty="0"/>
          </a:p>
        </p:txBody>
      </p:sp>
      <p:pic>
        <p:nvPicPr>
          <p:cNvPr id="3482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57400"/>
            <a:ext cx="4038600" cy="3060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489C88-4AC7-4FF9-936B-14D4864AA014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92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Public Attitudes</a:t>
            </a:r>
          </a:p>
        </p:txBody>
      </p:sp>
      <p:sp>
        <p:nvSpPr>
          <p:cNvPr id="6147" name="Text Placeholder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do people think we’re doing?</a:t>
            </a:r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45B6D-141B-4BC0-A0A5-08E772BEBBB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 Issues Ahead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Increasing compliance with health based standards</a:t>
            </a:r>
          </a:p>
          <a:p>
            <a:r>
              <a:rPr lang="en-US" sz="1800" dirty="0" smtClean="0"/>
              <a:t>How can we move the needle with limited resources?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Evaluation of surface water filtration systems</a:t>
            </a:r>
          </a:p>
          <a:p>
            <a:r>
              <a:rPr lang="en-US" sz="1800" dirty="0" smtClean="0"/>
              <a:t>Can systems be further optimized to be more protective?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Operator certification program review</a:t>
            </a:r>
          </a:p>
          <a:p>
            <a:r>
              <a:rPr lang="en-US" sz="1800" dirty="0" smtClean="0"/>
              <a:t>Is the program creating barriers to entry in the field or advancement?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Emergency preparedness</a:t>
            </a:r>
          </a:p>
          <a:p>
            <a:r>
              <a:rPr lang="en-US" sz="1800" dirty="0" smtClean="0"/>
              <a:t>Ready for Cascadia? Implementing seismic assessment/mitigation rule.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083AC-0548-4C04-96B7-017B1D6D14D2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3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 Issues Ahead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9669" y="15240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Lead and Copper Rule revisions</a:t>
            </a:r>
          </a:p>
          <a:p>
            <a:r>
              <a:rPr lang="en-US" sz="2000" dirty="0"/>
              <a:t>What will be the impact on DWS and systems?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 marL="0" indent="0">
              <a:buFontTx/>
              <a:buNone/>
              <a:defRPr/>
            </a:pPr>
            <a:r>
              <a:rPr lang="en-US" sz="2000" dirty="0" smtClean="0"/>
              <a:t>Unregulated/Emerging </a:t>
            </a:r>
            <a:r>
              <a:rPr lang="en-US" sz="2000" dirty="0"/>
              <a:t>Contaminants. </a:t>
            </a:r>
            <a:r>
              <a:rPr lang="en-US" sz="2000" dirty="0" smtClean="0"/>
              <a:t>Is it safe? 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Harmful Algal Blooms</a:t>
            </a:r>
          </a:p>
          <a:p>
            <a:pPr lvl="1">
              <a:defRPr/>
            </a:pPr>
            <a:r>
              <a:rPr lang="en-US" dirty="0" smtClean="0"/>
              <a:t>Is guidance sufficient?</a:t>
            </a:r>
            <a:endParaRPr lang="en-US" sz="1400" dirty="0"/>
          </a:p>
          <a:p>
            <a:pPr>
              <a:defRPr/>
            </a:pPr>
            <a:r>
              <a:rPr lang="en-US" sz="2000" dirty="0"/>
              <a:t>Legionella</a:t>
            </a:r>
          </a:p>
          <a:p>
            <a:pPr lvl="1">
              <a:defRPr/>
            </a:pPr>
            <a:r>
              <a:rPr lang="en-US" dirty="0" smtClean="0"/>
              <a:t>What is the role of DWS and water utilities?</a:t>
            </a:r>
            <a:endParaRPr lang="en-US" sz="1400" dirty="0"/>
          </a:p>
          <a:p>
            <a:pPr>
              <a:defRPr/>
            </a:pPr>
            <a:r>
              <a:rPr lang="en-US" sz="2000" dirty="0" err="1"/>
              <a:t>Perfluorinated</a:t>
            </a:r>
            <a:r>
              <a:rPr lang="en-US" sz="2000" dirty="0"/>
              <a:t> Compounds (</a:t>
            </a:r>
            <a:r>
              <a:rPr lang="en-US" sz="2000" dirty="0" smtClean="0"/>
              <a:t>PFOA/PFOS</a:t>
            </a:r>
            <a:r>
              <a:rPr lang="en-US" sz="2000" dirty="0"/>
              <a:t>) </a:t>
            </a:r>
            <a:endParaRPr lang="en-US" sz="2000" dirty="0" smtClean="0"/>
          </a:p>
          <a:p>
            <a:pPr lvl="1">
              <a:defRPr/>
            </a:pPr>
            <a:r>
              <a:rPr lang="en-US" dirty="0" smtClean="0"/>
              <a:t>Not found in drinking water systems in UCMR 3.</a:t>
            </a:r>
          </a:p>
          <a:p>
            <a:pPr lvl="1">
              <a:defRPr/>
            </a:pPr>
            <a:r>
              <a:rPr lang="en-US" dirty="0" smtClean="0"/>
              <a:t>Were detection limits low enough, looking in the right places?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083AC-0548-4C04-96B7-017B1D6D14D2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4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8584" y="1417638"/>
            <a:ext cx="5027816" cy="4373562"/>
          </a:xfrm>
        </p:spPr>
        <p:txBody>
          <a:bodyPr/>
          <a:lstStyle/>
          <a:p>
            <a:r>
              <a:rPr lang="en-US" dirty="0" smtClean="0"/>
              <a:t>Public trust is low, expectations are high (zero risk).</a:t>
            </a:r>
          </a:p>
          <a:p>
            <a:endParaRPr lang="en-US" dirty="0"/>
          </a:p>
          <a:p>
            <a:r>
              <a:rPr lang="en-US" dirty="0" smtClean="0"/>
              <a:t>Drinking Water has never been safer.  Regulation has been successful within its scope.</a:t>
            </a:r>
          </a:p>
          <a:p>
            <a:endParaRPr lang="en-US" dirty="0" smtClean="0"/>
          </a:p>
          <a:p>
            <a:r>
              <a:rPr lang="en-US" dirty="0" smtClean="0"/>
              <a:t>Need sustainable resources and continued partnership to meet public expectations.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083AC-0548-4C04-96B7-017B1D6D14D2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2350029"/>
            <a:ext cx="2389839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36867" name="Content Placeholder 6"/>
          <p:cNvSpPr>
            <a:spLocks noGrp="1"/>
          </p:cNvSpPr>
          <p:nvPr>
            <p:ph sz="half" idx="1"/>
          </p:nvPr>
        </p:nvSpPr>
        <p:spPr>
          <a:xfrm>
            <a:off x="310342" y="2743200"/>
            <a:ext cx="4038600" cy="28400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/>
              <a:t>Working together to keep drinking water safe for all Oregonians.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sz="1400" dirty="0"/>
              <a:t>David.H.Emme@state.or.us</a:t>
            </a: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EC262-4E32-4B69-B565-1ADC94DD0E38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Public Trust in Government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2450"/>
            <a:ext cx="3886200" cy="3503613"/>
          </a:xfrm>
        </p:spPr>
        <p:txBody>
          <a:bodyPr/>
          <a:lstStyle/>
          <a:p>
            <a:r>
              <a:rPr lang="en-US" altLang="en-US" dirty="0"/>
              <a:t>Only 2 in 10 Americans trust the federal government to do what is right most of the time.</a:t>
            </a:r>
          </a:p>
          <a:p>
            <a:endParaRPr lang="en-US" altLang="en-US" dirty="0"/>
          </a:p>
          <a:p>
            <a:r>
              <a:rPr lang="en-US" altLang="en-US" dirty="0"/>
              <a:t>Trust in State and local governments is higher.</a:t>
            </a:r>
          </a:p>
          <a:p>
            <a:endParaRPr lang="en-US" alt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EA5E4B-E860-4529-A564-96D634745A3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17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8" y="1268413"/>
            <a:ext cx="4343400" cy="4611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>
          <a:xfrm>
            <a:off x="304800" y="277813"/>
            <a:ext cx="8229600" cy="1143000"/>
          </a:xfrm>
        </p:spPr>
        <p:txBody>
          <a:bodyPr/>
          <a:lstStyle/>
          <a:p>
            <a:r>
              <a:rPr lang="en-US" altLang="en-US"/>
              <a:t>Public Attitudes about Drinking Water</a:t>
            </a:r>
          </a:p>
        </p:txBody>
      </p:sp>
      <p:sp>
        <p:nvSpPr>
          <p:cNvPr id="9219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1617663"/>
            <a:ext cx="4114800" cy="3657600"/>
          </a:xfrm>
        </p:spPr>
        <p:txBody>
          <a:bodyPr/>
          <a:lstStyle/>
          <a:p>
            <a:r>
              <a:rPr lang="en-US" altLang="en-US" dirty="0"/>
              <a:t>61% of Americans worry a great deal about pollutants in drinking water.  (Gallup poll)</a:t>
            </a:r>
          </a:p>
          <a:p>
            <a:endParaRPr lang="en-US" altLang="en-US" dirty="0"/>
          </a:p>
          <a:p>
            <a:r>
              <a:rPr lang="en-US" altLang="en-US" dirty="0"/>
              <a:t>Americans top three health concerns (Kaiser poll 2016):</a:t>
            </a:r>
          </a:p>
          <a:p>
            <a:pPr lvl="1"/>
            <a:r>
              <a:rPr lang="en-US" altLang="en-US" dirty="0"/>
              <a:t>Cancer</a:t>
            </a:r>
          </a:p>
          <a:p>
            <a:pPr lvl="1"/>
            <a:r>
              <a:rPr lang="en-US" altLang="en-US" dirty="0"/>
              <a:t>Heroin abuse</a:t>
            </a:r>
          </a:p>
          <a:p>
            <a:pPr lvl="1"/>
            <a:r>
              <a:rPr lang="en-US" altLang="en-US" b="1" dirty="0"/>
              <a:t>Contaminated Drinking water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8F7E0-5629-44DA-BE4F-62956AC0C59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9221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4038600" cy="2271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304800" y="277813"/>
            <a:ext cx="8229600" cy="1143000"/>
          </a:xfrm>
        </p:spPr>
        <p:txBody>
          <a:bodyPr/>
          <a:lstStyle/>
          <a:p>
            <a:r>
              <a:rPr lang="en-US" altLang="en-US"/>
              <a:t>Public Attitudes about Drinking Water</a:t>
            </a:r>
          </a:p>
        </p:txBody>
      </p:sp>
      <p:sp>
        <p:nvSpPr>
          <p:cNvPr id="10243" name="Content Placeholder 6"/>
          <p:cNvSpPr>
            <a:spLocks noGrp="1"/>
          </p:cNvSpPr>
          <p:nvPr>
            <p:ph sz="half" idx="2"/>
          </p:nvPr>
        </p:nvSpPr>
        <p:spPr>
          <a:xfrm>
            <a:off x="4794094" y="2126456"/>
            <a:ext cx="3962400" cy="18224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/>
              <a:t>70% of Americans polled followed the Flint crisis. Half think it indicates a more widespread problem.  </a:t>
            </a:r>
          </a:p>
          <a:p>
            <a:pPr marL="0" indent="0">
              <a:buFontTx/>
              <a:buNone/>
            </a:pPr>
            <a:r>
              <a:rPr lang="en-US" altLang="en-US" dirty="0"/>
              <a:t>   --AP Poll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20A60C-5BB1-4A95-97EE-5DBA4B0E9EB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0245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873" y="1420813"/>
            <a:ext cx="2895600" cy="1858962"/>
          </a:xfrm>
        </p:spPr>
      </p:pic>
      <p:pic>
        <p:nvPicPr>
          <p:cNvPr id="1024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836988"/>
            <a:ext cx="37369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>
          <a:xfrm>
            <a:off x="304800" y="277813"/>
            <a:ext cx="8229600" cy="1143000"/>
          </a:xfrm>
        </p:spPr>
        <p:txBody>
          <a:bodyPr/>
          <a:lstStyle/>
          <a:p>
            <a:r>
              <a:rPr lang="en-US" altLang="en-US"/>
              <a:t>Public Attitudes about Drinking Water</a:t>
            </a:r>
          </a:p>
        </p:txBody>
      </p:sp>
      <p:sp>
        <p:nvSpPr>
          <p:cNvPr id="1126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2362200"/>
            <a:ext cx="3962400" cy="18224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/>
              <a:t>Public concern (outrage) over lead in schools and day care facilities remains high.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E09735-5BBA-4226-AE8D-830FC6EF3E2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1269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363" y="1676400"/>
            <a:ext cx="4038600" cy="2690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Public Attitudes about Drinking Water</a:t>
            </a:r>
          </a:p>
        </p:txBody>
      </p:sp>
      <p:pic>
        <p:nvPicPr>
          <p:cNvPr id="12291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43125"/>
            <a:ext cx="4038600" cy="3028950"/>
          </a:xfrm>
        </p:spPr>
      </p:pic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971800"/>
            <a:ext cx="4038600" cy="990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Drinking water concerns are intensely local and personal.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1FD84-980D-4533-9AFF-A1DD2A51E5B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1828800" y="3322639"/>
            <a:ext cx="1066800" cy="276999"/>
          </a:xfrm>
          <a:prstGeom prst="rect">
            <a:avLst/>
          </a:prstGeom>
          <a:solidFill>
            <a:srgbClr val="B2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imes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304800" y="277813"/>
            <a:ext cx="8229600" cy="1143000"/>
          </a:xfrm>
        </p:spPr>
        <p:txBody>
          <a:bodyPr/>
          <a:lstStyle/>
          <a:p>
            <a:r>
              <a:rPr lang="en-US" altLang="en-US"/>
              <a:t>Public Attitudes about Drinking Water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sz="half" idx="2"/>
          </p:nvPr>
        </p:nvSpPr>
        <p:spPr>
          <a:xfrm>
            <a:off x="4876800" y="1617663"/>
            <a:ext cx="3962400" cy="3657600"/>
          </a:xfrm>
        </p:spPr>
        <p:txBody>
          <a:bodyPr/>
          <a:lstStyle/>
          <a:p>
            <a:r>
              <a:rPr lang="en-US" altLang="en-US"/>
              <a:t>Bottled water sales in 2016 exceeded soda for first time</a:t>
            </a:r>
          </a:p>
          <a:p>
            <a:endParaRPr lang="en-US" altLang="en-US"/>
          </a:p>
          <a:p>
            <a:r>
              <a:rPr lang="en-US" altLang="en-US"/>
              <a:t>Compared to tap water:</a:t>
            </a:r>
          </a:p>
          <a:p>
            <a:pPr lvl="1"/>
            <a:r>
              <a:rPr lang="en-US" altLang="en-US"/>
              <a:t>2,000 times more expensive  </a:t>
            </a:r>
          </a:p>
          <a:p>
            <a:pPr lvl="1"/>
            <a:r>
              <a:rPr lang="en-US" altLang="en-US"/>
              <a:t>Less stringently regulated</a:t>
            </a:r>
          </a:p>
          <a:p>
            <a:pPr lvl="1"/>
            <a:r>
              <a:rPr lang="en-US" altLang="en-US"/>
              <a:t>Generates waste and greenhouse gases</a:t>
            </a:r>
            <a:endParaRPr lang="en-US" alt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C9F33A-77EF-48B9-B888-211645ABC62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3317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1617663"/>
            <a:ext cx="4343400" cy="3657600"/>
          </a:xfrm>
        </p:spPr>
      </p:pic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1060450" y="5459413"/>
            <a:ext cx="3816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" panose="02020603050405020304" pitchFamily="18" charset="0"/>
              </a:rPr>
              <a:t>Source: https://geology.com/articles/bottled-water.shtml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7118</TotalTime>
  <Words>1051</Words>
  <Application>Microsoft Office PowerPoint</Application>
  <PresentationFormat>On-screen Show (4:3)</PresentationFormat>
  <Paragraphs>223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Myriad Pro</vt:lpstr>
      <vt:lpstr>Tahoma</vt:lpstr>
      <vt:lpstr>Times</vt:lpstr>
      <vt:lpstr>Times New Roman</vt:lpstr>
      <vt:lpstr>Custom Design</vt:lpstr>
      <vt:lpstr>Drinking Water Services Program Update</vt:lpstr>
      <vt:lpstr>Outline</vt:lpstr>
      <vt:lpstr>Public Attitudes</vt:lpstr>
      <vt:lpstr>Public Trust in Government</vt:lpstr>
      <vt:lpstr>Public Attitudes about Drinking Water</vt:lpstr>
      <vt:lpstr>Public Attitudes about Drinking Water</vt:lpstr>
      <vt:lpstr>Public Attitudes about Drinking Water</vt:lpstr>
      <vt:lpstr>Public Attitudes about Drinking Water</vt:lpstr>
      <vt:lpstr>Public Attitudes about Drinking Water</vt:lpstr>
      <vt:lpstr>Public Attitudes about Drinking Water</vt:lpstr>
      <vt:lpstr>Public Attitudes about Drinking Water</vt:lpstr>
      <vt:lpstr>Public Attitudes about Drinking Water</vt:lpstr>
      <vt:lpstr>Safe Drinking Water</vt:lpstr>
      <vt:lpstr>Drinking Water Treatment</vt:lpstr>
      <vt:lpstr>Drinking Water Treatment</vt:lpstr>
      <vt:lpstr>U.S. Waterborne Outbreaks</vt:lpstr>
      <vt:lpstr>Oregon Waterborne Outbreaks</vt:lpstr>
      <vt:lpstr> </vt:lpstr>
      <vt:lpstr>OR systems meeting health-based standards 2016, by County</vt:lpstr>
      <vt:lpstr>Reducing exposure to Lead</vt:lpstr>
      <vt:lpstr>Percent of Oregon children tested with blood lead level &gt;= 5 ug/dl 2010-2016</vt:lpstr>
      <vt:lpstr>Portland Issues</vt:lpstr>
      <vt:lpstr>Safe Drinking Water</vt:lpstr>
      <vt:lpstr>Challenges Ahead</vt:lpstr>
      <vt:lpstr>Federal Landscape—Regulatory backlash </vt:lpstr>
      <vt:lpstr>Federal Landscape—Eroded funding</vt:lpstr>
      <vt:lpstr>Impacts on State Program Resources</vt:lpstr>
      <vt:lpstr>Impacts on State Program Resources</vt:lpstr>
      <vt:lpstr>Impacts on State Program Resources</vt:lpstr>
      <vt:lpstr>Difficult Issues Ahead</vt:lpstr>
      <vt:lpstr>Difficult Issues Ahead</vt:lpstr>
      <vt:lpstr>Conclusions</vt:lpstr>
      <vt:lpstr> </vt:lpstr>
    </vt:vector>
  </TitlesOfParts>
  <Company>Joe's World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Joe B</dc:creator>
  <cp:lastModifiedBy>Emme David H</cp:lastModifiedBy>
  <cp:revision>83</cp:revision>
  <cp:lastPrinted>2018-04-04T00:08:56Z</cp:lastPrinted>
  <dcterms:created xsi:type="dcterms:W3CDTF">2010-08-23T12:44:57Z</dcterms:created>
  <dcterms:modified xsi:type="dcterms:W3CDTF">2018-04-13T21:37:36Z</dcterms:modified>
</cp:coreProperties>
</file>