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4" r:id="rId3"/>
    <p:sldId id="277" r:id="rId4"/>
    <p:sldId id="270" r:id="rId5"/>
    <p:sldId id="281" r:id="rId6"/>
    <p:sldId id="274" r:id="rId7"/>
    <p:sldId id="285" r:id="rId8"/>
    <p:sldId id="275" r:id="rId9"/>
    <p:sldId id="282" r:id="rId10"/>
    <p:sldId id="276" r:id="rId11"/>
    <p:sldId id="284" r:id="rId12"/>
    <p:sldId id="283" r:id="rId13"/>
    <p:sldId id="278" r:id="rId14"/>
    <p:sldId id="279" r:id="rId15"/>
    <p:sldId id="280" r:id="rId16"/>
    <p:sldId id="273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9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0C4CF-4E52-490F-BDFC-4EF68F2102D5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89CFE-D4A6-41FB-8719-245083C2A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48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C09CD70-4E03-4C9D-B91B-ABB49587BD51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3E5D2E-AC78-47EA-9CE4-3D305BA64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65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E5D2E-AC78-47EA-9CE4-3D305BA640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6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E5D2E-AC78-47EA-9CE4-3D305BA640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63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Trying to set up the current</a:t>
            </a:r>
            <a:r>
              <a:rPr lang="en-US" baseline="0" dirty="0" smtClean="0"/>
              <a:t> atmosphere in the Water Quality Program and point out what will affect laboratories</a:t>
            </a:r>
          </a:p>
          <a:p>
            <a:r>
              <a:rPr lang="en-US" baseline="0" dirty="0" smtClean="0"/>
              <a:t>Data is one of the major themes.  As permits grow increasingly more complex, the availability of good data becomes a key factor in being able to issue a permit in a timely manner.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E5D2E-AC78-47EA-9CE4-3D305BA640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6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E5D2E-AC78-47EA-9CE4-3D305BA6405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69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4/17/2018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851648" cy="3733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Oregon Environmental Laboratory Conference:</a:t>
            </a:r>
            <a:br>
              <a:rPr lang="en-US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How DEQ Uses Analytical Data From Point Sources to Protect Water Quality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724400"/>
            <a:ext cx="7854696" cy="1752600"/>
          </a:xfrm>
        </p:spPr>
        <p:txBody>
          <a:bodyPr/>
          <a:lstStyle/>
          <a:p>
            <a:r>
              <a:rPr lang="en-US" dirty="0" smtClean="0"/>
              <a:t>Spencer Bohaboy</a:t>
            </a:r>
            <a:br>
              <a:rPr lang="en-US" dirty="0" smtClean="0"/>
            </a:br>
            <a:r>
              <a:rPr lang="en-US" dirty="0" smtClean="0"/>
              <a:t>Policy Development Specialist</a:t>
            </a:r>
          </a:p>
          <a:p>
            <a:r>
              <a:rPr lang="en-US" dirty="0" smtClean="0"/>
              <a:t>Water Quality Policy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Permit Requirements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Schedule B</a:t>
            </a:r>
          </a:p>
          <a:p>
            <a:pPr lvl="1"/>
            <a:r>
              <a:rPr lang="en-US" dirty="0" smtClean="0"/>
              <a:t>Monitoring requirements to both determine compliance and characterize effluent/ambient for future permit development</a:t>
            </a:r>
          </a:p>
          <a:p>
            <a:pPr lvl="1"/>
            <a:r>
              <a:rPr lang="en-US" dirty="0" smtClean="0"/>
              <a:t>Information </a:t>
            </a:r>
            <a:r>
              <a:rPr lang="en-US" dirty="0"/>
              <a:t>regarding required minimum analytical limits</a:t>
            </a:r>
          </a:p>
          <a:p>
            <a:pPr lvl="2"/>
            <a:r>
              <a:rPr lang="en-US" dirty="0"/>
              <a:t>Analytical Limits are very important since in many cases they become the default effluent limits</a:t>
            </a:r>
          </a:p>
          <a:p>
            <a:pPr lvl="2"/>
            <a:r>
              <a:rPr lang="en-US" dirty="0"/>
              <a:t>Need to report both Quantitation Limits (MRL) and Detection Limits</a:t>
            </a:r>
          </a:p>
          <a:p>
            <a:pPr lvl="1"/>
            <a:r>
              <a:rPr lang="en-US" dirty="0" smtClean="0"/>
              <a:t>Getting </a:t>
            </a:r>
            <a:r>
              <a:rPr lang="en-US" dirty="0" smtClean="0"/>
              <a:t>much more data intensive in a short period of time</a:t>
            </a:r>
          </a:p>
          <a:p>
            <a:pPr lvl="2"/>
            <a:r>
              <a:rPr lang="en-US" dirty="0" smtClean="0"/>
              <a:t>From a minimum of 4 data points, now often ask for 10 or more</a:t>
            </a:r>
          </a:p>
          <a:p>
            <a:pPr lvl="2"/>
            <a:r>
              <a:rPr lang="en-US" dirty="0" smtClean="0"/>
              <a:t>Copper and Aluminum Biotic Ligand Model</a:t>
            </a:r>
          </a:p>
          <a:p>
            <a:pPr lvl="2"/>
            <a:r>
              <a:rPr lang="en-US" dirty="0" smtClean="0"/>
              <a:t>Site specific criteria for ammonia, dissolved metals, Copper and Aluminum</a:t>
            </a:r>
          </a:p>
          <a:p>
            <a:pPr lvl="1"/>
            <a:r>
              <a:rPr lang="en-US" dirty="0" smtClean="0"/>
              <a:t>Can be submitted in a variety of manners</a:t>
            </a:r>
          </a:p>
          <a:p>
            <a:pPr lvl="2"/>
            <a:r>
              <a:rPr lang="en-US" dirty="0" smtClean="0"/>
              <a:t>E-reporting</a:t>
            </a:r>
          </a:p>
          <a:p>
            <a:pPr lvl="2"/>
            <a:r>
              <a:rPr lang="en-US" dirty="0" smtClean="0"/>
              <a:t>E-reporting with attached spreadsheets</a:t>
            </a:r>
          </a:p>
          <a:p>
            <a:pPr lvl="2"/>
            <a:r>
              <a:rPr lang="en-US" dirty="0" smtClean="0"/>
              <a:t>Electronic Data Delivery:  Cd’s of data to DEQ Lab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354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60655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Schedule 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465" t="8016" r="4357" b="4962"/>
          <a:stretch/>
        </p:blipFill>
        <p:spPr>
          <a:xfrm>
            <a:off x="35859" y="1295400"/>
            <a:ext cx="9075821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06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360655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Schedule 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971" t="23664" r="13693" b="6107"/>
          <a:stretch/>
        </p:blipFill>
        <p:spPr>
          <a:xfrm>
            <a:off x="38100" y="1028167"/>
            <a:ext cx="9029700" cy="580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00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/>
          <a:lstStyle/>
          <a:p>
            <a:r>
              <a:rPr lang="en-US" dirty="0" smtClean="0"/>
              <a:t>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each effluent limit in Schedule A, the permittee collect monitoring data and submits to the department</a:t>
            </a:r>
          </a:p>
          <a:p>
            <a:pPr lvl="1"/>
            <a:r>
              <a:rPr lang="en-US" dirty="0" smtClean="0"/>
              <a:t>Past (partial present):  Submit monitoring data on paper Discharge Monitoring Reports</a:t>
            </a:r>
          </a:p>
          <a:p>
            <a:pPr lvl="2"/>
            <a:r>
              <a:rPr lang="en-US" dirty="0" smtClean="0"/>
              <a:t>The DMRs would get keyed into the DEQ database by hand to determine compliance</a:t>
            </a:r>
          </a:p>
          <a:p>
            <a:pPr lvl="1"/>
            <a:r>
              <a:rPr lang="en-US" dirty="0" smtClean="0"/>
              <a:t>Present:  Submit monitoring data directly to DEQ/EPA </a:t>
            </a:r>
            <a:r>
              <a:rPr lang="en-US" dirty="0" smtClean="0"/>
              <a:t>database (EPA-Net)</a:t>
            </a:r>
            <a:endParaRPr lang="en-US" dirty="0" smtClean="0"/>
          </a:p>
          <a:p>
            <a:pPr lvl="2"/>
            <a:r>
              <a:rPr lang="en-US" dirty="0" smtClean="0"/>
              <a:t>Minimizes “fat finger” errors and is more efficient</a:t>
            </a:r>
          </a:p>
          <a:p>
            <a:pPr lvl="2"/>
            <a:r>
              <a:rPr lang="en-US" dirty="0" smtClean="0"/>
              <a:t>Allows for laboratories to direct submit data pending client review and e-signature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832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Gap </a:t>
            </a:r>
            <a:r>
              <a:rPr lang="en-US" dirty="0" smtClean="0"/>
              <a:t>Analysis </a:t>
            </a:r>
            <a:r>
              <a:rPr lang="en-US" dirty="0"/>
              <a:t>and </a:t>
            </a:r>
            <a:r>
              <a:rPr lang="en-US" dirty="0" smtClean="0"/>
              <a:t>Other Data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Permitting is a changing environment</a:t>
            </a:r>
          </a:p>
          <a:p>
            <a:pPr lvl="1"/>
            <a:r>
              <a:rPr lang="en-US" dirty="0" smtClean="0"/>
              <a:t>New criteria, TMDLs, water quality listings, federal requirements, etc. often mean that permit writers need data that is not included in the current permit</a:t>
            </a:r>
          </a:p>
          <a:p>
            <a:pPr lvl="1"/>
            <a:r>
              <a:rPr lang="en-US" dirty="0" smtClean="0"/>
              <a:t>Permit backlog often means that data collected for a facility might not be appropriate in terms of size of data set or analytic limit</a:t>
            </a:r>
          </a:p>
          <a:p>
            <a:pPr lvl="1"/>
            <a:r>
              <a:rPr lang="en-US" dirty="0" smtClean="0"/>
              <a:t>Department is working on a formal “gap analysis process”  to identify where additional data is necessary</a:t>
            </a:r>
          </a:p>
          <a:p>
            <a:pPr lvl="1"/>
            <a:r>
              <a:rPr lang="en-US" dirty="0" smtClean="0"/>
              <a:t>Department currently has informal processes to identify additional monitoring requirements</a:t>
            </a:r>
          </a:p>
          <a:p>
            <a:pPr lvl="2"/>
            <a:r>
              <a:rPr lang="en-US" dirty="0" smtClean="0"/>
              <a:t>Tier II monitoring</a:t>
            </a:r>
          </a:p>
          <a:p>
            <a:pPr lvl="2"/>
            <a:r>
              <a:rPr lang="en-US" dirty="0" smtClean="0"/>
              <a:t>Permit writer discretion</a:t>
            </a:r>
          </a:p>
          <a:p>
            <a:pPr lvl="1"/>
            <a:r>
              <a:rPr lang="en-US" dirty="0" smtClean="0"/>
              <a:t>Permit writer will issue the permittee a letter or order requiring additional monitoring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693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RPA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0" y="1926997"/>
            <a:ext cx="8908600" cy="484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95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Spencer Bohaboy</a:t>
            </a:r>
          </a:p>
          <a:p>
            <a:r>
              <a:rPr lang="en-US" dirty="0" smtClean="0"/>
              <a:t>Policy Development Specialist</a:t>
            </a:r>
          </a:p>
          <a:p>
            <a:r>
              <a:rPr lang="en-US" dirty="0" smtClean="0"/>
              <a:t>Water Quality Permit and Policy Development</a:t>
            </a:r>
          </a:p>
          <a:p>
            <a:r>
              <a:rPr lang="en-US" dirty="0" smtClean="0"/>
              <a:t>503-229-5415</a:t>
            </a:r>
          </a:p>
          <a:p>
            <a:r>
              <a:rPr lang="en-US" dirty="0" smtClean="0"/>
              <a:t>Bohaboy.Spencer@DEQ.state.or.us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21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Permit Development Process</a:t>
            </a:r>
          </a:p>
          <a:p>
            <a:pPr lvl="1"/>
            <a:r>
              <a:rPr lang="en-US" dirty="0" smtClean="0"/>
              <a:t>Reasonable Potential Analysis</a:t>
            </a:r>
          </a:p>
          <a:p>
            <a:pPr lvl="1"/>
            <a:r>
              <a:rPr lang="en-US" dirty="0" smtClean="0"/>
              <a:t>Water Quality Based Effluent Limits</a:t>
            </a:r>
          </a:p>
          <a:p>
            <a:r>
              <a:rPr lang="en-US" dirty="0" smtClean="0"/>
              <a:t>Permit requirements</a:t>
            </a:r>
          </a:p>
          <a:p>
            <a:pPr lvl="1"/>
            <a:r>
              <a:rPr lang="en-US" dirty="0" smtClean="0"/>
              <a:t>Schedule A &amp; B</a:t>
            </a:r>
          </a:p>
          <a:p>
            <a:r>
              <a:rPr lang="en-US" dirty="0" smtClean="0"/>
              <a:t>Compliance</a:t>
            </a:r>
          </a:p>
          <a:p>
            <a:r>
              <a:rPr lang="en-US" dirty="0" smtClean="0"/>
              <a:t>Gap analysis and </a:t>
            </a:r>
            <a:r>
              <a:rPr lang="en-US" dirty="0"/>
              <a:t>o</a:t>
            </a:r>
            <a:r>
              <a:rPr lang="en-US" dirty="0" smtClean="0"/>
              <a:t>ther </a:t>
            </a:r>
            <a:r>
              <a:rPr lang="en-US" dirty="0"/>
              <a:t>d</a:t>
            </a:r>
            <a:r>
              <a:rPr lang="en-US" dirty="0" smtClean="0"/>
              <a:t>ata requests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Mostly will be talking about facilities &gt;1 MGD</a:t>
            </a:r>
          </a:p>
          <a:p>
            <a:pPr lvl="1"/>
            <a:r>
              <a:rPr lang="en-US" dirty="0" smtClean="0"/>
              <a:t>Major Facilities</a:t>
            </a:r>
          </a:p>
          <a:p>
            <a:r>
              <a:rPr lang="en-US" dirty="0" smtClean="0"/>
              <a:t>Facilities &lt; 1 MGD require a lot less in terms of permit development and analytical monitoring</a:t>
            </a:r>
          </a:p>
          <a:p>
            <a:pPr lvl="1"/>
            <a:r>
              <a:rPr lang="en-US" dirty="0" smtClean="0"/>
              <a:t>Minor Facilities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047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Permit Development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Reasonable Potential Analysis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cs typeface="Arial" pitchFamily="34" charset="0"/>
              </a:rPr>
              <a:t>A site specific water quality-based evaluation that  models the impacts of a discharge on the receiving water body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cs typeface="Arial" pitchFamily="34" charset="0"/>
              </a:rPr>
              <a:t>Uses various water quality models to </a:t>
            </a:r>
            <a:r>
              <a:rPr lang="en-US" sz="1800" dirty="0" smtClean="0">
                <a:cs typeface="Arial" pitchFamily="34" charset="0"/>
              </a:rPr>
              <a:t>evaluate water </a:t>
            </a:r>
            <a:r>
              <a:rPr lang="en-US" sz="1800" dirty="0" smtClean="0">
                <a:cs typeface="Arial" pitchFamily="34" charset="0"/>
              </a:rPr>
              <a:t>quality criteria for </a:t>
            </a:r>
            <a:r>
              <a:rPr lang="en-US" sz="1800" dirty="0" smtClean="0">
                <a:cs typeface="Arial" pitchFamily="34" charset="0"/>
              </a:rPr>
              <a:t>toxicity</a:t>
            </a:r>
            <a:r>
              <a:rPr lang="en-US" sz="1800" dirty="0">
                <a:cs typeface="Arial" pitchFamily="34" charset="0"/>
              </a:rPr>
              <a:t>, temperature, pH, dissolved </a:t>
            </a:r>
            <a:r>
              <a:rPr lang="en-US" sz="1800" dirty="0" smtClean="0">
                <a:cs typeface="Arial" pitchFamily="34" charset="0"/>
              </a:rPr>
              <a:t>oxygen, ammonia, etc.</a:t>
            </a:r>
            <a:endParaRPr lang="en-US" sz="1800" dirty="0" smtClean="0"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1800" dirty="0" smtClean="0">
                <a:cs typeface="Arial" pitchFamily="34" charset="0"/>
              </a:rPr>
              <a:t>Effluent Data</a:t>
            </a:r>
          </a:p>
          <a:p>
            <a:pPr lvl="2">
              <a:lnSpc>
                <a:spcPct val="80000"/>
              </a:lnSpc>
            </a:pPr>
            <a:r>
              <a:rPr lang="en-US" sz="1500" dirty="0">
                <a:cs typeface="Arial" pitchFamily="34" charset="0"/>
              </a:rPr>
              <a:t>Conventional:  </a:t>
            </a:r>
            <a:r>
              <a:rPr lang="en-US" sz="1500" dirty="0" smtClean="0">
                <a:cs typeface="Arial" pitchFamily="34" charset="0"/>
              </a:rPr>
              <a:t>Normally semi-continuous Chlorine</a:t>
            </a:r>
            <a:r>
              <a:rPr lang="en-US" sz="1500" dirty="0">
                <a:cs typeface="Arial" pitchFamily="34" charset="0"/>
              </a:rPr>
              <a:t>, Ammonia, BOD, TSS, etc</a:t>
            </a:r>
            <a:r>
              <a:rPr lang="en-US" sz="1500" dirty="0" smtClean="0">
                <a:cs typeface="Arial" pitchFamily="34" charset="0"/>
              </a:rPr>
              <a:t>. data</a:t>
            </a:r>
            <a:endParaRPr lang="en-US" sz="1500" dirty="0">
              <a:cs typeface="Arial" pitchFamily="34" charset="0"/>
            </a:endParaRPr>
          </a:p>
          <a:p>
            <a:pPr lvl="2">
              <a:lnSpc>
                <a:spcPct val="80000"/>
              </a:lnSpc>
            </a:pPr>
            <a:r>
              <a:rPr lang="en-US" sz="1500" dirty="0" smtClean="0">
                <a:cs typeface="Arial" pitchFamily="34" charset="0"/>
              </a:rPr>
              <a:t>Toxics</a:t>
            </a:r>
            <a:r>
              <a:rPr lang="en-US" sz="1500" dirty="0" smtClean="0">
                <a:cs typeface="Arial" pitchFamily="34" charset="0"/>
              </a:rPr>
              <a:t>: Normally 4 Priority Pollutant Scans (&gt;170 parameters)</a:t>
            </a:r>
          </a:p>
          <a:p>
            <a:pPr lvl="2">
              <a:lnSpc>
                <a:spcPct val="80000"/>
              </a:lnSpc>
            </a:pPr>
            <a:r>
              <a:rPr lang="en-US" sz="1500" dirty="0" smtClean="0">
                <a:cs typeface="Arial" pitchFamily="34" charset="0"/>
              </a:rPr>
              <a:t>Copper and Aluminum </a:t>
            </a:r>
            <a:r>
              <a:rPr lang="en-US" sz="1500" dirty="0" smtClean="0">
                <a:cs typeface="Arial" pitchFamily="34" charset="0"/>
              </a:rPr>
              <a:t>BLM: Cu and Al plus a suit of conventional </a:t>
            </a:r>
            <a:r>
              <a:rPr lang="en-US" sz="1500" dirty="0" err="1" smtClean="0">
                <a:cs typeface="Arial" pitchFamily="34" charset="0"/>
              </a:rPr>
              <a:t>paramaters</a:t>
            </a:r>
            <a:endParaRPr lang="en-US" sz="1500" dirty="0" smtClean="0"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1800" dirty="0" smtClean="0">
                <a:cs typeface="Arial" pitchFamily="34" charset="0"/>
              </a:rPr>
              <a:t>Ambient Data</a:t>
            </a:r>
            <a:endParaRPr lang="en-US" sz="1500" dirty="0" smtClean="0">
              <a:cs typeface="Arial" pitchFamily="34" charset="0"/>
            </a:endParaRPr>
          </a:p>
          <a:p>
            <a:pPr lvl="2">
              <a:lnSpc>
                <a:spcPct val="80000"/>
              </a:lnSpc>
            </a:pPr>
            <a:r>
              <a:rPr lang="en-US" sz="1500" dirty="0" smtClean="0">
                <a:cs typeface="Arial" pitchFamily="34" charset="0"/>
              </a:rPr>
              <a:t>Determine </a:t>
            </a:r>
            <a:r>
              <a:rPr lang="en-US" sz="1500" dirty="0" smtClean="0">
                <a:cs typeface="Arial" pitchFamily="34" charset="0"/>
              </a:rPr>
              <a:t>site specific water quality criteria:  hardness, pH, temp., </a:t>
            </a:r>
            <a:r>
              <a:rPr lang="en-US" sz="1500" dirty="0" smtClean="0">
                <a:cs typeface="Arial" pitchFamily="34" charset="0"/>
              </a:rPr>
              <a:t>phosphorous, conductivity, </a:t>
            </a:r>
            <a:r>
              <a:rPr lang="en-US" sz="1500" dirty="0" smtClean="0">
                <a:cs typeface="Arial" pitchFamily="34" charset="0"/>
              </a:rPr>
              <a:t>etc</a:t>
            </a:r>
            <a:r>
              <a:rPr lang="en-US" sz="1500" dirty="0" smtClean="0">
                <a:cs typeface="Arial" pitchFamily="34" charset="0"/>
              </a:rPr>
              <a:t>.</a:t>
            </a:r>
          </a:p>
          <a:p>
            <a:pPr lvl="2">
              <a:lnSpc>
                <a:spcPct val="80000"/>
              </a:lnSpc>
            </a:pPr>
            <a:r>
              <a:rPr lang="en-US" sz="1500" dirty="0" smtClean="0">
                <a:cs typeface="Arial" pitchFamily="34" charset="0"/>
              </a:rPr>
              <a:t>Calculate </a:t>
            </a:r>
            <a:r>
              <a:rPr lang="en-US" sz="1500" dirty="0" smtClean="0">
                <a:cs typeface="Arial" pitchFamily="34" charset="0"/>
              </a:rPr>
              <a:t>assimilative </a:t>
            </a:r>
            <a:r>
              <a:rPr lang="en-US" sz="1500" dirty="0">
                <a:cs typeface="Arial" pitchFamily="34" charset="0"/>
              </a:rPr>
              <a:t>c</a:t>
            </a:r>
            <a:r>
              <a:rPr lang="en-US" sz="1500" dirty="0" smtClean="0">
                <a:cs typeface="Arial" pitchFamily="34" charset="0"/>
              </a:rPr>
              <a:t>apacity:  Indicated pollutant parameters</a:t>
            </a:r>
            <a:endParaRPr lang="en-US" sz="1500" dirty="0" smtClean="0">
              <a:cs typeface="Arial" pitchFamily="34" charset="0"/>
            </a:endParaRPr>
          </a:p>
          <a:p>
            <a:pPr lvl="1">
              <a:lnSpc>
                <a:spcPct val="80000"/>
              </a:lnSpc>
            </a:pPr>
            <a:r>
              <a:rPr lang="en-US" sz="1800" dirty="0">
                <a:cs typeface="Arial" pitchFamily="34" charset="0"/>
              </a:rPr>
              <a:t>Develops a worst case scenario and determines if there is a reasonable potential that the water quality standards are exceeded at the edge of the mixing zone (if applicable</a:t>
            </a:r>
            <a:r>
              <a:rPr lang="en-US" sz="1800" dirty="0" smtClean="0">
                <a:cs typeface="Arial" pitchFamily="34" charset="0"/>
              </a:rPr>
              <a:t>)</a:t>
            </a:r>
            <a:endParaRPr lang="en-US" sz="1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983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RPA Example:  RP Deter. Toxics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14" r="13526" b="2290"/>
          <a:stretch/>
        </p:blipFill>
        <p:spPr>
          <a:xfrm>
            <a:off x="76200" y="1232510"/>
            <a:ext cx="8991600" cy="554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78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Permit Development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Effluent Limits</a:t>
            </a:r>
          </a:p>
          <a:p>
            <a:pPr lvl="1"/>
            <a:r>
              <a:rPr lang="en-US" dirty="0" smtClean="0"/>
              <a:t>Where “Reasonable Potential” is determined, limits are required</a:t>
            </a:r>
          </a:p>
          <a:p>
            <a:pPr lvl="1"/>
            <a:r>
              <a:rPr lang="en-US" dirty="0" smtClean="0"/>
              <a:t>TBELs: Technology Based Effluent Limits serve as the minimum amount of treatment for conventional parameters</a:t>
            </a:r>
          </a:p>
          <a:p>
            <a:pPr lvl="1"/>
            <a:r>
              <a:rPr lang="en-US" dirty="0" smtClean="0"/>
              <a:t>WQBELs</a:t>
            </a:r>
            <a:r>
              <a:rPr lang="en-US" dirty="0"/>
              <a:t>: Water Quality Based Effluent </a:t>
            </a:r>
            <a:r>
              <a:rPr lang="en-US" dirty="0" smtClean="0"/>
              <a:t>Limits reflect an evaluation of both the discharge and the receiving water body to meet water quality standards</a:t>
            </a:r>
          </a:p>
          <a:p>
            <a:pPr lvl="2"/>
            <a:r>
              <a:rPr lang="en-US" dirty="0" smtClean="0"/>
              <a:t>Effluent flow rates, pollutant concentrations, ambient flow rates, pollutant concentrations</a:t>
            </a:r>
          </a:p>
          <a:p>
            <a:pPr lvl="1"/>
            <a:r>
              <a:rPr lang="en-US" dirty="0" smtClean="0"/>
              <a:t>Other: Some times there are other effluent limits developed from WET test, from basin standards, TMDLs or industrial sector requirements</a:t>
            </a:r>
          </a:p>
          <a:p>
            <a:r>
              <a:rPr lang="en-US" dirty="0" smtClean="0"/>
              <a:t>Schedule A of the Permit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265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RPA Example:  WQBEL Calculation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4755" b="2183"/>
          <a:stretch/>
        </p:blipFill>
        <p:spPr>
          <a:xfrm>
            <a:off x="76200" y="1143000"/>
            <a:ext cx="8991599" cy="560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28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Permit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Schedule A</a:t>
            </a:r>
          </a:p>
          <a:p>
            <a:pPr lvl="1"/>
            <a:r>
              <a:rPr lang="en-US" dirty="0" smtClean="0"/>
              <a:t>Discharge Compliance limits</a:t>
            </a:r>
            <a:endParaRPr lang="en-US" dirty="0" smtClean="0"/>
          </a:p>
          <a:p>
            <a:pPr lvl="2"/>
            <a:r>
              <a:rPr lang="en-US" dirty="0" smtClean="0"/>
              <a:t>Conventional parameters:  TSS, BOD, pH, Bacteria, Chlorine, Ammonia</a:t>
            </a:r>
          </a:p>
          <a:p>
            <a:pPr lvl="2"/>
            <a:r>
              <a:rPr lang="en-US" dirty="0" smtClean="0"/>
              <a:t>Specific parameters where criteria might be exceeded:  Toxics</a:t>
            </a:r>
            <a:endParaRPr lang="en-US" dirty="0" smtClean="0"/>
          </a:p>
          <a:p>
            <a:pPr lvl="1"/>
            <a:r>
              <a:rPr lang="en-US" dirty="0" smtClean="0"/>
              <a:t>Ground water, recycled water and biosolids limits</a:t>
            </a:r>
          </a:p>
          <a:p>
            <a:pPr lvl="1"/>
            <a:r>
              <a:rPr lang="en-US" dirty="0" smtClean="0"/>
              <a:t>Mercury Minimization Plan requirements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7831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6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Schedule 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970" t="19084" r="13694" b="10687"/>
          <a:stretch/>
        </p:blipFill>
        <p:spPr>
          <a:xfrm>
            <a:off x="1" y="1021239"/>
            <a:ext cx="9067800" cy="583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52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773</TotalTime>
  <Words>751</Words>
  <Application>Microsoft Office PowerPoint</Application>
  <PresentationFormat>On-screen Show (4:3)</PresentationFormat>
  <Paragraphs>91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Constantia</vt:lpstr>
      <vt:lpstr>Wingdings 2</vt:lpstr>
      <vt:lpstr>Flow</vt:lpstr>
      <vt:lpstr>Oregon Environmental Laboratory Conference:  How DEQ Uses Analytical Data From Point Sources to Protect Water Quality </vt:lpstr>
      <vt:lpstr>Introduction</vt:lpstr>
      <vt:lpstr>Introduction </vt:lpstr>
      <vt:lpstr>Permit Development Process</vt:lpstr>
      <vt:lpstr>RPA Example:  RP Deter. Toxics</vt:lpstr>
      <vt:lpstr>Permit Development Process</vt:lpstr>
      <vt:lpstr>RPA Example:  WQBEL Calculation</vt:lpstr>
      <vt:lpstr>Permit Requirements</vt:lpstr>
      <vt:lpstr>Schedule A</vt:lpstr>
      <vt:lpstr>Permit Requirements </vt:lpstr>
      <vt:lpstr>Schedule B</vt:lpstr>
      <vt:lpstr>Schedule B</vt:lpstr>
      <vt:lpstr>Compliance</vt:lpstr>
      <vt:lpstr>Gap Analysis and Other Data Requests</vt:lpstr>
      <vt:lpstr>RPA Example</vt:lpstr>
      <vt:lpstr>Questions</vt:lpstr>
    </vt:vector>
  </TitlesOfParts>
  <Company>State of Oregon Department of Environmental Quality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PCAdmin</dc:creator>
  <cp:lastModifiedBy>BOHABOY Spencer</cp:lastModifiedBy>
  <cp:revision>63</cp:revision>
  <cp:lastPrinted>2017-05-24T18:50:12Z</cp:lastPrinted>
  <dcterms:created xsi:type="dcterms:W3CDTF">2017-05-23T17:45:59Z</dcterms:created>
  <dcterms:modified xsi:type="dcterms:W3CDTF">2018-04-17T16:11:19Z</dcterms:modified>
</cp:coreProperties>
</file>