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1"/>
  </p:sldMasterIdLst>
  <p:notesMasterIdLst>
    <p:notesMasterId r:id="rId15"/>
  </p:notesMasterIdLst>
  <p:sldIdLst>
    <p:sldId id="256" r:id="rId2"/>
    <p:sldId id="264" r:id="rId3"/>
    <p:sldId id="280" r:id="rId4"/>
    <p:sldId id="272" r:id="rId5"/>
    <p:sldId id="281" r:id="rId6"/>
    <p:sldId id="284" r:id="rId7"/>
    <p:sldId id="285" r:id="rId8"/>
    <p:sldId id="268" r:id="rId9"/>
    <p:sldId id="282" r:id="rId10"/>
    <p:sldId id="286" r:id="rId11"/>
    <p:sldId id="267" r:id="rId12"/>
    <p:sldId id="287" r:id="rId13"/>
    <p:sldId id="288" r:id="rId1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35" autoAdjust="0"/>
  </p:normalViewPr>
  <p:slideViewPr>
    <p:cSldViewPr>
      <p:cViewPr varScale="1">
        <p:scale>
          <a:sx n="100" d="100"/>
          <a:sy n="100" d="100"/>
        </p:scale>
        <p:origin x="19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pPr>
              <a:defRPr/>
            </a:pPr>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pPr>
              <a:defRPr/>
            </a:pPr>
            <a:fld id="{0479414D-F124-4D96-BEC3-0FE41CB775C1}" type="datetimeFigureOut">
              <a:rPr lang="en-US"/>
              <a:pPr>
                <a:defRPr/>
              </a:pPr>
              <a:t>4/13/2018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pPr>
              <a:defRPr/>
            </a:pPr>
            <a:fld id="{8A008FCC-76A9-4B8C-886A-2B65749C4D12}" type="slidenum">
              <a:rPr lang="en-US"/>
              <a:pPr>
                <a:defRPr/>
              </a:pPr>
              <a:t>‹#›</a:t>
            </a:fld>
            <a:endParaRPr lang="en-US"/>
          </a:p>
        </p:txBody>
      </p:sp>
    </p:spTree>
    <p:extLst>
      <p:ext uri="{BB962C8B-B14F-4D97-AF65-F5344CB8AC3E}">
        <p14:creationId xmlns:p14="http://schemas.microsoft.com/office/powerpoint/2010/main" val="682640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OELA organizes this meeting “periodically” to facilitate the exchange of information with ORELAP and TNI.  Again</a:t>
            </a:r>
            <a:r>
              <a:rPr lang="en-US" baseline="0" dirty="0"/>
              <a:t> t</a:t>
            </a:r>
            <a:r>
              <a:rPr lang="en-US" dirty="0"/>
              <a:t>his year we have Jerry</a:t>
            </a:r>
            <a:r>
              <a:rPr lang="en-US" baseline="0" dirty="0"/>
              <a:t> Parr, the Executive Director of The NELAC Institute.</a:t>
            </a:r>
            <a:endParaRPr lang="en-US" dirty="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CD3E60-B4DE-4435-8B9B-D43CDA8615BC}" type="slidenum">
              <a:rPr lang="en-US" smtClean="0"/>
              <a:pPr/>
              <a:t>2</a:t>
            </a:fld>
            <a:endParaRPr lang="en-US"/>
          </a:p>
        </p:txBody>
      </p:sp>
    </p:spTree>
    <p:extLst>
      <p:ext uri="{BB962C8B-B14F-4D97-AF65-F5344CB8AC3E}">
        <p14:creationId xmlns:p14="http://schemas.microsoft.com/office/powerpoint/2010/main" val="318490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will be a sign up list for these certificates of attendance.</a:t>
            </a:r>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11</a:t>
            </a:fld>
            <a:endParaRPr lang="en-US"/>
          </a:p>
        </p:txBody>
      </p:sp>
    </p:spTree>
    <p:extLst>
      <p:ext uri="{BB962C8B-B14F-4D97-AF65-F5344CB8AC3E}">
        <p14:creationId xmlns:p14="http://schemas.microsoft.com/office/powerpoint/2010/main" val="246892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Persons residing or employed in the State of Oregon who are engaged in the operation of or who are employees of an environmental laboratory, or who are engaged in providing support, supplies or services to environmental Labs.</a:t>
            </a:r>
          </a:p>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12</a:t>
            </a:fld>
            <a:endParaRPr lang="en-US"/>
          </a:p>
        </p:txBody>
      </p:sp>
    </p:spTree>
    <p:extLst>
      <p:ext uri="{BB962C8B-B14F-4D97-AF65-F5344CB8AC3E}">
        <p14:creationId xmlns:p14="http://schemas.microsoft.com/office/powerpoint/2010/main" val="101354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oelaonline.com</a:t>
            </a:r>
          </a:p>
          <a:p>
            <a:r>
              <a:rPr lang="en-US" sz="1200" kern="1200" dirty="0">
                <a:solidFill>
                  <a:schemeClr val="tx1"/>
                </a:solidFill>
                <a:effectLst/>
                <a:latin typeface="+mn-lt"/>
                <a:ea typeface="+mn-ea"/>
                <a:cs typeface="+mn-cs"/>
              </a:rPr>
              <a:t>Persons residing or employed in the State of Oregon who are engaged in the operation of or who are employees of an environmental laboratory, or who are engaged in providing support or services to environmental</a:t>
            </a:r>
            <a:r>
              <a:rPr lang="en-US" sz="1200" kern="1200" baseline="0" dirty="0">
                <a:solidFill>
                  <a:schemeClr val="tx1"/>
                </a:solidFill>
                <a:effectLst/>
                <a:latin typeface="+mn-lt"/>
                <a:ea typeface="+mn-ea"/>
                <a:cs typeface="+mn-cs"/>
              </a:rPr>
              <a:t> Labs</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3</a:t>
            </a:fld>
            <a:endParaRPr lang="en-US"/>
          </a:p>
        </p:txBody>
      </p:sp>
    </p:spTree>
    <p:extLst>
      <p:ext uri="{BB962C8B-B14F-4D97-AF65-F5344CB8AC3E}">
        <p14:creationId xmlns:p14="http://schemas.microsoft.com/office/powerpoint/2010/main" val="206070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4</a:t>
            </a:fld>
            <a:endParaRPr lang="en-US"/>
          </a:p>
        </p:txBody>
      </p:sp>
    </p:spTree>
    <p:extLst>
      <p:ext uri="{BB962C8B-B14F-4D97-AF65-F5344CB8AC3E}">
        <p14:creationId xmlns:p14="http://schemas.microsoft.com/office/powerpoint/2010/main" val="90129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5</a:t>
            </a:fld>
            <a:endParaRPr lang="en-US"/>
          </a:p>
        </p:txBody>
      </p:sp>
    </p:spTree>
    <p:extLst>
      <p:ext uri="{BB962C8B-B14F-4D97-AF65-F5344CB8AC3E}">
        <p14:creationId xmlns:p14="http://schemas.microsoft.com/office/powerpoint/2010/main" val="37007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6</a:t>
            </a:fld>
            <a:endParaRPr lang="en-US"/>
          </a:p>
        </p:txBody>
      </p:sp>
    </p:spTree>
    <p:extLst>
      <p:ext uri="{BB962C8B-B14F-4D97-AF65-F5344CB8AC3E}">
        <p14:creationId xmlns:p14="http://schemas.microsoft.com/office/powerpoint/2010/main" val="320935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7</a:t>
            </a:fld>
            <a:endParaRPr lang="en-US"/>
          </a:p>
        </p:txBody>
      </p:sp>
    </p:spTree>
    <p:extLst>
      <p:ext uri="{BB962C8B-B14F-4D97-AF65-F5344CB8AC3E}">
        <p14:creationId xmlns:p14="http://schemas.microsoft.com/office/powerpoint/2010/main" val="1565064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Morning Program</a:t>
            </a:r>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8</a:t>
            </a:fld>
            <a:endParaRPr lang="en-US"/>
          </a:p>
        </p:txBody>
      </p:sp>
    </p:spTree>
    <p:extLst>
      <p:ext uri="{BB962C8B-B14F-4D97-AF65-F5344CB8AC3E}">
        <p14:creationId xmlns:p14="http://schemas.microsoft.com/office/powerpoint/2010/main" val="66991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Afternoon</a:t>
            </a:r>
            <a:r>
              <a:rPr lang="en-US" baseline="0" dirty="0"/>
              <a:t> program</a:t>
            </a:r>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9</a:t>
            </a:fld>
            <a:endParaRPr lang="en-US"/>
          </a:p>
        </p:txBody>
      </p:sp>
    </p:spTree>
    <p:extLst>
      <p:ext uri="{BB962C8B-B14F-4D97-AF65-F5344CB8AC3E}">
        <p14:creationId xmlns:p14="http://schemas.microsoft.com/office/powerpoint/2010/main" val="324863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Afternoon</a:t>
            </a:r>
            <a:r>
              <a:rPr lang="en-US" baseline="0" dirty="0"/>
              <a:t> program</a:t>
            </a:r>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10</a:t>
            </a:fld>
            <a:endParaRPr lang="en-US"/>
          </a:p>
        </p:txBody>
      </p:sp>
    </p:spTree>
    <p:extLst>
      <p:ext uri="{BB962C8B-B14F-4D97-AF65-F5344CB8AC3E}">
        <p14:creationId xmlns:p14="http://schemas.microsoft.com/office/powerpoint/2010/main" val="19442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64B58AF2-E7D2-4B7D-A7D7-A4CA699304DA}" type="datetimeFigureOut">
              <a:rPr lang="en-US" smtClean="0"/>
              <a:pPr>
                <a:defRPr/>
              </a:pPr>
              <a:t>4/13/2018</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9DD3788A-0C17-46C9-AEF0-A961F3757D4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FAFC5B1-2FF1-4DAD-8D46-8BB72B6616FF}" type="datetimeFigureOut">
              <a:rPr lang="en-US" smtClean="0"/>
              <a:pPr>
                <a:defRPr/>
              </a:pPr>
              <a:t>4/13/2018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269A7F-A6F6-4F1E-A1A0-7A18E205F1B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99F33CA-4193-4B1F-B4AA-372E0932CE52}" type="datetimeFigureOut">
              <a:rPr lang="en-US" smtClean="0"/>
              <a:pPr>
                <a:defRPr/>
              </a:pPr>
              <a:t>4/13/2018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9B5866-32C0-4B61-B7EF-461E4EE0D34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54F2255B-FA7D-45AF-AA0E-F3A4A490BDD1}" type="datetimeFigureOut">
              <a:rPr lang="en-US" smtClean="0"/>
              <a:pPr>
                <a:defRPr/>
              </a:pPr>
              <a:t>4/13/2018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EA58F5-4FD0-4B26-B3E9-8E99E429FB9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0A6A58D7-166A-431E-8FCC-3DB2FA880BD6}" type="datetimeFigureOut">
              <a:rPr lang="en-US" smtClean="0"/>
              <a:pPr>
                <a:defRPr/>
              </a:pPr>
              <a:t>4/13/2018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52E55B-A7AE-4A5C-AC4B-3A868830D16F}"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E08B256-76A8-4B70-A174-A93812AC3D88}" type="datetimeFigureOut">
              <a:rPr lang="en-US" smtClean="0"/>
              <a:pPr>
                <a:defRPr/>
              </a:pPr>
              <a:t>4/13/2018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E6D6B12-87FB-424D-84D7-128948AB568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AC610211-4A4D-485E-8DD3-0AF8BA150C2A}" type="datetimeFigureOut">
              <a:rPr lang="en-US" smtClean="0"/>
              <a:pPr>
                <a:defRPr/>
              </a:pPr>
              <a:t>4/13/2018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29913FD-2924-4254-9219-0D857A8020C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C9DEA325-240D-4381-8633-CEECFA0F6ED3}" type="datetimeFigureOut">
              <a:rPr lang="en-US" smtClean="0"/>
              <a:pPr>
                <a:defRPr/>
              </a:pPr>
              <a:t>4/13/2018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92D42A7-D1CF-4A61-BA64-6C13894F258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45EBE71-7DAB-46BF-AF77-DB79F8DA7A4F}" type="datetimeFigureOut">
              <a:rPr lang="en-US" smtClean="0"/>
              <a:pPr>
                <a:defRPr/>
              </a:pPr>
              <a:t>4/13/2018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3C7916-B187-4099-A024-EED00115E87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DABC076B-FF5A-44CC-9353-6D83AB6F5028}" type="datetimeFigureOut">
              <a:rPr lang="en-US" smtClean="0"/>
              <a:pPr>
                <a:defRPr/>
              </a:pPr>
              <a:t>4/13/2018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5503EAB-E337-4193-9DE5-A25DBE5484E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2E19AC89-ED96-4200-94FA-EF181F27854F}" type="datetimeFigureOut">
              <a:rPr lang="en-US" smtClean="0"/>
              <a:pPr>
                <a:defRPr/>
              </a:pPr>
              <a:t>4/13/2018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F850F8D-CA26-4EFE-B962-C68F332613EE}"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289BA8C-253F-4CEE-83AE-963C716C37C0}" type="datetimeFigureOut">
              <a:rPr lang="en-US" smtClean="0"/>
              <a:pPr>
                <a:defRPr/>
              </a:pPr>
              <a:t>4/13/2018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A97042B-0A6E-4567-A13C-EF3B46B0E8BB}"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25000">
              <a:schemeClr val="bg2">
                <a:tint val="83000"/>
                <a:satMod val="320000"/>
              </a:schemeClr>
            </a:gs>
            <a:gs pos="100000">
              <a:schemeClr val="bg2">
                <a:shade val="15000"/>
                <a:satMod val="32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295400" y="3048000"/>
            <a:ext cx="6324600" cy="2819400"/>
          </a:xfrm>
          <a:noFill/>
          <a:ln>
            <a:noFill/>
          </a:ln>
        </p:spPr>
        <p:txBody>
          <a:bodyPr>
            <a:normAutofit fontScale="90000"/>
          </a:bodyPr>
          <a:lstStyle/>
          <a:p>
            <a:pPr algn="ctr">
              <a:defRPr/>
            </a:pPr>
            <a:r>
              <a:rPr lang="en-US" dirty="0">
                <a:solidFill>
                  <a:schemeClr val="tx1"/>
                </a:solidFill>
              </a:rPr>
              <a:t>OELA/ORELAP </a:t>
            </a:r>
            <a:br>
              <a:rPr lang="en-US" dirty="0">
                <a:solidFill>
                  <a:schemeClr val="tx1"/>
                </a:solidFill>
              </a:rPr>
            </a:br>
            <a:r>
              <a:rPr lang="en-US" dirty="0">
                <a:solidFill>
                  <a:schemeClr val="tx1"/>
                </a:solidFill>
              </a:rPr>
              <a:t>Environmental Laboratory Conference</a:t>
            </a:r>
            <a:br>
              <a:rPr lang="en-US" dirty="0">
                <a:solidFill>
                  <a:schemeClr val="tx1"/>
                </a:solidFill>
              </a:rPr>
            </a:br>
            <a:r>
              <a:rPr lang="en-US" dirty="0">
                <a:solidFill>
                  <a:schemeClr val="tx1"/>
                </a:solidFill>
              </a:rPr>
              <a:t>April 17th, 2018</a:t>
            </a:r>
          </a:p>
        </p:txBody>
      </p:sp>
      <p:pic>
        <p:nvPicPr>
          <p:cNvPr id="9221" name="Picture 5" descr="OELA - Oregon Environmental Laboratory Association"/>
          <p:cNvPicPr>
            <a:picLocks noChangeAspect="1" noChangeArrowheads="1"/>
          </p:cNvPicPr>
          <p:nvPr/>
        </p:nvPicPr>
        <p:blipFill>
          <a:blip r:embed="rId2" cstate="print"/>
          <a:srcRect/>
          <a:stretch>
            <a:fillRect/>
          </a:stretch>
        </p:blipFill>
        <p:spPr bwMode="auto">
          <a:xfrm>
            <a:off x="3095625" y="685800"/>
            <a:ext cx="2724150" cy="20193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0"/>
            <a:ext cx="7620000" cy="685800"/>
          </a:xfrm>
        </p:spPr>
        <p:txBody>
          <a:bodyPr>
            <a:noAutofit/>
          </a:bodyPr>
          <a:lstStyle/>
          <a:p>
            <a:pPr eaLnBrk="1" fontAlgn="auto" hangingPunct="1">
              <a:spcAft>
                <a:spcPts val="0"/>
              </a:spcAft>
              <a:defRPr/>
            </a:pPr>
            <a:r>
              <a:rPr lang="en-US" sz="3600" dirty="0"/>
              <a:t>Overview: Late Afternoon</a:t>
            </a:r>
          </a:p>
        </p:txBody>
      </p:sp>
      <p:graphicFrame>
        <p:nvGraphicFramePr>
          <p:cNvPr id="3" name="Table 2">
            <a:extLst>
              <a:ext uri="{FF2B5EF4-FFF2-40B4-BE49-F238E27FC236}">
                <a16:creationId xmlns:a16="http://schemas.microsoft.com/office/drawing/2014/main" id="{F7C08423-44C6-4580-B84A-9084CB172F18}"/>
              </a:ext>
            </a:extLst>
          </p:cNvPr>
          <p:cNvGraphicFramePr>
            <a:graphicFrameLocks noGrp="1"/>
          </p:cNvGraphicFramePr>
          <p:nvPr>
            <p:extLst>
              <p:ext uri="{D42A27DB-BD31-4B8C-83A1-F6EECF244321}">
                <p14:modId xmlns:p14="http://schemas.microsoft.com/office/powerpoint/2010/main" val="741001377"/>
              </p:ext>
            </p:extLst>
          </p:nvPr>
        </p:nvGraphicFramePr>
        <p:xfrm>
          <a:off x="1066800" y="1891792"/>
          <a:ext cx="6797675" cy="1518158"/>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1250579375"/>
                    </a:ext>
                  </a:extLst>
                </a:gridCol>
                <a:gridCol w="3576955">
                  <a:extLst>
                    <a:ext uri="{9D8B030D-6E8A-4147-A177-3AD203B41FA5}">
                      <a16:colId xmlns:a16="http://schemas.microsoft.com/office/drawing/2014/main" val="1733871837"/>
                    </a:ext>
                  </a:extLst>
                </a:gridCol>
                <a:gridCol w="2153920">
                  <a:extLst>
                    <a:ext uri="{9D8B030D-6E8A-4147-A177-3AD203B41FA5}">
                      <a16:colId xmlns:a16="http://schemas.microsoft.com/office/drawing/2014/main" val="1395552995"/>
                    </a:ext>
                  </a:extLst>
                </a:gridCol>
              </a:tblGrid>
              <a:tr h="433705">
                <a:tc>
                  <a:txBody>
                    <a:bodyPr/>
                    <a:lstStyle/>
                    <a:p>
                      <a:pPr marL="0" marR="0" algn="l">
                        <a:lnSpc>
                          <a:spcPct val="107000"/>
                        </a:lnSpc>
                        <a:spcBef>
                          <a:spcPts val="0"/>
                        </a:spcBef>
                        <a:spcAft>
                          <a:spcPts val="0"/>
                        </a:spcAft>
                      </a:pPr>
                      <a:r>
                        <a:rPr lang="en-US" sz="1350" dirty="0">
                          <a:effectLst/>
                        </a:rPr>
                        <a:t>3:00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350">
                          <a:effectLst/>
                        </a:rPr>
                        <a:t>BREAK AND EXHIBITORS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35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87352"/>
                  </a:ext>
                </a:extLst>
              </a:tr>
              <a:tr h="0">
                <a:tc>
                  <a:txBody>
                    <a:bodyPr/>
                    <a:lstStyle/>
                    <a:p>
                      <a:pPr marL="0" marR="0" algn="l">
                        <a:lnSpc>
                          <a:spcPct val="107000"/>
                        </a:lnSpc>
                        <a:spcBef>
                          <a:spcPts val="0"/>
                        </a:spcBef>
                        <a:spcAft>
                          <a:spcPts val="0"/>
                        </a:spcAft>
                      </a:pPr>
                      <a:r>
                        <a:rPr lang="en-US" sz="1350">
                          <a:effectLst/>
                        </a:rPr>
                        <a:t>3:30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350">
                          <a:effectLst/>
                        </a:rPr>
                        <a:t>Q&amp;A Panel with the ORELAP Assessors</a:t>
                      </a:r>
                      <a:endParaRPr lang="en-US" sz="1100">
                        <a:effectLst/>
                      </a:endParaRPr>
                    </a:p>
                    <a:p>
                      <a:pPr marL="0" marR="0" algn="l">
                        <a:lnSpc>
                          <a:spcPct val="107000"/>
                        </a:lnSpc>
                        <a:spcBef>
                          <a:spcPts val="0"/>
                        </a:spcBef>
                        <a:spcAft>
                          <a:spcPts val="0"/>
                        </a:spcAft>
                      </a:pPr>
                      <a:r>
                        <a:rPr lang="en-US" sz="1350">
                          <a:effectLst/>
                        </a:rPr>
                        <a:t>   OELA Moderator Kyle Grogan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s-ES" sz="1350">
                          <a:effectLst/>
                        </a:rPr>
                        <a:t>Lizbeth Garcia</a:t>
                      </a:r>
                      <a:endParaRPr lang="en-US" sz="1100">
                        <a:effectLst/>
                      </a:endParaRPr>
                    </a:p>
                    <a:p>
                      <a:pPr marL="0" marR="0" algn="l">
                        <a:lnSpc>
                          <a:spcPct val="107000"/>
                        </a:lnSpc>
                        <a:spcBef>
                          <a:spcPts val="0"/>
                        </a:spcBef>
                        <a:spcAft>
                          <a:spcPts val="0"/>
                        </a:spcAft>
                      </a:pPr>
                      <a:r>
                        <a:rPr lang="es-ES" sz="1350">
                          <a:effectLst/>
                        </a:rPr>
                        <a:t>Ryan Pangelinan</a:t>
                      </a:r>
                      <a:endParaRPr lang="en-US" sz="1100">
                        <a:effectLst/>
                      </a:endParaRPr>
                    </a:p>
                    <a:p>
                      <a:pPr marL="0" marR="0" algn="l">
                        <a:lnSpc>
                          <a:spcPct val="107000"/>
                        </a:lnSpc>
                        <a:spcBef>
                          <a:spcPts val="0"/>
                        </a:spcBef>
                        <a:spcAft>
                          <a:spcPts val="0"/>
                        </a:spcAft>
                      </a:pPr>
                      <a:r>
                        <a:rPr lang="es-ES" sz="1350">
                          <a:effectLst/>
                        </a:rPr>
                        <a:t>Alia Servin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5874711"/>
                  </a:ext>
                </a:extLst>
              </a:tr>
              <a:tr h="433705">
                <a:tc>
                  <a:txBody>
                    <a:bodyPr/>
                    <a:lstStyle/>
                    <a:p>
                      <a:pPr marL="0" marR="0" algn="l">
                        <a:lnSpc>
                          <a:spcPct val="107000"/>
                        </a:lnSpc>
                        <a:spcBef>
                          <a:spcPts val="0"/>
                        </a:spcBef>
                        <a:spcAft>
                          <a:spcPts val="0"/>
                        </a:spcAft>
                      </a:pPr>
                      <a:r>
                        <a:rPr lang="en-US" sz="1350">
                          <a:effectLst/>
                        </a:rPr>
                        <a:t>4:00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350">
                          <a:effectLst/>
                        </a:rPr>
                        <a:t>VISIT WITH EXHIBITORS UNTIL 5:00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35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4880974"/>
                  </a:ext>
                </a:extLst>
              </a:tr>
            </a:tbl>
          </a:graphicData>
        </a:graphic>
      </p:graphicFrame>
    </p:spTree>
    <p:extLst>
      <p:ext uri="{BB962C8B-B14F-4D97-AF65-F5344CB8AC3E}">
        <p14:creationId xmlns:p14="http://schemas.microsoft.com/office/powerpoint/2010/main" val="41858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088"/>
            <a:ext cx="8229600" cy="1429512"/>
          </a:xfrm>
        </p:spPr>
        <p:txBody>
          <a:bodyPr>
            <a:normAutofit fontScale="90000"/>
          </a:bodyPr>
          <a:lstStyle/>
          <a:p>
            <a:pPr algn="ctr">
              <a:defRPr/>
            </a:pPr>
            <a:r>
              <a:rPr lang="en-US" dirty="0"/>
              <a:t>Certificate of Attendance Available At Registration Table After 4:00</a:t>
            </a:r>
          </a:p>
        </p:txBody>
      </p:sp>
      <p:pic>
        <p:nvPicPr>
          <p:cNvPr id="19459" name="Picture 3"/>
          <p:cNvPicPr>
            <a:picLocks noGrp="1" noChangeAspect="1" noChangeArrowheads="1"/>
          </p:cNvPicPr>
          <p:nvPr>
            <p:ph idx="1"/>
          </p:nvPr>
        </p:nvPicPr>
        <p:blipFill>
          <a:blip r:embed="rId3" cstate="print"/>
          <a:srcRect l="21790" t="21881" r="21790" b="10416"/>
          <a:stretch>
            <a:fillRect/>
          </a:stretch>
        </p:blipFill>
        <p:spPr>
          <a:xfrm>
            <a:off x="1752600" y="2209800"/>
            <a:ext cx="5562600" cy="417195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a:t>OELA Board Election</a:t>
            </a:r>
          </a:p>
        </p:txBody>
      </p:sp>
      <p:sp>
        <p:nvSpPr>
          <p:cNvPr id="11266" name="Content Placeholder 1"/>
          <p:cNvSpPr>
            <a:spLocks noGrp="1"/>
          </p:cNvSpPr>
          <p:nvPr>
            <p:ph idx="1"/>
          </p:nvPr>
        </p:nvSpPr>
        <p:spPr>
          <a:xfrm>
            <a:off x="457200" y="1600200"/>
            <a:ext cx="8229600" cy="4406900"/>
          </a:xfrm>
        </p:spPr>
        <p:txBody>
          <a:bodyPr>
            <a:normAutofit lnSpcReduction="10000"/>
          </a:bodyPr>
          <a:lstStyle/>
          <a:p>
            <a:r>
              <a:rPr lang="en-US" sz="3200" dirty="0"/>
              <a:t>Beth Myers, </a:t>
            </a:r>
            <a:r>
              <a:rPr lang="en-US" sz="3200" dirty="0" err="1"/>
              <a:t>Waterlab</a:t>
            </a:r>
            <a:r>
              <a:rPr lang="en-US" sz="3200" dirty="0"/>
              <a:t> Corporation</a:t>
            </a:r>
          </a:p>
          <a:p>
            <a:r>
              <a:rPr lang="en-US" sz="3200" dirty="0"/>
              <a:t>Jan Wilson, </a:t>
            </a:r>
            <a:r>
              <a:rPr lang="en-US" sz="3200" dirty="0" err="1"/>
              <a:t>Cammia</a:t>
            </a:r>
            <a:r>
              <a:rPr lang="en-US" sz="3200" dirty="0"/>
              <a:t> Environmental</a:t>
            </a:r>
          </a:p>
          <a:p>
            <a:r>
              <a:rPr lang="en-US" sz="3200" dirty="0"/>
              <a:t>Bill </a:t>
            </a:r>
            <a:r>
              <a:rPr lang="en-US" sz="3200" dirty="0" err="1"/>
              <a:t>Michalek</a:t>
            </a:r>
            <a:r>
              <a:rPr lang="en-US" sz="3200" dirty="0"/>
              <a:t>, Umpqua Research Company</a:t>
            </a:r>
          </a:p>
          <a:p>
            <a:r>
              <a:rPr lang="en-US" sz="3200" dirty="0"/>
              <a:t>Dennis Morgan, Analytical Laboratory Group</a:t>
            </a:r>
          </a:p>
          <a:p>
            <a:r>
              <a:rPr lang="en-US" sz="3200" dirty="0"/>
              <a:t>Kyle Grogan, Neilson Research Corporation</a:t>
            </a:r>
          </a:p>
          <a:p>
            <a:r>
              <a:rPr lang="en-US" sz="3200" dirty="0"/>
              <a:t>Marsha Farooqui, City of Portland Water Bureau Laboratory</a:t>
            </a:r>
          </a:p>
          <a:p>
            <a:endParaRPr lang="en-US" sz="3200" dirty="0"/>
          </a:p>
          <a:p>
            <a:endParaRPr lang="en-US" sz="3200" dirty="0"/>
          </a:p>
        </p:txBody>
      </p:sp>
    </p:spTree>
    <p:extLst>
      <p:ext uri="{BB962C8B-B14F-4D97-AF65-F5344CB8AC3E}">
        <p14:creationId xmlns:p14="http://schemas.microsoft.com/office/powerpoint/2010/main" val="9397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337C61-0156-4BC2-A240-D19C40C474B4}"/>
              </a:ext>
            </a:extLst>
          </p:cNvPr>
          <p:cNvSpPr>
            <a:spLocks noGrp="1"/>
          </p:cNvSpPr>
          <p:nvPr>
            <p:ph type="title"/>
          </p:nvPr>
        </p:nvSpPr>
        <p:spPr>
          <a:xfrm>
            <a:off x="457200" y="704088"/>
            <a:ext cx="8229600" cy="1048512"/>
          </a:xfrm>
        </p:spPr>
        <p:txBody>
          <a:bodyPr/>
          <a:lstStyle/>
          <a:p>
            <a:pPr algn="ctr"/>
            <a:r>
              <a:rPr lang="en-US" dirty="0"/>
              <a:t>OELA Code of Ethics</a:t>
            </a:r>
          </a:p>
        </p:txBody>
      </p:sp>
      <p:sp>
        <p:nvSpPr>
          <p:cNvPr id="7" name="Rectangle 6">
            <a:extLst>
              <a:ext uri="{FF2B5EF4-FFF2-40B4-BE49-F238E27FC236}">
                <a16:creationId xmlns:a16="http://schemas.microsoft.com/office/drawing/2014/main" id="{6923A631-2CDA-4954-A717-F4D60683E519}"/>
              </a:ext>
            </a:extLst>
          </p:cNvPr>
          <p:cNvSpPr/>
          <p:nvPr/>
        </p:nvSpPr>
        <p:spPr>
          <a:xfrm>
            <a:off x="2209800" y="1733550"/>
            <a:ext cx="4572000" cy="4975786"/>
          </a:xfrm>
          <a:prstGeom prst="rect">
            <a:avLst/>
          </a:prstGeom>
        </p:spPr>
        <p:txBody>
          <a:bodyPr wrap="square">
            <a:spAutoFit/>
          </a:bodyPr>
          <a:lstStyle/>
          <a:p>
            <a:pPr marL="0" marR="0" algn="ctr">
              <a:lnSpc>
                <a:spcPct val="107000"/>
              </a:lnSpc>
              <a:spcBef>
                <a:spcPts val="0"/>
              </a:spcBef>
              <a:spcAft>
                <a:spcPts val="0"/>
              </a:spcAft>
            </a:pPr>
            <a:r>
              <a:rPr lang="en-US" sz="900" b="1" u="sng" cap="all" dirty="0">
                <a:latin typeface="Calibri" panose="020F0502020204030204" pitchFamily="34" charset="0"/>
                <a:ea typeface="Calibri" panose="020F0502020204030204" pitchFamily="34" charset="0"/>
                <a:cs typeface="Times New Roman" panose="02020603050405020304" pitchFamily="18" charset="0"/>
              </a:rPr>
              <a:t>Oregon Environmental Laboratory Association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b="1" u="sng" cap="all" dirty="0">
                <a:latin typeface="Calibri" panose="020F0502020204030204" pitchFamily="34" charset="0"/>
                <a:ea typeface="Calibri" panose="020F0502020204030204" pitchFamily="34" charset="0"/>
                <a:cs typeface="Times New Roman" panose="02020603050405020304" pitchFamily="18" charset="0"/>
              </a:rPr>
              <a:t>Code of Ethics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latin typeface="Calibri" panose="020F0502020204030204" pitchFamily="34" charset="0"/>
                <a:ea typeface="Calibri" panose="020F0502020204030204" pitchFamily="34" charset="0"/>
                <a:cs typeface="Times New Roman" panose="02020603050405020304" pitchFamily="18" charset="0"/>
              </a:rPr>
              <a:t>All members of the Oregon Environmental Laboratory Association are committed to establishing and maintaining high standards of ethics and quality in our industry. Individual members and member laboratories demonstrate their continuing commitment to ethics and quality by agreeing to: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Build on existing Association relationships with state and local agencies. Promote open and timely communication between government regulators and the regulated community.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Increase client knowledge. Educate clients regarding technical issues as well as their legal and ethical rights and responsibilities.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Train employees appropriately. Ensure competency before allowing employees to perform sample preparation, chemical analysis or data generation.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Encourage all members of our industry to obey all pertinent federal, state and local laws and regulations. Lead by example.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Maintain laboratory facilities, equipment and instrumentation adequately to ensure the accuracy and precision of measurements.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Elevate the status of all environmental laboratories, their employees and the value of the services they perform.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Willingly participate in critical review through ORELAP, EPA and third party Performance Evaluation programs, agency audits and client challenges of data.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Accept work only when there exists a reasonable expectation that the client will gain something of value. Satisfy all commitments to quality, timeliness and other project objectives. Provide services in a confidential, honest and forthright manner.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To deal honestly and fairly in all business and financial matters with employees, clients and the public.</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Legally and ethically manage laboratory waste. Make responsible decisions regarding disposal, recycling, reuse and minimization.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Treat clients, employees and the environment with respect. Operate facilities in a manner that protects the environment and the health and safety of employees and the public.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745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838200"/>
            <a:ext cx="8458200" cy="1219200"/>
          </a:xfrm>
        </p:spPr>
        <p:txBody>
          <a:bodyPr>
            <a:normAutofit fontScale="90000"/>
          </a:bodyPr>
          <a:lstStyle/>
          <a:p>
            <a:pPr algn="ctr" eaLnBrk="1" fontAlgn="auto" hangingPunct="1">
              <a:spcAft>
                <a:spcPts val="0"/>
              </a:spcAft>
              <a:defRPr/>
            </a:pPr>
            <a:r>
              <a:rPr lang="en-US" b="1" dirty="0"/>
              <a:t>Welcome Oregon Environmental Laboratories!</a:t>
            </a:r>
          </a:p>
        </p:txBody>
      </p:sp>
      <p:pic>
        <p:nvPicPr>
          <p:cNvPr id="5" name="Picture 5"/>
          <p:cNvPicPr>
            <a:picLocks noChangeAspect="1" noChangeArrowheads="1"/>
          </p:cNvPicPr>
          <p:nvPr/>
        </p:nvPicPr>
        <p:blipFill>
          <a:blip r:embed="rId3" cstate="print"/>
          <a:srcRect l="13480" t="15710" r="68253" b="49683"/>
          <a:stretch>
            <a:fillRect/>
          </a:stretch>
        </p:blipFill>
        <p:spPr bwMode="auto">
          <a:xfrm>
            <a:off x="685800" y="1981200"/>
            <a:ext cx="2153444" cy="2475815"/>
          </a:xfrm>
          <a:prstGeom prst="rect">
            <a:avLst/>
          </a:prstGeom>
          <a:noFill/>
          <a:ln w="9525">
            <a:noFill/>
            <a:miter lim="800000"/>
            <a:headEnd/>
            <a:tailEnd/>
          </a:ln>
        </p:spPr>
      </p:pic>
      <p:pic>
        <p:nvPicPr>
          <p:cNvPr id="10247" name="Picture 7" descr="OELA - Oregon Environmental Laboratory Association"/>
          <p:cNvPicPr>
            <a:picLocks noChangeAspect="1" noChangeArrowheads="1"/>
          </p:cNvPicPr>
          <p:nvPr/>
        </p:nvPicPr>
        <p:blipFill>
          <a:blip r:embed="rId4" cstate="print"/>
          <a:srcRect/>
          <a:stretch>
            <a:fillRect/>
          </a:stretch>
        </p:blipFill>
        <p:spPr bwMode="auto">
          <a:xfrm>
            <a:off x="3276600" y="3200400"/>
            <a:ext cx="2724150" cy="2019301"/>
          </a:xfrm>
          <a:prstGeom prst="rect">
            <a:avLst/>
          </a:prstGeom>
          <a:noFill/>
        </p:spPr>
      </p:pic>
      <p:pic>
        <p:nvPicPr>
          <p:cNvPr id="10249" name="Picture 9" descr="http://www.nelac-institute.org/images/logos/nelap_lab.gif"/>
          <p:cNvPicPr>
            <a:picLocks noChangeAspect="1" noChangeArrowheads="1"/>
          </p:cNvPicPr>
          <p:nvPr/>
        </p:nvPicPr>
        <p:blipFill>
          <a:blip r:embed="rId5" cstate="print"/>
          <a:srcRect/>
          <a:stretch>
            <a:fillRect/>
          </a:stretch>
        </p:blipFill>
        <p:spPr bwMode="auto">
          <a:xfrm>
            <a:off x="6172200" y="4267200"/>
            <a:ext cx="25908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5446" t="7469" r="6991" b="6432"/>
          <a:stretch>
            <a:fillRect/>
          </a:stretch>
        </p:blipFill>
        <p:spPr bwMode="auto">
          <a:xfrm>
            <a:off x="304800" y="1219200"/>
            <a:ext cx="8610600" cy="5105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a:t>OELA Board</a:t>
            </a:r>
          </a:p>
        </p:txBody>
      </p:sp>
      <p:sp>
        <p:nvSpPr>
          <p:cNvPr id="11266" name="Content Placeholder 1"/>
          <p:cNvSpPr>
            <a:spLocks noGrp="1"/>
          </p:cNvSpPr>
          <p:nvPr>
            <p:ph idx="1"/>
          </p:nvPr>
        </p:nvSpPr>
        <p:spPr>
          <a:xfrm>
            <a:off x="1447800" y="1600200"/>
            <a:ext cx="7239000" cy="4800600"/>
          </a:xfrm>
        </p:spPr>
        <p:txBody>
          <a:bodyPr>
            <a:normAutofit fontScale="85000" lnSpcReduction="20000"/>
          </a:bodyPr>
          <a:lstStyle/>
          <a:p>
            <a:r>
              <a:rPr lang="en-US" sz="3200" dirty="0"/>
              <a:t>Rory White, President</a:t>
            </a:r>
          </a:p>
          <a:p>
            <a:r>
              <a:rPr lang="en-US" sz="3200" dirty="0"/>
              <a:t>Kim Ramsey, Vice President</a:t>
            </a:r>
          </a:p>
          <a:p>
            <a:r>
              <a:rPr lang="en-US" sz="3200" dirty="0"/>
              <a:t>Beth Myers, Secretary/Treasurer</a:t>
            </a:r>
          </a:p>
          <a:p>
            <a:r>
              <a:rPr lang="en-US" sz="3200" dirty="0"/>
              <a:t>Bill </a:t>
            </a:r>
            <a:r>
              <a:rPr lang="en-US" sz="3200" dirty="0" err="1"/>
              <a:t>Michalek</a:t>
            </a:r>
            <a:r>
              <a:rPr lang="en-US" sz="3200" dirty="0"/>
              <a:t>, OTAC Representative</a:t>
            </a:r>
          </a:p>
          <a:p>
            <a:r>
              <a:rPr lang="en-US" sz="3200" dirty="0"/>
              <a:t>Dennis Morgan</a:t>
            </a:r>
          </a:p>
          <a:p>
            <a:r>
              <a:rPr lang="en-US" sz="3200" dirty="0"/>
              <a:t>Jan Wilson</a:t>
            </a:r>
          </a:p>
          <a:p>
            <a:r>
              <a:rPr lang="en-US" sz="3200" dirty="0"/>
              <a:t>Sherri Miyazaki</a:t>
            </a:r>
          </a:p>
          <a:p>
            <a:r>
              <a:rPr lang="en-US" sz="3200" dirty="0"/>
              <a:t>Gary Buhler</a:t>
            </a:r>
          </a:p>
          <a:p>
            <a:r>
              <a:rPr lang="en-US" sz="3200" dirty="0"/>
              <a:t>Jennifer Shackelford</a:t>
            </a:r>
          </a:p>
          <a:p>
            <a:r>
              <a:rPr lang="en-US" sz="3200" dirty="0"/>
              <a:t>Kyle Grogan</a:t>
            </a:r>
          </a:p>
          <a:p>
            <a:r>
              <a:rPr lang="en-US" sz="3200" dirty="0"/>
              <a:t>Marsha Farooqui</a:t>
            </a:r>
          </a:p>
          <a:p>
            <a:endParaRPr lang="en-US" sz="3200" dirty="0"/>
          </a:p>
          <a:p>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t="7054" b="7469"/>
          <a:stretch>
            <a:fillRect/>
          </a:stretch>
        </p:blipFill>
        <p:spPr bwMode="auto">
          <a:xfrm>
            <a:off x="457200" y="1143000"/>
            <a:ext cx="8305800" cy="4876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a:t>ORELAP</a:t>
            </a:r>
          </a:p>
        </p:txBody>
      </p:sp>
      <p:sp>
        <p:nvSpPr>
          <p:cNvPr id="11266" name="Content Placeholder 1"/>
          <p:cNvSpPr>
            <a:spLocks noGrp="1"/>
          </p:cNvSpPr>
          <p:nvPr>
            <p:ph idx="1"/>
          </p:nvPr>
        </p:nvSpPr>
        <p:spPr>
          <a:xfrm>
            <a:off x="1447800" y="1600200"/>
            <a:ext cx="7239000" cy="4406900"/>
          </a:xfrm>
        </p:spPr>
        <p:txBody>
          <a:bodyPr>
            <a:normAutofit/>
          </a:bodyPr>
          <a:lstStyle/>
          <a:p>
            <a:r>
              <a:rPr lang="en-US" sz="3200" dirty="0"/>
              <a:t>Stephanie Ringsage, OHA</a:t>
            </a:r>
          </a:p>
          <a:p>
            <a:r>
              <a:rPr lang="en-US" sz="3200" dirty="0"/>
              <a:t>Lizbeth Garcia, ORELAP</a:t>
            </a:r>
          </a:p>
          <a:p>
            <a:r>
              <a:rPr lang="en-US" sz="3200" dirty="0"/>
              <a:t>Alia </a:t>
            </a:r>
            <a:r>
              <a:rPr lang="en-US" sz="3200" dirty="0" err="1"/>
              <a:t>Servin</a:t>
            </a:r>
            <a:r>
              <a:rPr lang="en-US" sz="3200" dirty="0"/>
              <a:t>, ORELAP</a:t>
            </a:r>
          </a:p>
          <a:p>
            <a:r>
              <a:rPr lang="en-US" sz="3200" dirty="0"/>
              <a:t>Ryan </a:t>
            </a:r>
            <a:r>
              <a:rPr lang="en-US" sz="3200" dirty="0" err="1"/>
              <a:t>Pangelinan</a:t>
            </a:r>
            <a:r>
              <a:rPr lang="en-US" sz="3200" dirty="0"/>
              <a:t>, ORELAP</a:t>
            </a:r>
          </a:p>
          <a:p>
            <a:endParaRPr lang="en-US" sz="3200" dirty="0"/>
          </a:p>
          <a:p>
            <a:endParaRPr lang="en-US" sz="3200" dirty="0"/>
          </a:p>
        </p:txBody>
      </p:sp>
    </p:spTree>
    <p:extLst>
      <p:ext uri="{BB962C8B-B14F-4D97-AF65-F5344CB8AC3E}">
        <p14:creationId xmlns:p14="http://schemas.microsoft.com/office/powerpoint/2010/main" val="92579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a:t>EXHIBITORS</a:t>
            </a:r>
          </a:p>
        </p:txBody>
      </p:sp>
      <p:sp>
        <p:nvSpPr>
          <p:cNvPr id="11266" name="Content Placeholder 1"/>
          <p:cNvSpPr>
            <a:spLocks noGrp="1"/>
          </p:cNvSpPr>
          <p:nvPr>
            <p:ph idx="1"/>
          </p:nvPr>
        </p:nvSpPr>
        <p:spPr>
          <a:xfrm>
            <a:off x="1447800" y="1600200"/>
            <a:ext cx="7239000" cy="4724400"/>
          </a:xfrm>
        </p:spPr>
        <p:txBody>
          <a:bodyPr>
            <a:normAutofit fontScale="55000" lnSpcReduction="20000"/>
          </a:bodyPr>
          <a:lstStyle/>
          <a:p>
            <a:r>
              <a:rPr lang="en-US" sz="3200" dirty="0"/>
              <a:t>Agilent Technologies</a:t>
            </a:r>
          </a:p>
          <a:p>
            <a:r>
              <a:rPr lang="en-US" sz="3200" dirty="0"/>
              <a:t>Astoria-Pacific</a:t>
            </a:r>
          </a:p>
          <a:p>
            <a:r>
              <a:rPr lang="en-US" sz="3200" dirty="0"/>
              <a:t>Bio-Rad Laboratories</a:t>
            </a:r>
          </a:p>
          <a:p>
            <a:r>
              <a:rPr lang="en-US" sz="3200" dirty="0"/>
              <a:t>Cole-Parmer</a:t>
            </a:r>
          </a:p>
          <a:p>
            <a:r>
              <a:rPr lang="en-US" sz="3200" dirty="0"/>
              <a:t>CPI International</a:t>
            </a:r>
          </a:p>
          <a:p>
            <a:r>
              <a:rPr lang="en-US" sz="3200" dirty="0"/>
              <a:t>ERA, A Waters Company</a:t>
            </a:r>
          </a:p>
          <a:p>
            <a:r>
              <a:rPr lang="en-US" sz="3200" dirty="0"/>
              <a:t>EST Analytical</a:t>
            </a:r>
          </a:p>
          <a:p>
            <a:r>
              <a:rPr lang="en-US" sz="3200" dirty="0"/>
              <a:t>GE Healthcare</a:t>
            </a:r>
          </a:p>
          <a:p>
            <a:r>
              <a:rPr lang="en-US" sz="3200" dirty="0"/>
              <a:t>Hach Company</a:t>
            </a:r>
          </a:p>
          <a:p>
            <a:r>
              <a:rPr lang="en-US" sz="3200" dirty="0"/>
              <a:t>Millipore Sigma</a:t>
            </a:r>
          </a:p>
          <a:p>
            <a:r>
              <a:rPr lang="en-US" sz="3200" dirty="0"/>
              <a:t>Nurnberg Scientific / Sheldon Manufacturing</a:t>
            </a:r>
          </a:p>
          <a:p>
            <a:r>
              <a:rPr lang="en-US" sz="3200" dirty="0"/>
              <a:t>PerkinElmer, Inc.</a:t>
            </a:r>
          </a:p>
          <a:p>
            <a:r>
              <a:rPr lang="en-US" sz="3200" dirty="0" err="1"/>
              <a:t>Questron</a:t>
            </a:r>
            <a:r>
              <a:rPr lang="en-US" sz="3200" dirty="0"/>
              <a:t> Technologies / </a:t>
            </a:r>
            <a:r>
              <a:rPr lang="en-US" sz="3200" dirty="0" err="1"/>
              <a:t>Zyomic</a:t>
            </a:r>
            <a:r>
              <a:rPr lang="en-US" sz="3200" dirty="0"/>
              <a:t> Technologies</a:t>
            </a:r>
          </a:p>
          <a:p>
            <a:r>
              <a:rPr lang="en-US" sz="3200" dirty="0"/>
              <a:t>Shimadzu Scientific Instruments</a:t>
            </a:r>
          </a:p>
          <a:p>
            <a:r>
              <a:rPr lang="en-US" sz="3200" dirty="0" err="1"/>
              <a:t>Thermo</a:t>
            </a:r>
            <a:r>
              <a:rPr lang="en-US" sz="3200" dirty="0"/>
              <a:t> Fisher Scientific</a:t>
            </a:r>
          </a:p>
          <a:p>
            <a:r>
              <a:rPr lang="en-US" sz="3200" dirty="0"/>
              <a:t>West Coast Scientific, Inc.</a:t>
            </a:r>
          </a:p>
          <a:p>
            <a:endParaRPr lang="en-US" sz="3200" dirty="0"/>
          </a:p>
        </p:txBody>
      </p:sp>
    </p:spTree>
    <p:extLst>
      <p:ext uri="{BB962C8B-B14F-4D97-AF65-F5344CB8AC3E}">
        <p14:creationId xmlns:p14="http://schemas.microsoft.com/office/powerpoint/2010/main" val="409900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66800" y="228600"/>
            <a:ext cx="7620000" cy="457200"/>
          </a:xfrm>
        </p:spPr>
        <p:txBody>
          <a:bodyPr>
            <a:noAutofit/>
          </a:bodyPr>
          <a:lstStyle/>
          <a:p>
            <a:pPr eaLnBrk="1" fontAlgn="auto" hangingPunct="1">
              <a:spcAft>
                <a:spcPts val="0"/>
              </a:spcAft>
              <a:defRPr/>
            </a:pPr>
            <a:r>
              <a:rPr lang="en-US" sz="3600" dirty="0"/>
              <a:t>Overview: Morning</a:t>
            </a:r>
          </a:p>
        </p:txBody>
      </p:sp>
      <p:sp>
        <p:nvSpPr>
          <p:cNvPr id="5" name="Rectangle 2"/>
          <p:cNvSpPr>
            <a:spLocks noChangeArrowheads="1"/>
          </p:cNvSpPr>
          <p:nvPr/>
        </p:nvSpPr>
        <p:spPr bwMode="auto">
          <a:xfrm>
            <a:off x="2119313" y="1635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71723E32-636F-402F-B480-2178F183E1D2}"/>
              </a:ext>
            </a:extLst>
          </p:cNvPr>
          <p:cNvGraphicFramePr>
            <a:graphicFrameLocks noGrp="1"/>
          </p:cNvGraphicFramePr>
          <p:nvPr>
            <p:extLst>
              <p:ext uri="{D42A27DB-BD31-4B8C-83A1-F6EECF244321}">
                <p14:modId xmlns:p14="http://schemas.microsoft.com/office/powerpoint/2010/main" val="1889363859"/>
              </p:ext>
            </p:extLst>
          </p:nvPr>
        </p:nvGraphicFramePr>
        <p:xfrm>
          <a:off x="1181099" y="1635125"/>
          <a:ext cx="6781801" cy="4725510"/>
        </p:xfrm>
        <a:graphic>
          <a:graphicData uri="http://schemas.openxmlformats.org/drawingml/2006/table">
            <a:tbl>
              <a:tblPr firstRow="1" firstCol="1" bandRow="1">
                <a:tableStyleId>{5C22544A-7EE6-4342-B048-85BDC9FD1C3A}</a:tableStyleId>
              </a:tblPr>
              <a:tblGrid>
                <a:gridCol w="947691">
                  <a:extLst>
                    <a:ext uri="{9D8B030D-6E8A-4147-A177-3AD203B41FA5}">
                      <a16:colId xmlns:a16="http://schemas.microsoft.com/office/drawing/2014/main" val="2526947772"/>
                    </a:ext>
                  </a:extLst>
                </a:gridCol>
                <a:gridCol w="3444097">
                  <a:extLst>
                    <a:ext uri="{9D8B030D-6E8A-4147-A177-3AD203B41FA5}">
                      <a16:colId xmlns:a16="http://schemas.microsoft.com/office/drawing/2014/main" val="2116000870"/>
                    </a:ext>
                  </a:extLst>
                </a:gridCol>
                <a:gridCol w="2390013">
                  <a:extLst>
                    <a:ext uri="{9D8B030D-6E8A-4147-A177-3AD203B41FA5}">
                      <a16:colId xmlns:a16="http://schemas.microsoft.com/office/drawing/2014/main" val="439219118"/>
                    </a:ext>
                  </a:extLst>
                </a:gridCol>
              </a:tblGrid>
              <a:tr h="187952">
                <a:tc>
                  <a:txBody>
                    <a:bodyPr/>
                    <a:lstStyle/>
                    <a:p>
                      <a:pPr marL="0" marR="0">
                        <a:lnSpc>
                          <a:spcPct val="107000"/>
                        </a:lnSpc>
                        <a:spcBef>
                          <a:spcPts val="0"/>
                        </a:spcBef>
                        <a:spcAft>
                          <a:spcPts val="0"/>
                        </a:spcAft>
                      </a:pPr>
                      <a:r>
                        <a:rPr lang="en-US" sz="1100" dirty="0">
                          <a:effectLst/>
                        </a:rPr>
                        <a:t>7:30 AM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a:effectLst/>
                        </a:rPr>
                        <a:t>Registration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a:effectLst/>
                        </a:rPr>
                        <a:t>OELA BOD Members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extLst>
                  <a:ext uri="{0D108BD9-81ED-4DB2-BD59-A6C34878D82A}">
                    <a16:rowId xmlns:a16="http://schemas.microsoft.com/office/drawing/2014/main" val="3303073945"/>
                  </a:ext>
                </a:extLst>
              </a:tr>
              <a:tr h="974469">
                <a:tc>
                  <a:txBody>
                    <a:bodyPr/>
                    <a:lstStyle/>
                    <a:p>
                      <a:pPr marL="0" marR="0">
                        <a:lnSpc>
                          <a:spcPct val="107000"/>
                        </a:lnSpc>
                        <a:spcBef>
                          <a:spcPts val="0"/>
                        </a:spcBef>
                        <a:spcAft>
                          <a:spcPts val="0"/>
                        </a:spcAft>
                      </a:pPr>
                      <a:r>
                        <a:rPr lang="en-US" sz="1100">
                          <a:effectLst/>
                        </a:rPr>
                        <a:t>8:00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dirty="0">
                          <a:effectLst/>
                        </a:rPr>
                        <a:t>Welcome, OELA Update</a:t>
                      </a:r>
                      <a:endParaRPr lang="en-US" sz="900" dirty="0">
                        <a:effectLst/>
                      </a:endParaRPr>
                    </a:p>
                    <a:p>
                      <a:pPr marL="0" marR="0">
                        <a:lnSpc>
                          <a:spcPct val="107000"/>
                        </a:lnSpc>
                        <a:spcBef>
                          <a:spcPts val="0"/>
                        </a:spcBef>
                        <a:spcAft>
                          <a:spcPts val="0"/>
                        </a:spcAft>
                      </a:pPr>
                      <a:r>
                        <a:rPr lang="en-US" sz="1100" dirty="0">
                          <a:effectLst/>
                        </a:rPr>
                        <a:t>OELA Membership Yearly Meeting</a:t>
                      </a:r>
                      <a:endParaRPr lang="en-US" sz="900" dirty="0">
                        <a:effectLst/>
                      </a:endParaRPr>
                    </a:p>
                    <a:p>
                      <a:pPr marL="0" marR="0">
                        <a:lnSpc>
                          <a:spcPct val="107000"/>
                        </a:lnSpc>
                        <a:spcBef>
                          <a:spcPts val="0"/>
                        </a:spcBef>
                        <a:spcAft>
                          <a:spcPts val="0"/>
                        </a:spcAft>
                      </a:pPr>
                      <a:r>
                        <a:rPr lang="en-US" sz="1100" dirty="0">
                          <a:effectLst/>
                        </a:rPr>
                        <a:t>   Adoption of OELA Code of Ethics</a:t>
                      </a:r>
                      <a:endParaRPr lang="en-US" sz="900" dirty="0">
                        <a:effectLst/>
                      </a:endParaRPr>
                    </a:p>
                    <a:p>
                      <a:pPr marL="0" marR="0">
                        <a:lnSpc>
                          <a:spcPct val="107000"/>
                        </a:lnSpc>
                        <a:spcBef>
                          <a:spcPts val="0"/>
                        </a:spcBef>
                        <a:spcAft>
                          <a:spcPts val="0"/>
                        </a:spcAft>
                      </a:pPr>
                      <a:r>
                        <a:rPr lang="en-US" sz="1100" dirty="0">
                          <a:effectLst/>
                        </a:rPr>
                        <a:t>   Election of Board Members</a:t>
                      </a:r>
                      <a:endParaRPr lang="en-US" sz="900" dirty="0">
                        <a:effectLst/>
                      </a:endParaRPr>
                    </a:p>
                    <a:p>
                      <a:pPr marL="0" marR="0">
                        <a:lnSpc>
                          <a:spcPct val="107000"/>
                        </a:lnSpc>
                        <a:spcBef>
                          <a:spcPts val="0"/>
                        </a:spcBef>
                        <a:spcAft>
                          <a:spcPts val="0"/>
                        </a:spcAft>
                      </a:pPr>
                      <a:r>
                        <a:rPr lang="en-US" sz="1100" dirty="0">
                          <a:effectLst/>
                        </a:rPr>
                        <a:t>Introduction of Exhibitors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a:effectLst/>
                        </a:rPr>
                        <a:t>Rory White</a:t>
                      </a:r>
                      <a:endParaRPr lang="en-US" sz="900">
                        <a:effectLst/>
                      </a:endParaRPr>
                    </a:p>
                    <a:p>
                      <a:pPr marL="0" marR="0">
                        <a:lnSpc>
                          <a:spcPct val="107000"/>
                        </a:lnSpc>
                        <a:spcBef>
                          <a:spcPts val="0"/>
                        </a:spcBef>
                        <a:spcAft>
                          <a:spcPts val="0"/>
                        </a:spcAft>
                      </a:pPr>
                      <a:r>
                        <a:rPr lang="en-US" sz="1100">
                          <a:effectLst/>
                        </a:rPr>
                        <a:t>OELA President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extLst>
                  <a:ext uri="{0D108BD9-81ED-4DB2-BD59-A6C34878D82A}">
                    <a16:rowId xmlns:a16="http://schemas.microsoft.com/office/drawing/2014/main" val="449242352"/>
                  </a:ext>
                </a:extLst>
              </a:tr>
              <a:tr h="581210">
                <a:tc>
                  <a:txBody>
                    <a:bodyPr/>
                    <a:lstStyle/>
                    <a:p>
                      <a:pPr marL="0" marR="0">
                        <a:lnSpc>
                          <a:spcPct val="107000"/>
                        </a:lnSpc>
                        <a:spcBef>
                          <a:spcPts val="0"/>
                        </a:spcBef>
                        <a:spcAft>
                          <a:spcPts val="0"/>
                        </a:spcAft>
                      </a:pPr>
                      <a:r>
                        <a:rPr lang="en-US" sz="1100">
                          <a:effectLst/>
                        </a:rPr>
                        <a:t>8:30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dirty="0">
                          <a:effectLst/>
                        </a:rPr>
                        <a:t>ORELAP TECHNICAL ADVISORY COMMITTEE (OTAC)</a:t>
                      </a:r>
                      <a:endParaRPr lang="en-US" sz="900" dirty="0">
                        <a:effectLst/>
                      </a:endParaRPr>
                    </a:p>
                    <a:p>
                      <a:pPr marL="0" marR="0">
                        <a:lnSpc>
                          <a:spcPct val="107000"/>
                        </a:lnSpc>
                        <a:spcBef>
                          <a:spcPts val="0"/>
                        </a:spcBef>
                        <a:spcAft>
                          <a:spcPts val="0"/>
                        </a:spcAft>
                      </a:pPr>
                      <a:r>
                        <a:rPr lang="en-US" sz="1100" dirty="0">
                          <a:effectLst/>
                        </a:rPr>
                        <a:t>   OTAC Update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a:effectLst/>
                        </a:rPr>
                        <a:t>Dennis Wells</a:t>
                      </a:r>
                      <a:endParaRPr lang="en-US" sz="900">
                        <a:effectLst/>
                      </a:endParaRPr>
                    </a:p>
                    <a:p>
                      <a:pPr marL="0" marR="0">
                        <a:lnSpc>
                          <a:spcPct val="107000"/>
                        </a:lnSpc>
                        <a:spcBef>
                          <a:spcPts val="0"/>
                        </a:spcBef>
                        <a:spcAft>
                          <a:spcPts val="0"/>
                        </a:spcAft>
                      </a:pPr>
                      <a:r>
                        <a:rPr lang="en-US" sz="1100">
                          <a:effectLst/>
                        </a:rPr>
                        <a:t>OTAC Chair</a:t>
                      </a:r>
                      <a:endParaRPr lang="en-US" sz="900">
                        <a:effectLst/>
                      </a:endParaRPr>
                    </a:p>
                    <a:p>
                      <a:pPr marL="0" marR="0">
                        <a:lnSpc>
                          <a:spcPct val="107000"/>
                        </a:lnSpc>
                        <a:spcBef>
                          <a:spcPts val="0"/>
                        </a:spcBef>
                        <a:spcAft>
                          <a:spcPts val="0"/>
                        </a:spcAft>
                      </a:pPr>
                      <a:r>
                        <a:rPr lang="en-US" sz="1100">
                          <a:effectLst/>
                        </a:rPr>
                        <a:t>Cascadia Labs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extLst>
                  <a:ext uri="{0D108BD9-81ED-4DB2-BD59-A6C34878D82A}">
                    <a16:rowId xmlns:a16="http://schemas.microsoft.com/office/drawing/2014/main" val="4144342192"/>
                  </a:ext>
                </a:extLst>
              </a:tr>
              <a:tr h="581210">
                <a:tc>
                  <a:txBody>
                    <a:bodyPr/>
                    <a:lstStyle/>
                    <a:p>
                      <a:pPr marL="0" marR="0">
                        <a:lnSpc>
                          <a:spcPct val="107000"/>
                        </a:lnSpc>
                        <a:spcBef>
                          <a:spcPts val="0"/>
                        </a:spcBef>
                        <a:spcAft>
                          <a:spcPts val="0"/>
                        </a:spcAft>
                      </a:pPr>
                      <a:r>
                        <a:rPr lang="en-US" sz="1100">
                          <a:effectLst/>
                        </a:rPr>
                        <a:t>8:45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a:effectLst/>
                        </a:rPr>
                        <a:t>Oregon Laboratory Accreditation Program (ORELAP)</a:t>
                      </a:r>
                      <a:endParaRPr lang="en-US" sz="900">
                        <a:effectLst/>
                      </a:endParaRPr>
                    </a:p>
                    <a:p>
                      <a:pPr marL="0" marR="0">
                        <a:lnSpc>
                          <a:spcPct val="107000"/>
                        </a:lnSpc>
                        <a:spcBef>
                          <a:spcPts val="0"/>
                        </a:spcBef>
                        <a:spcAft>
                          <a:spcPts val="0"/>
                        </a:spcAft>
                      </a:pPr>
                      <a:r>
                        <a:rPr lang="en-US" sz="1100">
                          <a:effectLst/>
                        </a:rPr>
                        <a:t>      Program Update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a:effectLst/>
                        </a:rPr>
                        <a:t>Stephanie Ringsage,</a:t>
                      </a:r>
                      <a:endParaRPr lang="en-US" sz="900">
                        <a:effectLst/>
                      </a:endParaRPr>
                    </a:p>
                    <a:p>
                      <a:pPr marL="0" marR="0">
                        <a:lnSpc>
                          <a:spcPct val="107000"/>
                        </a:lnSpc>
                        <a:spcBef>
                          <a:spcPts val="0"/>
                        </a:spcBef>
                        <a:spcAft>
                          <a:spcPts val="0"/>
                        </a:spcAft>
                      </a:pPr>
                      <a:r>
                        <a:rPr lang="en-US" sz="1100">
                          <a:effectLst/>
                        </a:rPr>
                        <a:t>OHA, Manager, Laboratory Compliance Section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extLst>
                  <a:ext uri="{0D108BD9-81ED-4DB2-BD59-A6C34878D82A}">
                    <a16:rowId xmlns:a16="http://schemas.microsoft.com/office/drawing/2014/main" val="1558475493"/>
                  </a:ext>
                </a:extLst>
              </a:tr>
              <a:tr h="748008">
                <a:tc>
                  <a:txBody>
                    <a:bodyPr/>
                    <a:lstStyle/>
                    <a:p>
                      <a:pPr marL="0" marR="0">
                        <a:lnSpc>
                          <a:spcPct val="107000"/>
                        </a:lnSpc>
                        <a:spcBef>
                          <a:spcPts val="0"/>
                        </a:spcBef>
                        <a:spcAft>
                          <a:spcPts val="0"/>
                        </a:spcAft>
                      </a:pPr>
                      <a:r>
                        <a:rPr lang="en-US" sz="1100">
                          <a:effectLst/>
                        </a:rPr>
                        <a:t>9:30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dirty="0">
                          <a:effectLst/>
                        </a:rPr>
                        <a:t>Oregon Drinking Water Services</a:t>
                      </a:r>
                      <a:endParaRPr lang="en-US" sz="900" dirty="0">
                        <a:effectLst/>
                      </a:endParaRPr>
                    </a:p>
                    <a:p>
                      <a:pPr marL="0" marR="0">
                        <a:lnSpc>
                          <a:spcPct val="107000"/>
                        </a:lnSpc>
                        <a:spcBef>
                          <a:spcPts val="0"/>
                        </a:spcBef>
                        <a:spcAft>
                          <a:spcPts val="0"/>
                        </a:spcAft>
                      </a:pPr>
                      <a:r>
                        <a:rPr lang="en-US" sz="1100" dirty="0">
                          <a:effectLst/>
                        </a:rPr>
                        <a:t>      Challenges for Drinking Water</a:t>
                      </a:r>
                      <a:endParaRPr lang="en-US" sz="900" dirty="0">
                        <a:effectLst/>
                      </a:endParaRPr>
                    </a:p>
                    <a:p>
                      <a:pPr marL="0" marR="0">
                        <a:lnSpc>
                          <a:spcPct val="107000"/>
                        </a:lnSpc>
                        <a:spcBef>
                          <a:spcPts val="0"/>
                        </a:spcBef>
                        <a:spcAft>
                          <a:spcPts val="0"/>
                        </a:spcAft>
                      </a:pPr>
                      <a:r>
                        <a:rPr lang="en-US" sz="1100" dirty="0">
                          <a:effectLst/>
                        </a:rPr>
                        <a:t>        Regulation in 2018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a:effectLst/>
                        </a:rPr>
                        <a:t>David Emme</a:t>
                      </a:r>
                      <a:endParaRPr lang="en-US" sz="900">
                        <a:effectLst/>
                      </a:endParaRPr>
                    </a:p>
                    <a:p>
                      <a:pPr marL="0" marR="0">
                        <a:lnSpc>
                          <a:spcPct val="107000"/>
                        </a:lnSpc>
                        <a:spcBef>
                          <a:spcPts val="0"/>
                        </a:spcBef>
                        <a:spcAft>
                          <a:spcPts val="0"/>
                        </a:spcAft>
                      </a:pPr>
                      <a:r>
                        <a:rPr lang="en-US" sz="1100">
                          <a:effectLst/>
                        </a:rPr>
                        <a:t>OHA Drinking Water Services</a:t>
                      </a:r>
                      <a:endParaRPr lang="en-US" sz="900">
                        <a:effectLst/>
                      </a:endParaRPr>
                    </a:p>
                    <a:p>
                      <a:pPr marL="0" marR="0">
                        <a:lnSpc>
                          <a:spcPct val="107000"/>
                        </a:lnSpc>
                        <a:spcBef>
                          <a:spcPts val="0"/>
                        </a:spcBef>
                        <a:spcAft>
                          <a:spcPts val="0"/>
                        </a:spcAft>
                      </a:pPr>
                      <a:r>
                        <a:rPr lang="en-US" sz="1100">
                          <a:effectLst/>
                        </a:rPr>
                        <a:t>Program Manager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extLst>
                  <a:ext uri="{0D108BD9-81ED-4DB2-BD59-A6C34878D82A}">
                    <a16:rowId xmlns:a16="http://schemas.microsoft.com/office/drawing/2014/main" val="3053393393"/>
                  </a:ext>
                </a:extLst>
              </a:tr>
              <a:tr h="361838">
                <a:tc>
                  <a:txBody>
                    <a:bodyPr/>
                    <a:lstStyle/>
                    <a:p>
                      <a:pPr marL="0" marR="0">
                        <a:lnSpc>
                          <a:spcPct val="107000"/>
                        </a:lnSpc>
                        <a:spcBef>
                          <a:spcPts val="0"/>
                        </a:spcBef>
                        <a:spcAft>
                          <a:spcPts val="0"/>
                        </a:spcAft>
                      </a:pPr>
                      <a:r>
                        <a:rPr lang="en-US" sz="1100">
                          <a:effectLst/>
                        </a:rPr>
                        <a:t>10:00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nchor="ctr"/>
                </a:tc>
                <a:tc>
                  <a:txBody>
                    <a:bodyPr/>
                    <a:lstStyle/>
                    <a:p>
                      <a:pPr marL="0" marR="0">
                        <a:lnSpc>
                          <a:spcPct val="107000"/>
                        </a:lnSpc>
                        <a:spcBef>
                          <a:spcPts val="0"/>
                        </a:spcBef>
                        <a:spcAft>
                          <a:spcPts val="0"/>
                        </a:spcAft>
                      </a:pPr>
                      <a:r>
                        <a:rPr lang="en-US" sz="1100">
                          <a:effectLst/>
                        </a:rPr>
                        <a:t>BREAK AND EXHIBITORS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nchor="ctr"/>
                </a:tc>
                <a:tc>
                  <a:txBody>
                    <a:bodyPr/>
                    <a:lstStyle/>
                    <a:p>
                      <a:pPr marL="0" marR="0">
                        <a:lnSpc>
                          <a:spcPct val="107000"/>
                        </a:lnSpc>
                        <a:spcBef>
                          <a:spcPts val="0"/>
                        </a:spcBef>
                        <a:spcAft>
                          <a:spcPts val="0"/>
                        </a:spcAft>
                      </a:pPr>
                      <a:r>
                        <a:rPr lang="en-US" sz="11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nchor="ctr"/>
                </a:tc>
                <a:extLst>
                  <a:ext uri="{0D108BD9-81ED-4DB2-BD59-A6C34878D82A}">
                    <a16:rowId xmlns:a16="http://schemas.microsoft.com/office/drawing/2014/main" val="2181276920"/>
                  </a:ext>
                </a:extLst>
              </a:tr>
              <a:tr h="581210">
                <a:tc>
                  <a:txBody>
                    <a:bodyPr/>
                    <a:lstStyle/>
                    <a:p>
                      <a:pPr marL="0" marR="0">
                        <a:lnSpc>
                          <a:spcPct val="107000"/>
                        </a:lnSpc>
                        <a:spcBef>
                          <a:spcPts val="0"/>
                        </a:spcBef>
                        <a:spcAft>
                          <a:spcPts val="0"/>
                        </a:spcAft>
                      </a:pPr>
                      <a:r>
                        <a:rPr lang="en-US" sz="1100">
                          <a:effectLst/>
                        </a:rPr>
                        <a:t>10:30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a:effectLst/>
                        </a:rPr>
                        <a:t>Legislation Made Simple…</a:t>
                      </a:r>
                      <a:endParaRPr lang="en-US" sz="900">
                        <a:effectLst/>
                      </a:endParaRPr>
                    </a:p>
                    <a:p>
                      <a:pPr marL="0" marR="0">
                        <a:lnSpc>
                          <a:spcPct val="107000"/>
                        </a:lnSpc>
                        <a:spcBef>
                          <a:spcPts val="0"/>
                        </a:spcBef>
                        <a:spcAft>
                          <a:spcPts val="0"/>
                        </a:spcAft>
                      </a:pPr>
                      <a:r>
                        <a:rPr lang="en-US" sz="1100">
                          <a:effectLst/>
                        </a:rPr>
                        <a:t>                                                …Sort Of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a:effectLst/>
                        </a:rPr>
                        <a:t>Rep. Carl Wilson</a:t>
                      </a:r>
                      <a:endParaRPr lang="en-US" sz="900">
                        <a:effectLst/>
                      </a:endParaRPr>
                    </a:p>
                    <a:p>
                      <a:pPr marL="0" marR="0">
                        <a:lnSpc>
                          <a:spcPct val="107000"/>
                        </a:lnSpc>
                        <a:spcBef>
                          <a:spcPts val="0"/>
                        </a:spcBef>
                        <a:spcAft>
                          <a:spcPts val="0"/>
                        </a:spcAft>
                      </a:pPr>
                      <a:r>
                        <a:rPr lang="en-US" sz="1100">
                          <a:effectLst/>
                        </a:rPr>
                        <a:t>Oregon House of Representatives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extLst>
                  <a:ext uri="{0D108BD9-81ED-4DB2-BD59-A6C34878D82A}">
                    <a16:rowId xmlns:a16="http://schemas.microsoft.com/office/drawing/2014/main" val="3494603283"/>
                  </a:ext>
                </a:extLst>
              </a:tr>
              <a:tr h="597378">
                <a:tc>
                  <a:txBody>
                    <a:bodyPr/>
                    <a:lstStyle/>
                    <a:p>
                      <a:pPr marL="0" marR="0">
                        <a:lnSpc>
                          <a:spcPct val="107000"/>
                        </a:lnSpc>
                        <a:spcBef>
                          <a:spcPts val="0"/>
                        </a:spcBef>
                        <a:spcAft>
                          <a:spcPts val="0"/>
                        </a:spcAft>
                      </a:pPr>
                      <a:r>
                        <a:rPr lang="en-US" sz="1100">
                          <a:effectLst/>
                        </a:rPr>
                        <a:t>11:00 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a:effectLst/>
                        </a:rPr>
                        <a:t>TNI Update</a:t>
                      </a:r>
                      <a:endParaRPr lang="en-US" sz="900">
                        <a:effectLst/>
                      </a:endParaRPr>
                    </a:p>
                    <a:p>
                      <a:pPr marL="0" marR="0">
                        <a:lnSpc>
                          <a:spcPct val="107000"/>
                        </a:lnSpc>
                        <a:spcBef>
                          <a:spcPts val="0"/>
                        </a:spcBef>
                        <a:spcAft>
                          <a:spcPts val="0"/>
                        </a:spcAft>
                      </a:pPr>
                      <a:r>
                        <a:rPr lang="en-US" sz="1100">
                          <a:effectLst/>
                        </a:rPr>
                        <a:t>   Changes to the Quality Systems Module</a:t>
                      </a:r>
                      <a:endParaRPr lang="en-US" sz="900">
                        <a:effectLst/>
                      </a:endParaRPr>
                    </a:p>
                    <a:p>
                      <a:pPr marL="0" marR="0">
                        <a:lnSpc>
                          <a:spcPct val="107000"/>
                        </a:lnSpc>
                        <a:spcBef>
                          <a:spcPts val="0"/>
                        </a:spcBef>
                        <a:spcAft>
                          <a:spcPts val="0"/>
                        </a:spcAft>
                      </a:pPr>
                      <a:r>
                        <a:rPr lang="en-US" sz="1100">
                          <a:effectLst/>
                        </a:rPr>
                        <a:t>       in the 2016 TNI Standard</a:t>
                      </a:r>
                      <a:endParaRPr lang="en-US" sz="900">
                        <a:effectLst/>
                      </a:endParaRPr>
                    </a:p>
                    <a:p>
                      <a:pPr marL="0" marR="0">
                        <a:lnSpc>
                          <a:spcPct val="107000"/>
                        </a:lnSpc>
                        <a:spcBef>
                          <a:spcPts val="0"/>
                        </a:spcBef>
                        <a:spcAft>
                          <a:spcPts val="0"/>
                        </a:spcAft>
                      </a:pPr>
                      <a:r>
                        <a:rPr lang="en-US" sz="11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tc>
                  <a:txBody>
                    <a:bodyPr/>
                    <a:lstStyle/>
                    <a:p>
                      <a:pPr marL="0" marR="0">
                        <a:lnSpc>
                          <a:spcPct val="107000"/>
                        </a:lnSpc>
                        <a:spcBef>
                          <a:spcPts val="0"/>
                        </a:spcBef>
                        <a:spcAft>
                          <a:spcPts val="0"/>
                        </a:spcAft>
                      </a:pPr>
                      <a:r>
                        <a:rPr lang="en-US" sz="1100" dirty="0">
                          <a:effectLst/>
                        </a:rPr>
                        <a:t>Lee Wolf</a:t>
                      </a:r>
                      <a:endParaRPr lang="en-US" sz="900" dirty="0">
                        <a:effectLst/>
                      </a:endParaRPr>
                    </a:p>
                    <a:p>
                      <a:pPr marL="0" marR="0">
                        <a:lnSpc>
                          <a:spcPct val="107000"/>
                        </a:lnSpc>
                        <a:spcBef>
                          <a:spcPts val="0"/>
                        </a:spcBef>
                        <a:spcAft>
                          <a:spcPts val="0"/>
                        </a:spcAft>
                      </a:pPr>
                      <a:r>
                        <a:rPr lang="en-US" sz="1100" dirty="0">
                          <a:effectLst/>
                        </a:rPr>
                        <a:t>TNI Ambassador to the Northwest</a:t>
                      </a:r>
                      <a:endParaRPr lang="en-US" sz="900" dirty="0">
                        <a:effectLst/>
                      </a:endParaRPr>
                    </a:p>
                    <a:p>
                      <a:pPr marL="0" marR="0">
                        <a:lnSpc>
                          <a:spcPct val="107000"/>
                        </a:lnSpc>
                        <a:spcBef>
                          <a:spcPts val="0"/>
                        </a:spcBef>
                        <a:spcAft>
                          <a:spcPts val="0"/>
                        </a:spcAft>
                      </a:pPr>
                      <a:r>
                        <a:rPr lang="en-US" sz="1100" dirty="0">
                          <a:effectLst/>
                        </a:rPr>
                        <a:t>The NELAC Institute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08" marR="58108" marT="0" marB="0"/>
                </a:tc>
                <a:extLst>
                  <a:ext uri="{0D108BD9-81ED-4DB2-BD59-A6C34878D82A}">
                    <a16:rowId xmlns:a16="http://schemas.microsoft.com/office/drawing/2014/main" val="24160123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0"/>
            <a:ext cx="7620000" cy="685800"/>
          </a:xfrm>
        </p:spPr>
        <p:txBody>
          <a:bodyPr>
            <a:noAutofit/>
          </a:bodyPr>
          <a:lstStyle/>
          <a:p>
            <a:pPr eaLnBrk="1" fontAlgn="auto" hangingPunct="1">
              <a:spcAft>
                <a:spcPts val="0"/>
              </a:spcAft>
              <a:defRPr/>
            </a:pPr>
            <a:r>
              <a:rPr lang="en-US" sz="3600" dirty="0"/>
              <a:t>Overview: Early Afternoon</a:t>
            </a:r>
          </a:p>
        </p:txBody>
      </p:sp>
      <p:graphicFrame>
        <p:nvGraphicFramePr>
          <p:cNvPr id="3" name="Table 2">
            <a:extLst>
              <a:ext uri="{FF2B5EF4-FFF2-40B4-BE49-F238E27FC236}">
                <a16:creationId xmlns:a16="http://schemas.microsoft.com/office/drawing/2014/main" id="{3A781B85-1C98-465A-942C-D09076EBF78F}"/>
              </a:ext>
            </a:extLst>
          </p:cNvPr>
          <p:cNvGraphicFramePr>
            <a:graphicFrameLocks noGrp="1"/>
          </p:cNvGraphicFramePr>
          <p:nvPr>
            <p:extLst>
              <p:ext uri="{D42A27DB-BD31-4B8C-83A1-F6EECF244321}">
                <p14:modId xmlns:p14="http://schemas.microsoft.com/office/powerpoint/2010/main" val="2889434263"/>
              </p:ext>
            </p:extLst>
          </p:nvPr>
        </p:nvGraphicFramePr>
        <p:xfrm>
          <a:off x="1143000" y="1371600"/>
          <a:ext cx="6858000" cy="4876800"/>
        </p:xfrm>
        <a:graphic>
          <a:graphicData uri="http://schemas.openxmlformats.org/drawingml/2006/table">
            <a:tbl>
              <a:tblPr firstRow="1" firstCol="1" bandRow="1">
                <a:tableStyleId>{5C22544A-7EE6-4342-B048-85BDC9FD1C3A}</a:tableStyleId>
              </a:tblPr>
              <a:tblGrid>
                <a:gridCol w="838200">
                  <a:extLst>
                    <a:ext uri="{9D8B030D-6E8A-4147-A177-3AD203B41FA5}">
                      <a16:colId xmlns:a16="http://schemas.microsoft.com/office/drawing/2014/main" val="21128260"/>
                    </a:ext>
                  </a:extLst>
                </a:gridCol>
                <a:gridCol w="2677424">
                  <a:extLst>
                    <a:ext uri="{9D8B030D-6E8A-4147-A177-3AD203B41FA5}">
                      <a16:colId xmlns:a16="http://schemas.microsoft.com/office/drawing/2014/main" val="3650130101"/>
                    </a:ext>
                  </a:extLst>
                </a:gridCol>
                <a:gridCol w="3342376">
                  <a:extLst>
                    <a:ext uri="{9D8B030D-6E8A-4147-A177-3AD203B41FA5}">
                      <a16:colId xmlns:a16="http://schemas.microsoft.com/office/drawing/2014/main" val="3476486984"/>
                    </a:ext>
                  </a:extLst>
                </a:gridCol>
              </a:tblGrid>
              <a:tr h="321231">
                <a:tc>
                  <a:txBody>
                    <a:bodyPr/>
                    <a:lstStyle/>
                    <a:p>
                      <a:pPr marL="0" marR="0">
                        <a:lnSpc>
                          <a:spcPct val="107000"/>
                        </a:lnSpc>
                        <a:spcBef>
                          <a:spcPts val="0"/>
                        </a:spcBef>
                        <a:spcAft>
                          <a:spcPts val="0"/>
                        </a:spcAft>
                      </a:pPr>
                      <a:r>
                        <a:rPr lang="en-US" sz="1000">
                          <a:effectLst/>
                        </a:rPr>
                        <a:t>12:00 AM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nchor="ctr"/>
                </a:tc>
                <a:tc>
                  <a:txBody>
                    <a:bodyPr/>
                    <a:lstStyle/>
                    <a:p>
                      <a:pPr marL="0" marR="0">
                        <a:lnSpc>
                          <a:spcPct val="107000"/>
                        </a:lnSpc>
                        <a:spcBef>
                          <a:spcPts val="0"/>
                        </a:spcBef>
                        <a:spcAft>
                          <a:spcPts val="0"/>
                        </a:spcAft>
                      </a:pPr>
                      <a:r>
                        <a:rPr lang="en-US" sz="1000">
                          <a:effectLst/>
                        </a:rPr>
                        <a:t>LUNCH AND EXHIBITORS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nchor="ctr"/>
                </a:tc>
                <a:tc>
                  <a:txBody>
                    <a:bodyPr/>
                    <a:lstStyle/>
                    <a:p>
                      <a:pPr marL="0" marR="0">
                        <a:lnSpc>
                          <a:spcPct val="107000"/>
                        </a:lnSpc>
                        <a:spcBef>
                          <a:spcPts val="0"/>
                        </a:spcBef>
                        <a:spcAft>
                          <a:spcPts val="0"/>
                        </a:spcAft>
                      </a:pPr>
                      <a:r>
                        <a:rPr lang="en-US" sz="10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nchor="ctr"/>
                </a:tc>
                <a:extLst>
                  <a:ext uri="{0D108BD9-81ED-4DB2-BD59-A6C34878D82A}">
                    <a16:rowId xmlns:a16="http://schemas.microsoft.com/office/drawing/2014/main" val="2830655619"/>
                  </a:ext>
                </a:extLst>
              </a:tr>
              <a:tr h="814015">
                <a:tc>
                  <a:txBody>
                    <a:bodyPr/>
                    <a:lstStyle/>
                    <a:p>
                      <a:pPr marL="0" marR="0">
                        <a:lnSpc>
                          <a:spcPct val="107000"/>
                        </a:lnSpc>
                        <a:spcBef>
                          <a:spcPts val="0"/>
                        </a:spcBef>
                        <a:spcAft>
                          <a:spcPts val="0"/>
                        </a:spcAft>
                      </a:pPr>
                      <a:r>
                        <a:rPr lang="en-US" sz="1000">
                          <a:effectLst/>
                        </a:rPr>
                        <a:t>1:30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a:effectLst/>
                        </a:rPr>
                        <a:t>Room 1 – Laboratory Ethics</a:t>
                      </a:r>
                      <a:endParaRPr lang="en-US" sz="800">
                        <a:effectLst/>
                      </a:endParaRPr>
                    </a:p>
                    <a:p>
                      <a:pPr marL="0" marR="0">
                        <a:lnSpc>
                          <a:spcPct val="107000"/>
                        </a:lnSpc>
                        <a:spcBef>
                          <a:spcPts val="0"/>
                        </a:spcBef>
                        <a:spcAft>
                          <a:spcPts val="0"/>
                        </a:spcAft>
                      </a:pPr>
                      <a:r>
                        <a:rPr lang="en-US" sz="10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a:effectLst/>
                        </a:rPr>
                        <a:t>Kristen Thomas</a:t>
                      </a:r>
                      <a:endParaRPr lang="en-US" sz="800">
                        <a:effectLst/>
                      </a:endParaRPr>
                    </a:p>
                    <a:p>
                      <a:pPr marL="0" marR="0">
                        <a:lnSpc>
                          <a:spcPct val="107000"/>
                        </a:lnSpc>
                        <a:spcBef>
                          <a:spcPts val="0"/>
                        </a:spcBef>
                        <a:spcAft>
                          <a:spcPts val="0"/>
                        </a:spcAft>
                      </a:pPr>
                      <a:r>
                        <a:rPr lang="en-US" sz="1000">
                          <a:effectLst/>
                        </a:rPr>
                        <a:t>Laboratory Coordinator</a:t>
                      </a:r>
                      <a:endParaRPr lang="en-US" sz="800">
                        <a:effectLst/>
                      </a:endParaRPr>
                    </a:p>
                    <a:p>
                      <a:pPr marL="0" marR="0">
                        <a:lnSpc>
                          <a:spcPct val="107000"/>
                        </a:lnSpc>
                        <a:spcBef>
                          <a:spcPts val="0"/>
                        </a:spcBef>
                        <a:spcAft>
                          <a:spcPts val="0"/>
                        </a:spcAft>
                      </a:pPr>
                      <a:r>
                        <a:rPr lang="en-US" sz="1000">
                          <a:effectLst/>
                        </a:rPr>
                        <a:t>City of Portland Water Pollution Control Laboratory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extLst>
                  <a:ext uri="{0D108BD9-81ED-4DB2-BD59-A6C34878D82A}">
                    <a16:rowId xmlns:a16="http://schemas.microsoft.com/office/drawing/2014/main" val="3438390383"/>
                  </a:ext>
                </a:extLst>
              </a:tr>
              <a:tr h="978277">
                <a:tc>
                  <a:txBody>
                    <a:bodyPr/>
                    <a:lstStyle/>
                    <a:p>
                      <a:pPr marL="0" marR="0">
                        <a:lnSpc>
                          <a:spcPct val="107000"/>
                        </a:lnSpc>
                        <a:spcBef>
                          <a:spcPts val="0"/>
                        </a:spcBef>
                        <a:spcAft>
                          <a:spcPts val="0"/>
                        </a:spcAft>
                      </a:pPr>
                      <a:r>
                        <a:rPr lang="en-US" sz="1000">
                          <a:effectLst/>
                        </a:rPr>
                        <a:t>1:30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a:effectLst/>
                        </a:rPr>
                        <a:t>Room 2 – The Benefits &amp; Pitfalls of Automation, Alternate Test Procedures, and Extensive Cross Training for Production Gains in a Municipal Environmental Laboratory or ‘PRIDE GOETH BEFORE A FALL’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a:effectLst/>
                        </a:rPr>
                        <a:t>Chuck Lytle</a:t>
                      </a:r>
                      <a:endParaRPr lang="en-US" sz="800">
                        <a:effectLst/>
                      </a:endParaRPr>
                    </a:p>
                    <a:p>
                      <a:pPr marL="0" marR="0">
                        <a:lnSpc>
                          <a:spcPct val="107000"/>
                        </a:lnSpc>
                        <a:spcBef>
                          <a:spcPts val="0"/>
                        </a:spcBef>
                        <a:spcAft>
                          <a:spcPts val="0"/>
                        </a:spcAft>
                      </a:pPr>
                      <a:r>
                        <a:rPr lang="en-US" sz="1000">
                          <a:effectLst/>
                        </a:rPr>
                        <a:t>Laboratory Manager</a:t>
                      </a:r>
                      <a:endParaRPr lang="en-US" sz="800">
                        <a:effectLst/>
                      </a:endParaRPr>
                    </a:p>
                    <a:p>
                      <a:pPr marL="0" marR="0">
                        <a:lnSpc>
                          <a:spcPct val="107000"/>
                        </a:lnSpc>
                        <a:spcBef>
                          <a:spcPts val="0"/>
                        </a:spcBef>
                        <a:spcAft>
                          <a:spcPts val="0"/>
                        </a:spcAft>
                      </a:pPr>
                      <a:r>
                        <a:rPr lang="en-US" sz="1000">
                          <a:effectLst/>
                        </a:rPr>
                        <a:t>City of Portland Water Pollution Control Laboratory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extLst>
                  <a:ext uri="{0D108BD9-81ED-4DB2-BD59-A6C34878D82A}">
                    <a16:rowId xmlns:a16="http://schemas.microsoft.com/office/drawing/2014/main" val="3862364744"/>
                  </a:ext>
                </a:extLst>
              </a:tr>
              <a:tr h="649754">
                <a:tc>
                  <a:txBody>
                    <a:bodyPr/>
                    <a:lstStyle/>
                    <a:p>
                      <a:pPr marL="0" marR="0">
                        <a:lnSpc>
                          <a:spcPct val="107000"/>
                        </a:lnSpc>
                        <a:spcBef>
                          <a:spcPts val="0"/>
                        </a:spcBef>
                        <a:spcAft>
                          <a:spcPts val="0"/>
                        </a:spcAft>
                      </a:pPr>
                      <a:r>
                        <a:rPr lang="en-US" sz="1000">
                          <a:effectLst/>
                        </a:rPr>
                        <a:t>2:00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a:effectLst/>
                        </a:rPr>
                        <a:t>Room 1 – Method Update Rule and EPA Alternate Test Procedures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a:effectLst/>
                        </a:rPr>
                        <a:t>Donald Brown</a:t>
                      </a:r>
                      <a:endParaRPr lang="en-US" sz="800">
                        <a:effectLst/>
                      </a:endParaRPr>
                    </a:p>
                    <a:p>
                      <a:pPr marL="0" marR="0">
                        <a:lnSpc>
                          <a:spcPct val="107000"/>
                        </a:lnSpc>
                        <a:spcBef>
                          <a:spcPts val="0"/>
                        </a:spcBef>
                        <a:spcAft>
                          <a:spcPts val="0"/>
                        </a:spcAft>
                      </a:pPr>
                      <a:r>
                        <a:rPr lang="en-US" sz="1000">
                          <a:effectLst/>
                        </a:rPr>
                        <a:t>Regional Quality Assurance Manager</a:t>
                      </a:r>
                      <a:endParaRPr lang="en-US" sz="800">
                        <a:effectLst/>
                      </a:endParaRPr>
                    </a:p>
                    <a:p>
                      <a:pPr marL="0" marR="0">
                        <a:lnSpc>
                          <a:spcPct val="107000"/>
                        </a:lnSpc>
                        <a:spcBef>
                          <a:spcPts val="0"/>
                        </a:spcBef>
                        <a:spcAft>
                          <a:spcPts val="0"/>
                        </a:spcAft>
                      </a:pPr>
                      <a:r>
                        <a:rPr lang="en-US" sz="1000">
                          <a:effectLst/>
                        </a:rPr>
                        <a:t>EPA Region 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extLst>
                  <a:ext uri="{0D108BD9-81ED-4DB2-BD59-A6C34878D82A}">
                    <a16:rowId xmlns:a16="http://schemas.microsoft.com/office/drawing/2014/main" val="2178950814"/>
                  </a:ext>
                </a:extLst>
              </a:tr>
              <a:tr h="814015">
                <a:tc>
                  <a:txBody>
                    <a:bodyPr/>
                    <a:lstStyle/>
                    <a:p>
                      <a:pPr marL="0" marR="0">
                        <a:lnSpc>
                          <a:spcPct val="107000"/>
                        </a:lnSpc>
                        <a:spcBef>
                          <a:spcPts val="0"/>
                        </a:spcBef>
                        <a:spcAft>
                          <a:spcPts val="0"/>
                        </a:spcAft>
                      </a:pPr>
                      <a:r>
                        <a:rPr lang="en-US" sz="1000">
                          <a:effectLst/>
                        </a:rPr>
                        <a:t>2:00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a:effectLst/>
                        </a:rPr>
                        <a:t>Room 2 – One Lab’s Experience: Case Study in Corrective Action Reports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a:effectLst/>
                        </a:rPr>
                        <a:t>Jennifer Shackelford</a:t>
                      </a:r>
                      <a:endParaRPr lang="en-US" sz="800">
                        <a:effectLst/>
                      </a:endParaRPr>
                    </a:p>
                    <a:p>
                      <a:pPr marL="0" marR="0">
                        <a:lnSpc>
                          <a:spcPct val="107000"/>
                        </a:lnSpc>
                        <a:spcBef>
                          <a:spcPts val="0"/>
                        </a:spcBef>
                        <a:spcAft>
                          <a:spcPts val="0"/>
                        </a:spcAft>
                      </a:pPr>
                      <a:r>
                        <a:rPr lang="en-US" sz="1000">
                          <a:effectLst/>
                        </a:rPr>
                        <a:t>QAQC Coordinator</a:t>
                      </a:r>
                      <a:endParaRPr lang="en-US" sz="800">
                        <a:effectLst/>
                      </a:endParaRPr>
                    </a:p>
                    <a:p>
                      <a:pPr marL="0" marR="0">
                        <a:lnSpc>
                          <a:spcPct val="107000"/>
                        </a:lnSpc>
                        <a:spcBef>
                          <a:spcPts val="0"/>
                        </a:spcBef>
                        <a:spcAft>
                          <a:spcPts val="0"/>
                        </a:spcAft>
                      </a:pPr>
                      <a:r>
                        <a:rPr lang="en-US" sz="1000">
                          <a:effectLst/>
                        </a:rPr>
                        <a:t>City of Portland Water Pollution Control Laboratory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extLst>
                  <a:ext uri="{0D108BD9-81ED-4DB2-BD59-A6C34878D82A}">
                    <a16:rowId xmlns:a16="http://schemas.microsoft.com/office/drawing/2014/main" val="333223998"/>
                  </a:ext>
                </a:extLst>
              </a:tr>
              <a:tr h="649754">
                <a:tc>
                  <a:txBody>
                    <a:bodyPr/>
                    <a:lstStyle/>
                    <a:p>
                      <a:pPr marL="0" marR="0">
                        <a:lnSpc>
                          <a:spcPct val="107000"/>
                        </a:lnSpc>
                        <a:spcBef>
                          <a:spcPts val="0"/>
                        </a:spcBef>
                        <a:spcAft>
                          <a:spcPts val="0"/>
                        </a:spcAft>
                      </a:pPr>
                      <a:r>
                        <a:rPr lang="en-US" sz="1000">
                          <a:effectLst/>
                        </a:rPr>
                        <a:t>2:30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a:effectLst/>
                        </a:rPr>
                        <a:t>Room 1 – DEQ NPDES Permits:</a:t>
                      </a:r>
                      <a:endParaRPr lang="en-US" sz="800">
                        <a:effectLst/>
                      </a:endParaRPr>
                    </a:p>
                    <a:p>
                      <a:pPr marL="0" marR="0">
                        <a:lnSpc>
                          <a:spcPct val="107000"/>
                        </a:lnSpc>
                        <a:spcBef>
                          <a:spcPts val="0"/>
                        </a:spcBef>
                        <a:spcAft>
                          <a:spcPts val="0"/>
                        </a:spcAft>
                      </a:pPr>
                      <a:r>
                        <a:rPr lang="en-US" sz="1000">
                          <a:effectLst/>
                        </a:rPr>
                        <a:t>Updates and Analytes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a:effectLst/>
                        </a:rPr>
                        <a:t>Spencer Bohaboy</a:t>
                      </a:r>
                      <a:endParaRPr lang="en-US" sz="800">
                        <a:effectLst/>
                      </a:endParaRPr>
                    </a:p>
                    <a:p>
                      <a:pPr marL="0" marR="0">
                        <a:lnSpc>
                          <a:spcPct val="107000"/>
                        </a:lnSpc>
                        <a:spcBef>
                          <a:spcPts val="0"/>
                        </a:spcBef>
                        <a:spcAft>
                          <a:spcPts val="0"/>
                        </a:spcAft>
                      </a:pPr>
                      <a:r>
                        <a:rPr lang="en-US" sz="1000">
                          <a:effectLst/>
                        </a:rPr>
                        <a:t>Policy Development Specialist</a:t>
                      </a:r>
                      <a:endParaRPr lang="en-US" sz="800">
                        <a:effectLst/>
                      </a:endParaRPr>
                    </a:p>
                    <a:p>
                      <a:pPr marL="0" marR="0">
                        <a:lnSpc>
                          <a:spcPct val="107000"/>
                        </a:lnSpc>
                        <a:spcBef>
                          <a:spcPts val="0"/>
                        </a:spcBef>
                        <a:spcAft>
                          <a:spcPts val="0"/>
                        </a:spcAft>
                      </a:pPr>
                      <a:r>
                        <a:rPr lang="en-US" sz="1000">
                          <a:effectLst/>
                        </a:rPr>
                        <a:t>Oregon DEQ</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extLst>
                  <a:ext uri="{0D108BD9-81ED-4DB2-BD59-A6C34878D82A}">
                    <a16:rowId xmlns:a16="http://schemas.microsoft.com/office/drawing/2014/main" val="725942518"/>
                  </a:ext>
                </a:extLst>
              </a:tr>
              <a:tr h="649754">
                <a:tc>
                  <a:txBody>
                    <a:bodyPr/>
                    <a:lstStyle/>
                    <a:p>
                      <a:pPr marL="0" marR="0">
                        <a:lnSpc>
                          <a:spcPct val="107000"/>
                        </a:lnSpc>
                        <a:spcBef>
                          <a:spcPts val="0"/>
                        </a:spcBef>
                        <a:spcAft>
                          <a:spcPts val="0"/>
                        </a:spcAft>
                      </a:pPr>
                      <a:r>
                        <a:rPr lang="en-US" sz="1000">
                          <a:effectLst/>
                        </a:rPr>
                        <a:t>2:30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a:effectLst/>
                        </a:rPr>
                        <a:t>Room 2 – Oregon OSHA on Lab Safety</a:t>
                      </a:r>
                      <a:endParaRPr lang="en-US" sz="800">
                        <a:effectLst/>
                      </a:endParaRPr>
                    </a:p>
                    <a:p>
                      <a:pPr marL="0" marR="0">
                        <a:lnSpc>
                          <a:spcPct val="107000"/>
                        </a:lnSpc>
                        <a:spcBef>
                          <a:spcPts val="0"/>
                        </a:spcBef>
                        <a:spcAft>
                          <a:spcPts val="0"/>
                        </a:spcAft>
                      </a:pPr>
                      <a:r>
                        <a:rPr lang="en-US" sz="1000">
                          <a:effectLst/>
                        </a:rPr>
                        <a:t> </a:t>
                      </a:r>
                      <a:endParaRPr lang="en-US" sz="800">
                        <a:effectLst/>
                      </a:endParaRPr>
                    </a:p>
                    <a:p>
                      <a:pPr marL="0" marR="0">
                        <a:lnSpc>
                          <a:spcPct val="107000"/>
                        </a:lnSpc>
                        <a:spcBef>
                          <a:spcPts val="0"/>
                        </a:spcBef>
                        <a:spcAft>
                          <a:spcPts val="0"/>
                        </a:spcAft>
                      </a:pPr>
                      <a:r>
                        <a:rPr lang="en-US" sz="10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tc>
                  <a:txBody>
                    <a:bodyPr/>
                    <a:lstStyle/>
                    <a:p>
                      <a:pPr marL="0" marR="0">
                        <a:lnSpc>
                          <a:spcPct val="107000"/>
                        </a:lnSpc>
                        <a:spcBef>
                          <a:spcPts val="0"/>
                        </a:spcBef>
                        <a:spcAft>
                          <a:spcPts val="0"/>
                        </a:spcAft>
                      </a:pPr>
                      <a:r>
                        <a:rPr lang="en-US" sz="1000" dirty="0">
                          <a:effectLst/>
                        </a:rPr>
                        <a:t>Chris James</a:t>
                      </a:r>
                      <a:endParaRPr lang="en-US" sz="800" dirty="0">
                        <a:effectLst/>
                      </a:endParaRPr>
                    </a:p>
                    <a:p>
                      <a:pPr marL="0" marR="0">
                        <a:lnSpc>
                          <a:spcPct val="107000"/>
                        </a:lnSpc>
                        <a:spcBef>
                          <a:spcPts val="0"/>
                        </a:spcBef>
                        <a:spcAft>
                          <a:spcPts val="0"/>
                        </a:spcAft>
                      </a:pPr>
                      <a:r>
                        <a:rPr lang="en-US" sz="1000" dirty="0">
                          <a:effectLst/>
                        </a:rPr>
                        <a:t>Senior Occupational Health Consultant</a:t>
                      </a:r>
                      <a:endParaRPr lang="en-US" sz="800" dirty="0">
                        <a:effectLst/>
                      </a:endParaRPr>
                    </a:p>
                    <a:p>
                      <a:pPr marL="0" marR="0">
                        <a:lnSpc>
                          <a:spcPct val="107000"/>
                        </a:lnSpc>
                        <a:spcBef>
                          <a:spcPts val="0"/>
                        </a:spcBef>
                        <a:spcAft>
                          <a:spcPts val="0"/>
                        </a:spcAft>
                      </a:pPr>
                      <a:r>
                        <a:rPr lang="en-US" sz="1000" dirty="0">
                          <a:effectLst/>
                        </a:rPr>
                        <a:t>Oregon OSHA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009" marR="50009" marT="0" marB="0"/>
                </a:tc>
                <a:extLst>
                  <a:ext uri="{0D108BD9-81ED-4DB2-BD59-A6C34878D82A}">
                    <a16:rowId xmlns:a16="http://schemas.microsoft.com/office/drawing/2014/main" val="3462822547"/>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689</TotalTime>
  <Words>663</Words>
  <Application>Microsoft Office PowerPoint</Application>
  <PresentationFormat>On-screen Show (4:3)</PresentationFormat>
  <Paragraphs>177</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Constantia</vt:lpstr>
      <vt:lpstr>Symbol</vt:lpstr>
      <vt:lpstr>Times New Roman</vt:lpstr>
      <vt:lpstr>Wingdings 2</vt:lpstr>
      <vt:lpstr>Flow</vt:lpstr>
      <vt:lpstr>OELA/ORELAP  Environmental Laboratory Conference April 17th, 2018</vt:lpstr>
      <vt:lpstr>Welcome Oregon Environmental Laboratories!</vt:lpstr>
      <vt:lpstr>PowerPoint Presentation</vt:lpstr>
      <vt:lpstr>OELA Board</vt:lpstr>
      <vt:lpstr>PowerPoint Presentation</vt:lpstr>
      <vt:lpstr>ORELAP</vt:lpstr>
      <vt:lpstr>EXHIBITORS</vt:lpstr>
      <vt:lpstr>Overview: Morning</vt:lpstr>
      <vt:lpstr>Overview: Early Afternoon</vt:lpstr>
      <vt:lpstr>Overview: Late Afternoon</vt:lpstr>
      <vt:lpstr>Certificate of Attendance Available At Registration Table After 4:00</vt:lpstr>
      <vt:lpstr>OELA Board Election</vt:lpstr>
      <vt:lpstr>OELA Code of 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OELA/ORELAP Spring Workshop</dc:title>
  <dc:creator>Owner</dc:creator>
  <cp:lastModifiedBy>Rory White</cp:lastModifiedBy>
  <cp:revision>91</cp:revision>
  <cp:lastPrinted>2017-05-21T18:05:31Z</cp:lastPrinted>
  <dcterms:created xsi:type="dcterms:W3CDTF">2014-05-12T20:31:53Z</dcterms:created>
  <dcterms:modified xsi:type="dcterms:W3CDTF">2018-04-13T18:25:29Z</dcterms:modified>
</cp:coreProperties>
</file>